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64" r:id="rId2"/>
    <p:sldId id="510" r:id="rId3"/>
    <p:sldId id="472" r:id="rId4"/>
    <p:sldId id="556" r:id="rId5"/>
    <p:sldId id="518" r:id="rId6"/>
    <p:sldId id="502" r:id="rId7"/>
    <p:sldId id="559" r:id="rId8"/>
    <p:sldId id="560" r:id="rId9"/>
    <p:sldId id="562" r:id="rId10"/>
    <p:sldId id="563" r:id="rId11"/>
    <p:sldId id="507" r:id="rId12"/>
    <p:sldId id="501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黑体" panose="02010609060101010101" pitchFamily="49" charset="-122"/>
      <p:regular r:id="rId20"/>
    </p:embeddedFont>
    <p:embeddedFont>
      <p:font typeface="楷体" panose="02010609060101010101" pitchFamily="49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幼圆" panose="02010509060101010101" pitchFamily="49" charset="-122"/>
      <p:regular r:id="rId24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3">
          <p15:clr>
            <a:srgbClr val="A4A3A4"/>
          </p15:clr>
        </p15:guide>
        <p15:guide id="2" pos="2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009900"/>
    <a:srgbClr val="0000FF"/>
    <a:srgbClr val="FF9933"/>
    <a:srgbClr val="AFF22A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533"/>
        <p:guide pos="28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13184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005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认识方向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认识东、南、西、北（</a:t>
            </a:r>
            <a:r>
              <a:rPr lang="en-US" altLang="zh-CN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slide" Target="slide1.xml"/><Relationship Id="rId5" Type="http://schemas.openxmlformats.org/officeDocument/2006/relationships/image" Target="../media/image11.jpe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slide" Target="slide1.xml"/><Relationship Id="rId4" Type="http://schemas.openxmlformats.org/officeDocument/2006/relationships/image" Target="../media/image20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二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3507455" y="1059582"/>
            <a:ext cx="2196755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 smtClean="0">
                <a:solidFill>
                  <a:srgbClr val="0050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认识方向</a:t>
            </a:r>
            <a:endParaRPr lang="zh-CN" altLang="en-US" sz="4000" b="1" dirty="0">
              <a:solidFill>
                <a:srgbClr val="0050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826545" y="1059582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6198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kumimoji="1" lang="zh-CN" altLang="en-US" sz="3500" b="1" dirty="0">
                <a:solidFill>
                  <a:srgbClr val="0050A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4244" y="4329933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1046" y="2211710"/>
            <a:ext cx="1297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2546756"/>
            <a:ext cx="878655" cy="134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标注 12"/>
          <p:cNvSpPr/>
          <p:nvPr/>
        </p:nvSpPr>
        <p:spPr>
          <a:xfrm>
            <a:off x="1766833" y="938117"/>
            <a:ext cx="5841214" cy="841545"/>
          </a:xfrm>
          <a:prstGeom prst="wedgeRoundRectCallout">
            <a:avLst>
              <a:gd name="adj1" fmla="val -54196"/>
              <a:gd name="adj2" fmla="val -15360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找一找你们家居住地区的地图，说说你们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家的东、南、西、北各有什么？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2195736" y="2947297"/>
            <a:ext cx="2952328" cy="488550"/>
          </a:xfrm>
          <a:prstGeom prst="wedgeRoundRectCallout">
            <a:avLst>
              <a:gd name="adj1" fmla="val 55931"/>
              <a:gd name="adj2" fmla="val 13339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我家的东面有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43608" y="840879"/>
            <a:ext cx="945271" cy="135464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043608" y="2211710"/>
            <a:ext cx="631840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我认识了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平面图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064760" y="2890320"/>
            <a:ext cx="6819608" cy="9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地图或平面图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通常按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上北、下南、左西、右东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绘制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0" name="图片 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1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" name="图片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6068"/>
            <a:ext cx="4847607" cy="336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10478" y="2931790"/>
            <a:ext cx="878655" cy="134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标注 16"/>
          <p:cNvSpPr/>
          <p:nvPr/>
        </p:nvSpPr>
        <p:spPr>
          <a:xfrm>
            <a:off x="5601950" y="1203598"/>
            <a:ext cx="3017057" cy="1532751"/>
          </a:xfrm>
          <a:prstGeom prst="wedgeRoundRectCallout">
            <a:avLst>
              <a:gd name="adj1" fmla="val 19463"/>
              <a:gd name="adj2" fmla="val 64263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操场的东面是教学楼、西面是小区，南面是办公楼、北面是幼儿园。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" name="图片 8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1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标注 32"/>
          <p:cNvSpPr/>
          <p:nvPr/>
        </p:nvSpPr>
        <p:spPr>
          <a:xfrm>
            <a:off x="2214296" y="1131590"/>
            <a:ext cx="6174128" cy="782324"/>
          </a:xfrm>
          <a:prstGeom prst="wedgeRoundRectCallout">
            <a:avLst>
              <a:gd name="adj1" fmla="val -53629"/>
              <a:gd name="adj2" fmla="val -16654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你还记得操场的东、南、西、北各有什么吗？先说说怎样在图上表示，再试着画一画。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78372" y="2357824"/>
            <a:ext cx="7416824" cy="2016224"/>
            <a:chOff x="971600" y="2598753"/>
            <a:chExt cx="7219541" cy="2011495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71600" y="2598753"/>
              <a:ext cx="7219541" cy="2011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图片 36" descr="屏幕剪辑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1610" y="3507854"/>
              <a:ext cx="1152686" cy="981212"/>
            </a:xfrm>
            <a:prstGeom prst="rect">
              <a:avLst/>
            </a:prstGeom>
          </p:spPr>
        </p:pic>
        <p:pic>
          <p:nvPicPr>
            <p:cNvPr id="38" name="图片 37" descr="屏幕剪辑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7706" y="3534754"/>
              <a:ext cx="1152686" cy="981212"/>
            </a:xfrm>
            <a:prstGeom prst="rect">
              <a:avLst/>
            </a:prstGeom>
          </p:spPr>
        </p:pic>
      </p:grpSp>
      <p:pic>
        <p:nvPicPr>
          <p:cNvPr id="39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5" cstate="email"/>
          <a:srcRect l="25388" t="17536" r="23766" b="8409"/>
          <a:stretch>
            <a:fillRect/>
          </a:stretch>
        </p:blipFill>
        <p:spPr bwMode="auto">
          <a:xfrm>
            <a:off x="1043608" y="3341711"/>
            <a:ext cx="761594" cy="88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6" cstate="email"/>
          <a:srcRect l="30410" t="9934" r="25162" b="24128"/>
          <a:stretch>
            <a:fillRect/>
          </a:stretch>
        </p:blipFill>
        <p:spPr bwMode="auto">
          <a:xfrm>
            <a:off x="7380312" y="3156585"/>
            <a:ext cx="720080" cy="8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圆角矩形标注 40"/>
          <p:cNvSpPr/>
          <p:nvPr/>
        </p:nvSpPr>
        <p:spPr>
          <a:xfrm>
            <a:off x="1907704" y="2574157"/>
            <a:ext cx="2448272" cy="1186663"/>
          </a:xfrm>
          <a:prstGeom prst="wedgeRoundRectCallout">
            <a:avLst>
              <a:gd name="adj1" fmla="val -56299"/>
              <a:gd name="adj2" fmla="val 2173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先画出东面的物体，然后依次画南面、西面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圆角矩形标注 41"/>
          <p:cNvSpPr/>
          <p:nvPr/>
        </p:nvSpPr>
        <p:spPr>
          <a:xfrm>
            <a:off x="4788024" y="2571750"/>
            <a:ext cx="2375706" cy="1080120"/>
          </a:xfrm>
          <a:prstGeom prst="wedgeRoundRectCallout">
            <a:avLst>
              <a:gd name="adj1" fmla="val 57889"/>
              <a:gd name="adj2" fmla="val 281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东面和西面相对，先画东面和西面的物体。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269025" y="1001087"/>
            <a:ext cx="945271" cy="135464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1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11560" y="48351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地图或平面图通常按上北、下南、左西、右东绘制。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87066" y="1923678"/>
            <a:ext cx="5117182" cy="250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圆角矩形标注 24"/>
          <p:cNvSpPr/>
          <p:nvPr/>
        </p:nvSpPr>
        <p:spPr>
          <a:xfrm>
            <a:off x="2267744" y="1106062"/>
            <a:ext cx="5544616" cy="494292"/>
          </a:xfrm>
          <a:prstGeom prst="wedgeRoundRectCallout">
            <a:avLst>
              <a:gd name="adj1" fmla="val -54918"/>
              <a:gd name="adj2" fmla="val 30761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你能在平面图上记录操场四周的物体吗？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8064" y="300379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教学楼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63888" y="221171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幼儿园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63888" y="383827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办公楼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9712" y="304618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小区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07076" y="1106062"/>
            <a:ext cx="945271" cy="135464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3" name="图片 12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5" grpId="0" animBg="1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83568" y="915566"/>
            <a:ext cx="7218802" cy="3187855"/>
            <a:chOff x="683568" y="915566"/>
            <a:chExt cx="7218802" cy="3187855"/>
          </a:xfrm>
        </p:grpSpPr>
        <p:sp>
          <p:nvSpPr>
            <p:cNvPr id="6" name="文本框 10245"/>
            <p:cNvSpPr txBox="1">
              <a:spLocks noChangeArrowheads="1"/>
            </p:cNvSpPr>
            <p:nvPr/>
          </p:nvSpPr>
          <p:spPr bwMode="auto">
            <a:xfrm>
              <a:off x="683568" y="915566"/>
              <a:ext cx="7218802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.</a:t>
              </a:r>
              <a:endPara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15616" y="986631"/>
              <a:ext cx="5610222" cy="3116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35216" y="2499742"/>
            <a:ext cx="878655" cy="134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圆角矩形标注 28"/>
          <p:cNvSpPr/>
          <p:nvPr/>
        </p:nvSpPr>
        <p:spPr>
          <a:xfrm>
            <a:off x="6228184" y="3166907"/>
            <a:ext cx="1512168" cy="562080"/>
          </a:xfrm>
          <a:prstGeom prst="wedgeRoundRectCallout">
            <a:avLst>
              <a:gd name="adj1" fmla="val 65018"/>
              <a:gd name="adj2" fmla="val -43582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朝东面走。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14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2" name="图片 1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29512" y="339502"/>
            <a:ext cx="3426864" cy="278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文本框 10245"/>
          <p:cNvSpPr txBox="1">
            <a:spLocks noChangeArrowheads="1"/>
          </p:cNvSpPr>
          <p:nvPr/>
        </p:nvSpPr>
        <p:spPr bwMode="auto">
          <a:xfrm>
            <a:off x="881590" y="627534"/>
            <a:ext cx="3258362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青山小学教学楼在食堂的（   ）面。实验楼在食堂的（   ）面，在花坛的（   ）面。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328" y="3147814"/>
            <a:ext cx="878655" cy="134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标注 12"/>
          <p:cNvSpPr/>
          <p:nvPr/>
        </p:nvSpPr>
        <p:spPr>
          <a:xfrm>
            <a:off x="1403648" y="3355053"/>
            <a:ext cx="2376264" cy="494292"/>
          </a:xfrm>
          <a:prstGeom prst="wedgeRoundRectCallout">
            <a:avLst>
              <a:gd name="adj1" fmla="val -58734"/>
              <a:gd name="adj2" fmla="val -47984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还可以怎样说？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3965451" y="3355053"/>
            <a:ext cx="3312368" cy="803032"/>
          </a:xfrm>
          <a:prstGeom prst="wedgeRoundRectCallout">
            <a:avLst>
              <a:gd name="adj1" fmla="val 55931"/>
              <a:gd name="adj2" fmla="val 1333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实验楼在操场的西面，操场在教学楼的南面。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96669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1800" y="134761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83768" y="170765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560" y="3003574"/>
            <a:ext cx="945271" cy="135464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3" grpId="0" animBg="1"/>
      <p:bldP spid="14" grpId="0" animBg="1"/>
      <p:bldP spid="2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10245"/>
          <p:cNvSpPr txBox="1">
            <a:spLocks noChangeArrowheads="1"/>
          </p:cNvSpPr>
          <p:nvPr/>
        </p:nvSpPr>
        <p:spPr bwMode="auto">
          <a:xfrm>
            <a:off x="467544" y="483518"/>
            <a:ext cx="3993251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从水上世界出发，到望梅阁应该怎样走？到樱花阁、儿童乐园呢？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96471" y="3317999"/>
            <a:ext cx="878655" cy="134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标注 12"/>
          <p:cNvSpPr/>
          <p:nvPr/>
        </p:nvSpPr>
        <p:spPr>
          <a:xfrm>
            <a:off x="1647940" y="2211710"/>
            <a:ext cx="2203980" cy="720080"/>
          </a:xfrm>
          <a:prstGeom prst="wedgeRoundRectCallout">
            <a:avLst>
              <a:gd name="adj1" fmla="val -65103"/>
              <a:gd name="adj2" fmla="val -25396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你还能提出什么问题？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190" y="477264"/>
            <a:ext cx="3817218" cy="288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1528" y="475865"/>
            <a:ext cx="3755030" cy="278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圆角矩形标注 19"/>
          <p:cNvSpPr/>
          <p:nvPr/>
        </p:nvSpPr>
        <p:spPr>
          <a:xfrm>
            <a:off x="1763688" y="3291830"/>
            <a:ext cx="3816424" cy="1379770"/>
          </a:xfrm>
          <a:prstGeom prst="wedgeRoundRectCallout">
            <a:avLst>
              <a:gd name="adj1" fmla="val 55931"/>
              <a:gd name="adj2" fmla="val 13339"/>
              <a:gd name="adj3" fmla="val 16667"/>
            </a:avLst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"/>
          <p:cNvSpPr txBox="1"/>
          <p:nvPr/>
        </p:nvSpPr>
        <p:spPr>
          <a:xfrm>
            <a:off x="1763688" y="3308201"/>
            <a:ext cx="256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到望梅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阁向西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"/>
          <p:cNvSpPr txBox="1"/>
          <p:nvPr/>
        </p:nvSpPr>
        <p:spPr>
          <a:xfrm>
            <a:off x="1763688" y="3757595"/>
            <a:ext cx="331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到樱花阁先向西再向南，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11528" y="477860"/>
            <a:ext cx="3720626" cy="278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本框 1"/>
          <p:cNvSpPr txBox="1"/>
          <p:nvPr/>
        </p:nvSpPr>
        <p:spPr>
          <a:xfrm>
            <a:off x="1763688" y="4143729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到儿童乐园先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向西再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向北。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0706" y="477264"/>
            <a:ext cx="3745852" cy="280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18417" y="1903899"/>
            <a:ext cx="945271" cy="135464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3" grpId="0" animBg="1"/>
      <p:bldP spid="20" grpId="0" animBg="1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10245"/>
          <p:cNvSpPr txBox="1">
            <a:spLocks noChangeArrowheads="1"/>
          </p:cNvSpPr>
          <p:nvPr/>
        </p:nvSpPr>
        <p:spPr bwMode="auto">
          <a:xfrm>
            <a:off x="467544" y="525909"/>
            <a:ext cx="66427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下面是某市的一条公交路线图。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28905" y="3147814"/>
            <a:ext cx="878655" cy="134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015152"/>
            <a:ext cx="6460008" cy="220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圆角矩形标注 13"/>
          <p:cNvSpPr/>
          <p:nvPr/>
        </p:nvSpPr>
        <p:spPr>
          <a:xfrm>
            <a:off x="971600" y="3291830"/>
            <a:ext cx="6840760" cy="1152128"/>
          </a:xfrm>
          <a:prstGeom prst="wedgeRoundRectCallout">
            <a:avLst>
              <a:gd name="adj1" fmla="val 52685"/>
              <a:gd name="adj2" fmla="val 9587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从汽车站到西门是向（   ）走，从东门到体育场是向（   ）走，从建设路到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市政府是向（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）走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，从儿童乐园到图书馆是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向（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）走。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0" y="326221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9752" y="365187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56276" y="3622253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0092" y="4011910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0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4" grpId="0" animBg="1"/>
      <p:bldP spid="2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491630"/>
            <a:ext cx="6192688" cy="29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文本框 10245"/>
          <p:cNvSpPr txBox="1">
            <a:spLocks noChangeArrowheads="1"/>
          </p:cNvSpPr>
          <p:nvPr/>
        </p:nvSpPr>
        <p:spPr bwMode="auto">
          <a:xfrm>
            <a:off x="683568" y="411510"/>
            <a:ext cx="762449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下面是某大楼的紧急疏散平面图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（紧急疏散时不走电梯）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。遇到紧急情况，各房间的人应该朝哪个方向走？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1550775"/>
            <a:ext cx="6050061" cy="292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0" name="图片 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1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全屏显示(16:9)</PresentationFormat>
  <Paragraphs>65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Calibri</vt:lpstr>
      <vt:lpstr>黑体</vt:lpstr>
      <vt:lpstr>楷体</vt:lpstr>
      <vt:lpstr>宋体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2023-01-16T18:47:49Z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92A79799A26C46A3A3EAFE988087105B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