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43" r:id="rId2"/>
    <p:sldId id="681" r:id="rId3"/>
    <p:sldId id="769" r:id="rId4"/>
    <p:sldId id="770" r:id="rId5"/>
    <p:sldId id="772" r:id="rId6"/>
    <p:sldId id="771" r:id="rId7"/>
    <p:sldId id="774" r:id="rId8"/>
    <p:sldId id="775" r:id="rId9"/>
    <p:sldId id="773" r:id="rId10"/>
    <p:sldId id="777" r:id="rId11"/>
    <p:sldId id="682" r:id="rId12"/>
    <p:sldId id="781" r:id="rId13"/>
    <p:sldId id="780" r:id="rId14"/>
    <p:sldId id="591" r:id="rId15"/>
    <p:sldId id="782" r:id="rId16"/>
    <p:sldId id="783" r:id="rId17"/>
    <p:sldId id="784" r:id="rId18"/>
    <p:sldId id="599" r:id="rId19"/>
    <p:sldId id="760" r:id="rId20"/>
    <p:sldId id="785" r:id="rId21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lvl="0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0">
          <p15:clr>
            <a:srgbClr val="A4A3A4"/>
          </p15:clr>
        </p15:guide>
        <p15:guide id="2" pos="27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37" d="100"/>
          <a:sy n="137" d="100"/>
        </p:scale>
        <p:origin x="-78" y="-366"/>
      </p:cViewPr>
      <p:guideLst>
        <p:guide orient="horz" pos="1790"/>
        <p:guide pos="27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796" name="Rectangle 4"/>
          <p:cNvSpPr>
            <a:spLocks noGrp="1" noRot="1" noChangeAspect="1"/>
          </p:cNvSpPr>
          <p:nvPr>
            <p:ph type="sldImg" idx="6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67628" tIns="35243" rIns="67628" bIns="35243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2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终止 1"/>
          <p:cNvSpPr/>
          <p:nvPr/>
        </p:nvSpPr>
        <p:spPr>
          <a:xfrm>
            <a:off x="1545761" y="1910256"/>
            <a:ext cx="6165056" cy="932021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6" name="文本框 1"/>
          <p:cNvSpPr>
            <a:spLocks noGrp="1"/>
          </p:cNvSpPr>
          <p:nvPr/>
        </p:nvSpPr>
        <p:spPr>
          <a:xfrm>
            <a:off x="1011114" y="742998"/>
            <a:ext cx="7212806" cy="492443"/>
          </a:xfrm>
          <a:prstGeom prst="rect">
            <a:avLst/>
          </a:prstGeom>
          <a:noFill/>
          <a:ln w="9525">
            <a:noFill/>
          </a:ln>
        </p:spPr>
        <p:txBody>
          <a:bodyPr wrap="square" lIns="101600" tIns="38100" rIns="76200" bIns="38100" anchor="t">
            <a:spAutoFit/>
          </a:bodyPr>
          <a:lstStyle/>
          <a:p>
            <a:pPr algn="ctr">
              <a:spcAft>
                <a:spcPts val="750"/>
              </a:spcAft>
            </a:pPr>
            <a:r>
              <a:rPr lang="zh-CN" altLang="en-US" sz="27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Module 7  Great Books</a:t>
            </a:r>
          </a:p>
        </p:txBody>
      </p:sp>
      <p:sp>
        <p:nvSpPr>
          <p:cNvPr id="36867" name="文本框 3"/>
          <p:cNvSpPr txBox="1"/>
          <p:nvPr/>
        </p:nvSpPr>
        <p:spPr>
          <a:xfrm>
            <a:off x="1673872" y="1943117"/>
            <a:ext cx="6036945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Unit 1 We’re still influenced by Confucius's ideas.</a:t>
            </a:r>
          </a:p>
        </p:txBody>
      </p:sp>
      <p:sp>
        <p:nvSpPr>
          <p:cNvPr id="5" name="矩形 4"/>
          <p:cNvSpPr/>
          <p:nvPr/>
        </p:nvSpPr>
        <p:spPr>
          <a:xfrm>
            <a:off x="1" y="4286206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 advClick="0" advTm="5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70" name="TextBox 10"/>
          <p:cNvSpPr txBox="1"/>
          <p:nvPr/>
        </p:nvSpPr>
        <p:spPr>
          <a:xfrm>
            <a:off x="1893332" y="784860"/>
            <a:ext cx="6386513" cy="336423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Betty: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Great! Why don't you join in the discussion and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tell us about it? </a:t>
            </a:r>
          </a:p>
          <a:p>
            <a:pPr algn="just">
              <a:lnSpc>
                <a:spcPct val="210000"/>
              </a:lnSpc>
            </a:pP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Now match the people with the descriptions.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1. Confucius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2. Shakespeare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3. Mark Twain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TextBox 1"/>
          <p:cNvSpPr txBox="1"/>
          <p:nvPr/>
        </p:nvSpPr>
        <p:spPr>
          <a:xfrm>
            <a:off x="4279582" y="2395537"/>
            <a:ext cx="4864418" cy="20621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He was a very wise man.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He is not as well­ known as the other two            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people, but his works are still popular.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His plays are read by millions of people.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He was more a teacher and thinker than a writer.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People are still influenced by his ideas.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Line 6"/>
          <p:cNvSpPr/>
          <p:nvPr/>
        </p:nvSpPr>
        <p:spPr>
          <a:xfrm>
            <a:off x="3169444" y="2601278"/>
            <a:ext cx="1109663" cy="309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endParaRPr/>
          </a:p>
        </p:txBody>
      </p:sp>
      <p:sp>
        <p:nvSpPr>
          <p:cNvPr id="3" name="Line 6"/>
          <p:cNvSpPr/>
          <p:nvPr/>
        </p:nvSpPr>
        <p:spPr>
          <a:xfrm>
            <a:off x="3169444" y="2601278"/>
            <a:ext cx="1185863" cy="12001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endParaRPr/>
          </a:p>
        </p:txBody>
      </p:sp>
      <p:sp>
        <p:nvSpPr>
          <p:cNvPr id="5" name="Line 6"/>
          <p:cNvSpPr/>
          <p:nvPr/>
        </p:nvSpPr>
        <p:spPr>
          <a:xfrm>
            <a:off x="3169920" y="2601754"/>
            <a:ext cx="1184910" cy="16397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endParaRPr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367088" y="3215641"/>
            <a:ext cx="988219" cy="3395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200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367088" y="3034189"/>
            <a:ext cx="988219" cy="8701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2000"/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椭圆 25"/>
          <p:cNvSpPr/>
          <p:nvPr/>
        </p:nvSpPr>
        <p:spPr>
          <a:xfrm>
            <a:off x="769621" y="757953"/>
            <a:ext cx="602456" cy="5357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 fontAlgn="base"/>
            <a:r>
              <a:rPr lang="en-US" altLang="zh-CN" sz="2400" b="1" noProof="1">
                <a:solidFill>
                  <a:srgbClr val="FFFFFF"/>
                </a:solidFill>
                <a:latin typeface="Times New Roman" panose="02020603050405020304"/>
                <a:ea typeface="微软雅黑" panose="020B0503020204020204" charset="-122"/>
                <a:cs typeface="+mn-ea"/>
              </a:rPr>
              <a:t>4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372553" y="758145"/>
            <a:ext cx="6399610" cy="807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passage with the correct form of the words in the box.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01153" y="1609726"/>
          <a:ext cx="5942171" cy="51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92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</a:t>
                      </a:r>
                      <a:r>
                        <a:rPr lang="zh-CN" altLang="en-US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</a:t>
                      </a:r>
                      <a:r>
                        <a:rPr lang="zh-CN" altLang="en-US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influence</a:t>
                      </a:r>
                      <a:r>
                        <a:rPr lang="zh-CN" altLang="en-US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</a:t>
                      </a:r>
                      <a:r>
                        <a:rPr lang="zh-CN" altLang="en-US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sense</a:t>
                      </a:r>
                      <a:r>
                        <a:rPr lang="en-US" altLang="zh-CN" sz="19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thinker</a:t>
                      </a:r>
                      <a:r>
                        <a:rPr lang="zh-CN" altLang="en-US" sz="19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altLang="zh-CN" sz="19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wise </a:t>
                      </a:r>
                    </a:p>
                  </a:txBody>
                  <a:tcPr marL="68588" marR="68588" marT="34284" marB="342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86326" y="2338947"/>
            <a:ext cx="7529513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 anchorCtr="1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Mr. Jackson and Betty are (1)__________ great writers. Betty explains that in her Internet group, each person reads a favorite book and then writes a(n) (2)_______ of it. Mr. Jackson (3)________ that Confucius and Shakespeare are great because their works are still read by people today, but he thinks Confucius was more a teacher and (4)________ than a writer.  He says that Confucius was a very (5)_______ man. Mr. Jackson thinks that we are still (6)____________ by Confucius’s ideas and that Shakespeare’s plays still make (7)_______ to people today.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3" name="TextBox 2"/>
          <p:cNvSpPr txBox="1"/>
          <p:nvPr/>
        </p:nvSpPr>
        <p:spPr>
          <a:xfrm>
            <a:off x="4142185" y="2398634"/>
            <a:ext cx="1202531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discussing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4" name="TextBox 14"/>
          <p:cNvSpPr txBox="1"/>
          <p:nvPr/>
        </p:nvSpPr>
        <p:spPr>
          <a:xfrm>
            <a:off x="2495789" y="3019188"/>
            <a:ext cx="82629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5" name="TextBox 15"/>
          <p:cNvSpPr txBox="1"/>
          <p:nvPr/>
        </p:nvSpPr>
        <p:spPr>
          <a:xfrm>
            <a:off x="5614988" y="3019426"/>
            <a:ext cx="953691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accepts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9" name="TextBox 10"/>
          <p:cNvSpPr txBox="1"/>
          <p:nvPr/>
        </p:nvSpPr>
        <p:spPr>
          <a:xfrm>
            <a:off x="6414135" y="3585687"/>
            <a:ext cx="876300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thinker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0" name="TextBox 11"/>
          <p:cNvSpPr txBox="1"/>
          <p:nvPr/>
        </p:nvSpPr>
        <p:spPr>
          <a:xfrm>
            <a:off x="5014913" y="3835957"/>
            <a:ext cx="600075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1" name="TextBox 12"/>
          <p:cNvSpPr txBox="1"/>
          <p:nvPr/>
        </p:nvSpPr>
        <p:spPr>
          <a:xfrm>
            <a:off x="3322083" y="4182190"/>
            <a:ext cx="1201340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2" name="TextBox 13"/>
          <p:cNvSpPr txBox="1"/>
          <p:nvPr/>
        </p:nvSpPr>
        <p:spPr>
          <a:xfrm>
            <a:off x="4523423" y="4469845"/>
            <a:ext cx="821531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  <p:bldP spid="19474" grpId="0"/>
      <p:bldP spid="19475" grpId="0"/>
      <p:bldP spid="20489" grpId="0"/>
      <p:bldP spid="20490" grpId="0"/>
      <p:bldP spid="20491" grpId="0"/>
      <p:bldP spid="204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椭圆 25"/>
          <p:cNvSpPr/>
          <p:nvPr/>
        </p:nvSpPr>
        <p:spPr>
          <a:xfrm>
            <a:off x="769621" y="757953"/>
            <a:ext cx="602456" cy="5357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 fontAlgn="base"/>
            <a:r>
              <a:rPr lang="en-US" altLang="zh-CN" sz="2400" b="1" noProof="1">
                <a:solidFill>
                  <a:srgbClr val="FFFFFF"/>
                </a:solidFill>
                <a:latin typeface="Times New Roman" panose="02020603050405020304"/>
                <a:ea typeface="微软雅黑" panose="020B0503020204020204" charset="-122"/>
                <a:cs typeface="+mn-ea"/>
              </a:rPr>
              <a:t>5</a:t>
            </a:r>
          </a:p>
        </p:txBody>
      </p:sp>
      <p:sp>
        <p:nvSpPr>
          <p:cNvPr id="21513" name="TextBox 15"/>
          <p:cNvSpPr txBox="1"/>
          <p:nvPr/>
        </p:nvSpPr>
        <p:spPr>
          <a:xfrm>
            <a:off x="1486853" y="825342"/>
            <a:ext cx="6931819" cy="403956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Listen and underline the words the speaker </a:t>
            </a:r>
          </a:p>
          <a:p>
            <a:pPr algn="just">
              <a:lnSpc>
                <a:spcPct val="1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stresses.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 We're still influenced by Confucius's ideas.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  Shakespeare's plays also make a lot of sense to us today.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3. He was important, but I suppose he isn't as well-known  as Confucius or Shakespeare.</a:t>
            </a:r>
          </a:p>
          <a:p>
            <a:pPr algn="just">
              <a:lnSpc>
                <a:spcPct val="150000"/>
              </a:lnSpc>
            </a:pP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Now listen again and repeat.</a:t>
            </a:r>
            <a:endParaRPr lang="en-US" altLang="zh-CN" sz="2000" b="1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椭圆 25"/>
          <p:cNvSpPr/>
          <p:nvPr/>
        </p:nvSpPr>
        <p:spPr>
          <a:xfrm>
            <a:off x="769621" y="757953"/>
            <a:ext cx="602456" cy="5357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 fontAlgn="base"/>
            <a:r>
              <a:rPr lang="en-US" altLang="zh-CN" sz="2400" b="1" noProof="1">
                <a:solidFill>
                  <a:srgbClr val="FFFFFF"/>
                </a:solidFill>
                <a:latin typeface="Times New Roman" panose="02020603050405020304"/>
                <a:ea typeface="微软雅黑" panose="020B0503020204020204" charset="-122"/>
                <a:cs typeface="+mn-ea"/>
              </a:rPr>
              <a:t>6</a:t>
            </a:r>
          </a:p>
        </p:txBody>
      </p:sp>
      <p:sp>
        <p:nvSpPr>
          <p:cNvPr id="22537" name="TextBox 15"/>
          <p:cNvSpPr txBox="1"/>
          <p:nvPr/>
        </p:nvSpPr>
        <p:spPr>
          <a:xfrm>
            <a:off x="1438275" y="834866"/>
            <a:ext cx="6860858" cy="185435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Work in groups. Do you agree with the following opinions? Give your reasons.</a:t>
            </a:r>
          </a:p>
          <a:p>
            <a:pPr algn="just">
              <a:lnSpc>
                <a:spcPct val="1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30000"/>
              </a:lnSpc>
            </a:pP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 Teahouse is one of the greatest plays in China.</a:t>
            </a:r>
          </a:p>
          <a:p>
            <a:pPr algn="just">
              <a:lnSpc>
                <a:spcPct val="10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 Everyone should learn some Tang poems.</a:t>
            </a:r>
          </a:p>
          <a:p>
            <a:pPr algn="just">
              <a:lnSpc>
                <a:spcPct val="10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3. We should only read books by great writers.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9" name="TextBox 1"/>
          <p:cNvSpPr txBox="1"/>
          <p:nvPr/>
        </p:nvSpPr>
        <p:spPr>
          <a:xfrm>
            <a:off x="1793081" y="2582228"/>
            <a:ext cx="6087428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 accept...</a:t>
            </a:r>
          </a:p>
          <a:p>
            <a:pPr algn="just">
              <a:lnSpc>
                <a:spcPct val="10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 agree/don't agree with...</a:t>
            </a:r>
          </a:p>
          <a:p>
            <a:pPr algn="just">
              <a:lnSpc>
                <a:spcPct val="10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 suppose...</a:t>
            </a:r>
          </a:p>
          <a:p>
            <a:pPr algn="just">
              <a:lnSpc>
                <a:spcPct val="10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 think...</a:t>
            </a:r>
          </a:p>
          <a:p>
            <a:pPr algn="just">
              <a:lnSpc>
                <a:spcPct val="100000"/>
              </a:lnSpc>
            </a:pP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Now report the ideas of your group to the whole class. </a:t>
            </a:r>
          </a:p>
          <a:p>
            <a:pPr algn="just">
              <a:lnSpc>
                <a:spcPct val="10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Most of us think...     We think we learn...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" name="矩形 12"/>
          <p:cNvSpPr/>
          <p:nvPr/>
        </p:nvSpPr>
        <p:spPr>
          <a:xfrm>
            <a:off x="1394936" y="1561624"/>
            <a:ext cx="2832735" cy="392906"/>
          </a:xfrm>
          <a:prstGeom prst="rect">
            <a:avLst/>
          </a:prstGeom>
          <a:solidFill>
            <a:srgbClr val="D1DCF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discuss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dɪ'skʌs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讨论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algn="ctr"/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4" name="箭头: 五边形 3"/>
          <p:cNvSpPr/>
          <p:nvPr/>
        </p:nvSpPr>
        <p:spPr>
          <a:xfrm>
            <a:off x="812006" y="1561624"/>
            <a:ext cx="819150" cy="392906"/>
          </a:xfrm>
          <a:prstGeom prst="homePlate">
            <a:avLst>
              <a:gd name="adj" fmla="val 49852"/>
            </a:avLst>
          </a:prstGeom>
          <a:solidFill>
            <a:srgbClr val="9DC3E6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en-US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5" name="箭头: 五边形 4"/>
          <p:cNvSpPr/>
          <p:nvPr/>
        </p:nvSpPr>
        <p:spPr>
          <a:xfrm>
            <a:off x="843439" y="1602820"/>
            <a:ext cx="756047" cy="310753"/>
          </a:xfrm>
          <a:prstGeom prst="homePlate">
            <a:avLst>
              <a:gd name="adj" fmla="val 49830"/>
            </a:avLst>
          </a:prstGeom>
          <a:solidFill>
            <a:srgbClr val="9DC3E6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 lang="en-US" altLang="zh-CN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latin typeface="Times New Roman" panose="02020603050405020304"/>
                <a:ea typeface="微软雅黑" panose="020B0503020204020204" charset="-122"/>
              </a:rPr>
              <a:t>Point</a:t>
            </a:r>
            <a:endParaRPr lang="zh-CN" altLang="en-US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56329" name="文本框 21"/>
          <p:cNvSpPr txBox="1"/>
          <p:nvPr/>
        </p:nvSpPr>
        <p:spPr>
          <a:xfrm>
            <a:off x="-8334" y="750094"/>
            <a:ext cx="3976688" cy="391478"/>
          </a:xfrm>
          <a:prstGeom prst="rect">
            <a:avLst/>
          </a:prstGeom>
          <a:solidFill>
            <a:srgbClr val="AFBADD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Language point</a:t>
            </a:r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</a:t>
            </a:r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19" name="矩形 18"/>
          <p:cNvSpPr/>
          <p:nvPr/>
        </p:nvSpPr>
        <p:spPr>
          <a:xfrm>
            <a:off x="1698307" y="1954531"/>
            <a:ext cx="6087428" cy="29346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9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</a:t>
            </a:r>
            <a:r>
              <a:rPr lang="en-US" altLang="zh-CN" sz="19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19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 sb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和某人讨论某事。</a:t>
            </a:r>
          </a:p>
          <a:p>
            <a:pPr>
              <a:lnSpc>
                <a:spcPct val="130000"/>
              </a:lnSpc>
            </a:pPr>
            <a:r>
              <a:rPr lang="en-US" altLang="zh-CN" sz="19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sb./</a:t>
            </a:r>
            <a:r>
              <a:rPr lang="en-US" altLang="zh-CN" sz="19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意为“讨论某人或某事”。     </a:t>
            </a:r>
            <a:endParaRPr lang="en-US" altLang="zh-C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其名词形式为</a:t>
            </a:r>
            <a:r>
              <a:rPr lang="en-US" altLang="zh-CN" sz="19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常用结构为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discussion with sb. about </a:t>
            </a:r>
            <a:r>
              <a:rPr lang="en-US" altLang="zh-C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，意为“与某人讨论某事”。</a:t>
            </a:r>
          </a:p>
          <a:p>
            <a:pPr>
              <a:lnSpc>
                <a:spcPct val="70000"/>
              </a:lnSpc>
            </a:pP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She will not discuss her goals. </a:t>
            </a:r>
          </a:p>
          <a:p>
            <a:pPr>
              <a:lnSpc>
                <a:spcPct val="130000"/>
              </a:lnSpc>
            </a:pP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她不愿讨论她的目标。</a:t>
            </a: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" name="矩形 12"/>
          <p:cNvSpPr/>
          <p:nvPr/>
        </p:nvSpPr>
        <p:spPr>
          <a:xfrm>
            <a:off x="1394936" y="1561624"/>
            <a:ext cx="2832735" cy="392906"/>
          </a:xfrm>
          <a:prstGeom prst="rect">
            <a:avLst/>
          </a:prstGeom>
          <a:solidFill>
            <a:srgbClr val="D1DCF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</a:p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review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/rɪ'vjuː/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评论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algn="ctr"/>
            <a:endParaRPr lang="zh-CN" altLang="en-US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4" name="箭头: 五边形 3"/>
          <p:cNvSpPr/>
          <p:nvPr/>
        </p:nvSpPr>
        <p:spPr>
          <a:xfrm>
            <a:off x="812006" y="1561624"/>
            <a:ext cx="819150" cy="392906"/>
          </a:xfrm>
          <a:prstGeom prst="homePlate">
            <a:avLst>
              <a:gd name="adj" fmla="val 49852"/>
            </a:avLst>
          </a:prstGeom>
          <a:solidFill>
            <a:srgbClr val="9DC3E6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en-US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5" name="箭头: 五边形 4"/>
          <p:cNvSpPr/>
          <p:nvPr/>
        </p:nvSpPr>
        <p:spPr>
          <a:xfrm>
            <a:off x="843439" y="1602344"/>
            <a:ext cx="756047" cy="310753"/>
          </a:xfrm>
          <a:prstGeom prst="homePlate">
            <a:avLst>
              <a:gd name="adj" fmla="val 49830"/>
            </a:avLst>
          </a:prstGeom>
          <a:solidFill>
            <a:srgbClr val="9DC3E6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 lang="en-US" altLang="zh-CN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latin typeface="Times New Roman" panose="02020603050405020304"/>
                <a:ea typeface="微软雅黑" panose="020B0503020204020204" charset="-122"/>
              </a:rPr>
              <a:t>Point</a:t>
            </a:r>
            <a:endParaRPr lang="zh-CN" altLang="en-US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56329" name="文本框 21"/>
          <p:cNvSpPr txBox="1"/>
          <p:nvPr/>
        </p:nvSpPr>
        <p:spPr>
          <a:xfrm>
            <a:off x="-8334" y="750094"/>
            <a:ext cx="3976688" cy="391478"/>
          </a:xfrm>
          <a:prstGeom prst="rect">
            <a:avLst/>
          </a:prstGeom>
          <a:solidFill>
            <a:srgbClr val="AFBADD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Language point</a:t>
            </a:r>
            <a:r>
              <a:rPr lang="en-US" altLang="zh-CN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</a:t>
            </a:r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60973" y="2226945"/>
          <a:ext cx="5022056" cy="202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56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800" b="0" i="1" kern="120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vt</a:t>
                      </a:r>
                      <a:r>
                        <a:rPr lang="en-US" altLang="zh-CN" sz="1800" b="0" kern="120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复查；重新考虑；复习； 回顾；评论</a:t>
                      </a:r>
                      <a:endParaRPr lang="zh-CN" altLang="en-US" sz="1700" b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review the situation</a:t>
                      </a:r>
                      <a:endParaRPr lang="zh-CN" altLang="zh-CN" sz="1700" b="0" kern="1200" baseline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对形势重新加以研究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review last week's lessons</a:t>
                      </a:r>
                      <a:endParaRPr lang="zh-CN" altLang="zh-CN" sz="1700" b="0" kern="1200" baseline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复习上周的功课</a:t>
                      </a:r>
                      <a:endParaRPr lang="zh-CN" altLang="en-US" sz="1700" b="0" kern="12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7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800" i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回顾；复习课；评论</a:t>
                      </a:r>
                      <a:endParaRPr lang="zh-CN" altLang="en-US" sz="1700" b="0" kern="12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 careful review of political events</a:t>
                      </a:r>
                      <a:endParaRPr lang="zh-CN" altLang="zh-CN" sz="1700" b="0" kern="1200" baseline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zh-CN" sz="17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有关政治事件的谨慎的回顾</a:t>
                      </a:r>
                      <a:endParaRPr lang="zh-CN" altLang="en-US" sz="1700" b="0" kern="12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" name="矩形 12"/>
          <p:cNvSpPr/>
          <p:nvPr/>
        </p:nvSpPr>
        <p:spPr>
          <a:xfrm>
            <a:off x="1394936" y="1561624"/>
            <a:ext cx="2832735" cy="392906"/>
          </a:xfrm>
          <a:prstGeom prst="rect">
            <a:avLst/>
          </a:prstGeom>
          <a:solidFill>
            <a:srgbClr val="D1DCF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/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000" b="1" dirty="0">
                <a:latin typeface="宋体" panose="02010600030101010101" pitchFamily="2" charset="-122"/>
                <a:sym typeface="+mn-ea"/>
              </a:rPr>
              <a:t>道理</a:t>
            </a:r>
            <a:endParaRPr lang="zh-CN" altLang="en-US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algn="ctr"/>
            <a:endParaRPr lang="zh-CN" altLang="en-US" dirty="0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4" name="箭头: 五边形 3"/>
          <p:cNvSpPr/>
          <p:nvPr/>
        </p:nvSpPr>
        <p:spPr>
          <a:xfrm>
            <a:off x="812006" y="1561624"/>
            <a:ext cx="819150" cy="392906"/>
          </a:xfrm>
          <a:prstGeom prst="homePlate">
            <a:avLst>
              <a:gd name="adj" fmla="val 49852"/>
            </a:avLst>
          </a:prstGeom>
          <a:solidFill>
            <a:srgbClr val="9DC3E6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en-US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5" name="箭头: 五边形 4"/>
          <p:cNvSpPr/>
          <p:nvPr/>
        </p:nvSpPr>
        <p:spPr>
          <a:xfrm>
            <a:off x="843439" y="1602344"/>
            <a:ext cx="756047" cy="310753"/>
          </a:xfrm>
          <a:prstGeom prst="homePlate">
            <a:avLst>
              <a:gd name="adj" fmla="val 49830"/>
            </a:avLst>
          </a:prstGeom>
          <a:solidFill>
            <a:srgbClr val="9DC3E6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 lang="en-US" altLang="zh-CN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latin typeface="Times New Roman" panose="02020603050405020304"/>
                <a:ea typeface="微软雅黑" panose="020B0503020204020204" charset="-122"/>
              </a:rPr>
              <a:t>Point</a:t>
            </a:r>
            <a:endParaRPr lang="zh-CN" altLang="en-US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56329" name="文本框 21"/>
          <p:cNvSpPr txBox="1"/>
          <p:nvPr/>
        </p:nvSpPr>
        <p:spPr>
          <a:xfrm>
            <a:off x="-8334" y="750094"/>
            <a:ext cx="3976688" cy="391478"/>
          </a:xfrm>
          <a:prstGeom prst="rect">
            <a:avLst/>
          </a:prstGeom>
          <a:solidFill>
            <a:srgbClr val="AFBADD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Language point</a:t>
            </a:r>
            <a:r>
              <a:rPr lang="en-US" altLang="zh-CN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</a:t>
            </a:r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</a:p>
        </p:txBody>
      </p:sp>
      <p:sp>
        <p:nvSpPr>
          <p:cNvPr id="19" name="矩形 18"/>
          <p:cNvSpPr/>
          <p:nvPr/>
        </p:nvSpPr>
        <p:spPr>
          <a:xfrm>
            <a:off x="1727359" y="2136934"/>
            <a:ext cx="5815965" cy="265457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sense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合情理，有意义，一般不用于被动语态。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与</a:t>
            </a:r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sense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相关的短语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make no sense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无意义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make sense of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理解；明白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make sense to sb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对某人有意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" name="矩形 12"/>
          <p:cNvSpPr/>
          <p:nvPr/>
        </p:nvSpPr>
        <p:spPr>
          <a:xfrm>
            <a:off x="1404461" y="1341597"/>
            <a:ext cx="5304473" cy="392906"/>
          </a:xfrm>
          <a:prstGeom prst="rect">
            <a:avLst/>
          </a:prstGeom>
          <a:solidFill>
            <a:srgbClr val="D1DCF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</a:p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   suppose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/sə'pəʊz/ 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v.</a:t>
            </a:r>
            <a:r>
              <a:rPr lang="zh-CN" altLang="en-US" sz="2000" b="1">
                <a:latin typeface="宋体" panose="02010600030101010101" pitchFamily="2" charset="-122"/>
                <a:sym typeface="+mn-ea"/>
              </a:rPr>
              <a:t>猜想；相信；认为；推测</a:t>
            </a:r>
            <a:endParaRPr lang="zh-CN" altLang="en-US" sz="2000">
              <a:latin typeface="宋体" panose="02010600030101010101" pitchFamily="2" charset="-122"/>
            </a:endParaRPr>
          </a:p>
          <a:p>
            <a:endParaRPr lang="zh-CN" altLang="en-US" b="1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algn="ctr"/>
            <a:endParaRPr lang="zh-CN" altLang="en-US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4" name="箭头: 五边形 3"/>
          <p:cNvSpPr/>
          <p:nvPr/>
        </p:nvSpPr>
        <p:spPr>
          <a:xfrm>
            <a:off x="812006" y="1341597"/>
            <a:ext cx="819150" cy="392906"/>
          </a:xfrm>
          <a:prstGeom prst="homePlate">
            <a:avLst>
              <a:gd name="adj" fmla="val 49852"/>
            </a:avLst>
          </a:prstGeom>
          <a:solidFill>
            <a:srgbClr val="9DC3E6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en-US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15" name="箭头: 五边形 4"/>
          <p:cNvSpPr/>
          <p:nvPr/>
        </p:nvSpPr>
        <p:spPr>
          <a:xfrm>
            <a:off x="843439" y="1382316"/>
            <a:ext cx="756047" cy="310753"/>
          </a:xfrm>
          <a:prstGeom prst="homePlate">
            <a:avLst>
              <a:gd name="adj" fmla="val 49830"/>
            </a:avLst>
          </a:prstGeom>
          <a:solidFill>
            <a:srgbClr val="9DC3E6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 lang="en-US" altLang="zh-CN" sz="1500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latin typeface="Times New Roman" panose="02020603050405020304"/>
                <a:ea typeface="微软雅黑" panose="020B0503020204020204" charset="-122"/>
              </a:rPr>
              <a:t>Point</a:t>
            </a:r>
            <a:endParaRPr lang="zh-CN" altLang="en-US">
              <a:solidFill>
                <a:srgbClr val="000000"/>
              </a:solidFill>
              <a:latin typeface="Times New Roman" panose="02020603050405020304"/>
              <a:ea typeface="微软雅黑" panose="020B0503020204020204" charset="-122"/>
            </a:endParaRPr>
          </a:p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56329" name="文本框 21"/>
          <p:cNvSpPr txBox="1"/>
          <p:nvPr/>
        </p:nvSpPr>
        <p:spPr>
          <a:xfrm>
            <a:off x="-8334" y="750094"/>
            <a:ext cx="3976688" cy="391478"/>
          </a:xfrm>
          <a:prstGeom prst="rect">
            <a:avLst/>
          </a:prstGeom>
          <a:solidFill>
            <a:srgbClr val="AFBADD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Language point</a:t>
            </a:r>
            <a:r>
              <a:rPr lang="en-US" altLang="zh-CN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</a:t>
            </a:r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42962" y="1890713"/>
          <a:ext cx="7110413" cy="3037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985">
                <a:tc>
                  <a:txBody>
                    <a:bodyPr/>
                    <a:lstStyle/>
                    <a:p>
                      <a:r>
                        <a:rPr lang="en-US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suppose </a:t>
                      </a:r>
                      <a:r>
                        <a:rPr lang="zh-CN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that </a:t>
                      </a:r>
                      <a:r>
                        <a:rPr lang="zh-CN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表推测，</a:t>
                      </a:r>
                      <a:endParaRPr lang="en-US" altLang="zh-CN" sz="1900" b="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假定，假如，认为。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900" b="1" kern="120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zh-CN" altLang="zh-CN" sz="19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suppose that you are  </a:t>
                      </a:r>
                    </a:p>
                    <a:p>
                      <a:r>
                        <a:rPr lang="en-US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right.   </a:t>
                      </a:r>
                      <a:r>
                        <a:rPr lang="zh-CN" altLang="zh-CN" sz="19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我想你是对的。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85">
                <a:tc>
                  <a:txBody>
                    <a:bodyPr/>
                    <a:lstStyle/>
                    <a:p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suppose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用于祈使句中，</a:t>
                      </a:r>
                      <a:endParaRPr lang="en-US" altLang="zh-CN" sz="1900" kern="120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要不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……”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900" b="1" kern="120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Suppose we go for a swim.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要不我们去游泳吧。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761">
                <a:tc>
                  <a:txBody>
                    <a:bodyPr/>
                    <a:lstStyle/>
                    <a:p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suppose 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＋名词 ＋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 be </a:t>
                      </a:r>
                    </a:p>
                    <a:p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表示“认为……是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……”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900" b="1" kern="120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Many people suppose him to be over 50. 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许多人认为他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多岁了。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838">
                <a:tc>
                  <a:txBody>
                    <a:bodyPr/>
                    <a:lstStyle/>
                    <a:p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 supposed to do sth.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应该做某事，相当于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should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900" b="1" kern="120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 are supposed to do exercise every day to keep in good health. </a:t>
                      </a:r>
                      <a:r>
                        <a:rPr lang="zh-CN" altLang="zh-CN" sz="19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你应该每天锻炼保持身体健康。</a:t>
                      </a:r>
                    </a:p>
                  </a:txBody>
                  <a:tcPr marL="68593" marR="68593" marT="34248" marB="34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65546" name="矩形 12"/>
          <p:cNvSpPr/>
          <p:nvPr/>
        </p:nvSpPr>
        <p:spPr>
          <a:xfrm>
            <a:off x="544354" y="690563"/>
            <a:ext cx="5285742" cy="103874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l" fontAlgn="base">
              <a:lnSpc>
                <a:spcPct val="150000"/>
              </a:lnSpc>
            </a:pPr>
            <a:r>
              <a:rPr lang="zh-CN" altLang="zh-CN" sz="21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一、</a:t>
            </a:r>
            <a:r>
              <a:rPr lang="zh-CN" altLang="en-US" sz="21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根据句意及首字母或汉语提示完成单词</a:t>
            </a:r>
            <a:endParaRPr lang="en-US" altLang="zh-CN" sz="21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endParaRPr lang="en-US" altLang="zh-CN" sz="2100" b="1" noProof="1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7" name="TextBox 17"/>
          <p:cNvSpPr txBox="1"/>
          <p:nvPr/>
        </p:nvSpPr>
        <p:spPr>
          <a:xfrm>
            <a:off x="863441" y="1288733"/>
            <a:ext cx="7969568" cy="351634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1.The radio says it's going to rain this afternoon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so it's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</a:t>
            </a:r>
            <a:r>
              <a:rPr lang="zh-CN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明智的）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of you to take your umbrella.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2.What will </a:t>
            </a:r>
            <a:r>
              <a:rPr lang="zh-CN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　　　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（影响）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your decision about what to do when you grow up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？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（嘉兴改编）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 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　　　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differences between Britain and the US in the English class yesterday.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4.It makes 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zh-CN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　　　</a:t>
            </a:r>
            <a:r>
              <a:rPr lang="zh-CN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 take care of your health.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5.He writes 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r</a:t>
            </a:r>
            <a:r>
              <a:rPr lang="zh-CN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　　　　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for 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New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Yorker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Box 20"/>
          <p:cNvSpPr txBox="1"/>
          <p:nvPr/>
        </p:nvSpPr>
        <p:spPr>
          <a:xfrm>
            <a:off x="6857048" y="1359456"/>
            <a:ext cx="685800" cy="37702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endParaRPr lang="en-US" altLang="zh-CN" sz="200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21"/>
          <p:cNvSpPr/>
          <p:nvPr/>
        </p:nvSpPr>
        <p:spPr>
          <a:xfrm>
            <a:off x="2552700" y="2220992"/>
            <a:ext cx="1090683" cy="37702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0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endParaRPr lang="en-US" altLang="zh-CN" sz="200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22"/>
          <p:cNvSpPr/>
          <p:nvPr/>
        </p:nvSpPr>
        <p:spPr>
          <a:xfrm>
            <a:off x="3332797" y="3034427"/>
            <a:ext cx="991297" cy="37702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0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iscussed</a:t>
            </a:r>
            <a:endParaRPr lang="en-US" altLang="zh-CN" sz="200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23"/>
          <p:cNvSpPr/>
          <p:nvPr/>
        </p:nvSpPr>
        <p:spPr>
          <a:xfrm>
            <a:off x="2383870" y="3848100"/>
            <a:ext cx="593752" cy="37702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0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</a:t>
            </a:r>
            <a:endParaRPr lang="en-US" altLang="zh-CN" sz="200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93" name="TextBox 1"/>
          <p:cNvSpPr txBox="1"/>
          <p:nvPr/>
        </p:nvSpPr>
        <p:spPr>
          <a:xfrm>
            <a:off x="2460784" y="4290060"/>
            <a:ext cx="1001554" cy="3770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eviews</a:t>
            </a:r>
            <a:endParaRPr lang="en-US" altLang="zh-CN" sz="200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245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" name="文本框 1"/>
          <p:cNvSpPr txBox="1"/>
          <p:nvPr/>
        </p:nvSpPr>
        <p:spPr>
          <a:xfrm>
            <a:off x="636746" y="690563"/>
            <a:ext cx="1763944" cy="4570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b="1">
                <a:solidFill>
                  <a:schemeClr val="accent3">
                    <a:lumMod val="75000"/>
                  </a:schemeClr>
                </a:solidFill>
                <a:latin typeface="宋体" panose="02010600030101010101" pitchFamily="2" charset="-122"/>
                <a:sym typeface="+mn-ea"/>
              </a:rPr>
              <a:t>二</a:t>
            </a:r>
            <a:r>
              <a:rPr lang="zh-CN" altLang="zh-CN" sz="2100" b="1">
                <a:solidFill>
                  <a:schemeClr val="accent3">
                    <a:lumMod val="75000"/>
                  </a:schemeClr>
                </a:solidFill>
                <a:latin typeface="宋体" panose="02010600030101010101" pitchFamily="2" charset="-122"/>
                <a:sym typeface="+mn-ea"/>
              </a:rPr>
              <a:t>、单项选择</a:t>
            </a:r>
          </a:p>
        </p:txBody>
      </p:sp>
      <p:sp>
        <p:nvSpPr>
          <p:cNvPr id="5" name="TextBox 15"/>
          <p:cNvSpPr txBox="1"/>
          <p:nvPr/>
        </p:nvSpPr>
        <p:spPr>
          <a:xfrm>
            <a:off x="1410177" y="1146334"/>
            <a:ext cx="6629876" cy="375142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6.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（山西）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—A lot of old people feel lonely. We should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try our best to care for them.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</a:t>
            </a:r>
            <a:r>
              <a:rPr lang="zh-CN" altLang="zh-CN" u="sng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 mean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we're all going to be old one day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too.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A. Take it easy    B. Not at all    C. You're right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7.This story happened in</a:t>
            </a:r>
            <a:r>
              <a:rPr lang="zh-CN" altLang="zh-CN" u="sng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century.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A. nineteen                 B. nineteenth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C. the nineteenth        D. the nineteen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8.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（中考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·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成都）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Yesterday </a:t>
            </a:r>
            <a:r>
              <a:rPr lang="zh-CN" altLang="zh-CN" u="sng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　　　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people came to the town 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to watch the car race.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A. hundreds                B. hundred  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C. hundreds of            D. hundred of</a:t>
            </a:r>
            <a:endParaRPr lang="zh-CN" altLang="zh-CN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9166" name="矩形 16"/>
          <p:cNvSpPr/>
          <p:nvPr/>
        </p:nvSpPr>
        <p:spPr>
          <a:xfrm>
            <a:off x="2303145" y="1854518"/>
            <a:ext cx="30480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b="1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16"/>
          <p:cNvSpPr/>
          <p:nvPr/>
        </p:nvSpPr>
        <p:spPr>
          <a:xfrm>
            <a:off x="4067175" y="2495551"/>
            <a:ext cx="30480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b="1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16"/>
          <p:cNvSpPr/>
          <p:nvPr/>
        </p:nvSpPr>
        <p:spPr>
          <a:xfrm>
            <a:off x="4371975" y="3502343"/>
            <a:ext cx="30480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b="1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新课导入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883682" y="690359"/>
            <a:ext cx="2113700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700" b="1" dirty="0">
                <a:solidFill>
                  <a:srgbClr val="008080"/>
                </a:solidFill>
                <a:latin typeface="Times New Roman" panose="02020603050405020304" pitchFamily="18" charset="0"/>
                <a:ea typeface="方正姚体" panose="02010601030101010101" pitchFamily="2" charset="-122"/>
                <a:cs typeface="Times New Roman" panose="02020603050405020304" pitchFamily="18" charset="0"/>
              </a:rPr>
              <a:t>Lead in</a:t>
            </a:r>
            <a:endParaRPr lang="zh-CN" altLang="en-US" sz="2700" b="1" dirty="0">
              <a:solidFill>
                <a:srgbClr val="008080"/>
              </a:solidFill>
              <a:latin typeface="Times New Roman" panose="02020603050405020304" pitchFamily="18" charset="0"/>
              <a:ea typeface="方正姚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415" name="矩形 17"/>
          <p:cNvSpPr>
            <a:spLocks noChangeArrowheads="1"/>
          </p:cNvSpPr>
          <p:nvPr/>
        </p:nvSpPr>
        <p:spPr bwMode="auto">
          <a:xfrm>
            <a:off x="3369946" y="1167801"/>
            <a:ext cx="2403872" cy="7024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 anchor="ctr"/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Free Talk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074681" y="1631361"/>
            <a:ext cx="4994672" cy="530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about them?</a:t>
            </a:r>
          </a:p>
        </p:txBody>
      </p:sp>
      <p:pic>
        <p:nvPicPr>
          <p:cNvPr id="17414" name="Picture 14" descr="E:\李梦莲\九英上外研课件\图片\孔子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290400" y="2575391"/>
            <a:ext cx="1889522" cy="208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3" descr="E:\李梦莲\九英上外研课件\图片\7.1.8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871199" y="2584916"/>
            <a:ext cx="1544240" cy="207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1" descr="E:\李梦莲\九英上外研课件\图片\7.1.10.jp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6077665" y="2575391"/>
            <a:ext cx="1647825" cy="208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8" name="文本框 7"/>
          <p:cNvSpPr txBox="1"/>
          <p:nvPr/>
        </p:nvSpPr>
        <p:spPr>
          <a:xfrm>
            <a:off x="1544479" y="1259205"/>
            <a:ext cx="6351270" cy="239410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9.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（中考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·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湘潭）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You're supposed</a:t>
            </a:r>
            <a:r>
              <a:rPr lang="zh-CN" altLang="zh-CN" u="sng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　　　　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something  </a:t>
            </a:r>
            <a:endParaRPr lang="en-US" altLang="zh-CN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    happy and lucky to others on New Year's Day.</a:t>
            </a:r>
            <a:endParaRPr lang="zh-CN" altLang="zh-CN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    A.to say  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　　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B. saying  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　　　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C. say</a:t>
            </a:r>
            <a:endParaRPr lang="zh-CN" altLang="zh-CN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10.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（中考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·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漳州）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—Do you know Lin Shuhao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？</a:t>
            </a:r>
            <a:endParaRPr lang="zh-CN" altLang="zh-CN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—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Yes. He is one of</a:t>
            </a:r>
            <a:r>
              <a:rPr lang="zh-CN" altLang="zh-CN" u="sng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　　　　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basketball players in the NBA.</a:t>
            </a:r>
            <a:endParaRPr lang="zh-CN" altLang="zh-CN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     A. popular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　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B. more popular</a:t>
            </a:r>
            <a:r>
              <a:rPr lang="zh-CN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　</a:t>
            </a:r>
            <a:r>
              <a:rPr lang="en-US" altLang="zh-CN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C. the most popular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16"/>
          <p:cNvSpPr/>
          <p:nvPr/>
        </p:nvSpPr>
        <p:spPr>
          <a:xfrm>
            <a:off x="5054441" y="1316356"/>
            <a:ext cx="30480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b="1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16"/>
          <p:cNvSpPr/>
          <p:nvPr/>
        </p:nvSpPr>
        <p:spPr>
          <a:xfrm>
            <a:off x="4095750" y="2829878"/>
            <a:ext cx="30480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b="1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724900" y="8029575"/>
            <a:ext cx="266700" cy="200025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en-US" altLang="zh-CN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877253" y="642869"/>
            <a:ext cx="3100728" cy="6924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700" b="1">
                <a:solidFill>
                  <a:srgbClr val="008080"/>
                </a:solidFill>
                <a:latin typeface="Times New Roman" panose="02020603050405020304" pitchFamily="18" charset="0"/>
                <a:ea typeface="方正姚体" panose="02010601030101010101" pitchFamily="2" charset="-122"/>
                <a:cs typeface="Times New Roman" panose="02020603050405020304" pitchFamily="18" charset="0"/>
              </a:rPr>
              <a:t>Before Reading</a:t>
            </a:r>
            <a:endParaRPr lang="zh-CN" altLang="en-US" sz="2700" b="1">
              <a:solidFill>
                <a:srgbClr val="008080"/>
              </a:solidFill>
              <a:latin typeface="Times New Roman" panose="02020603050405020304" pitchFamily="18" charset="0"/>
              <a:ea typeface="方正姚体" panose="02010601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1506" name="Picture 2" descr="0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156811" y="1335405"/>
            <a:ext cx="2541270" cy="332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矩形 6"/>
          <p:cNvSpPr>
            <a:spLocks noChangeArrowheads="1"/>
          </p:cNvSpPr>
          <p:nvPr/>
        </p:nvSpPr>
        <p:spPr bwMode="auto">
          <a:xfrm>
            <a:off x="4945721" y="1180724"/>
            <a:ext cx="2402681" cy="714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 anchor="ctr"/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Confucius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394359" y="2022634"/>
            <a:ext cx="4022884" cy="23775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Confucius</a:t>
            </a:r>
            <a:r>
              <a:rPr lang="en-US" altLang="zh-CN" sz="20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(circa 551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479 B.C.)  He sometimes went by the name Kong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though he was born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Qiu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styled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Zhong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Ni. He was born in the village of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Zou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country of Lu. </a:t>
            </a: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2530" name="Picture 2" descr="02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120140" y="1067753"/>
            <a:ext cx="2778919" cy="344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432459" y="1067515"/>
            <a:ext cx="3457575" cy="34547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Shakespeare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(1564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1616) He was considered the greatest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playwri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（剧作家）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world and the finest poet who has written in the English language. </a:t>
            </a: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3554" name="Picture 2" descr="03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293971" y="1025366"/>
            <a:ext cx="2654618" cy="327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30818" y="1533305"/>
            <a:ext cx="3482578" cy="2531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 Twain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l835—1910 )  He was the U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realism literature founder, world renowned short story master. </a:t>
            </a: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087" name="椭圆 25"/>
          <p:cNvSpPr/>
          <p:nvPr/>
        </p:nvSpPr>
        <p:spPr>
          <a:xfrm>
            <a:off x="719138" y="872729"/>
            <a:ext cx="602456" cy="5357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 fontAlgn="base"/>
            <a:r>
              <a:rPr lang="en-US" altLang="zh-CN" sz="2400" b="1" noProof="1">
                <a:solidFill>
                  <a:srgbClr val="FFFFFF"/>
                </a:solidFill>
                <a:latin typeface="Times New Roman" panose="02020603050405020304"/>
                <a:ea typeface="微软雅黑" panose="020B0503020204020204" charset="-122"/>
                <a:cs typeface="+mn-ea"/>
              </a:rPr>
              <a:t>1</a:t>
            </a:r>
          </a:p>
        </p:txBody>
      </p:sp>
      <p:sp>
        <p:nvSpPr>
          <p:cNvPr id="5128" name="Rectangle 16"/>
          <p:cNvSpPr/>
          <p:nvPr/>
        </p:nvSpPr>
        <p:spPr>
          <a:xfrm>
            <a:off x="1394936" y="904875"/>
            <a:ext cx="6613208" cy="807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Work in pairs. Look at the pictures. Say who the </a:t>
            </a:r>
          </a:p>
          <a:p>
            <a:pPr eaLnBrk="0" hangingPunct="0">
              <a:lnSpc>
                <a:spcPct val="1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people are and why they are famous.</a:t>
            </a:r>
          </a:p>
        </p:txBody>
      </p:sp>
      <p:pic>
        <p:nvPicPr>
          <p:cNvPr id="21506" name="Picture 2" descr="0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087279" y="1813084"/>
            <a:ext cx="2006441" cy="262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02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484245" y="1812608"/>
            <a:ext cx="2175510" cy="262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03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6013609" y="1813084"/>
            <a:ext cx="2165033" cy="262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1394937" y="4551521"/>
            <a:ext cx="4191476" cy="39147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Now listen and check your answers.</a:t>
            </a:r>
            <a:endParaRPr lang="zh-CN" altLang="en-US" sz="2100"/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087" name="椭圆 25"/>
          <p:cNvSpPr/>
          <p:nvPr/>
        </p:nvSpPr>
        <p:spPr>
          <a:xfrm>
            <a:off x="719138" y="872729"/>
            <a:ext cx="602456" cy="5357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 fontAlgn="base"/>
            <a:r>
              <a:rPr lang="en-US" altLang="zh-CN" sz="2400" b="1" noProof="1">
                <a:solidFill>
                  <a:srgbClr val="FFFFFF"/>
                </a:solidFill>
                <a:latin typeface="Times New Roman" panose="02020603050405020304"/>
                <a:ea typeface="微软雅黑" panose="020B0503020204020204" charset="-122"/>
                <a:cs typeface="+mn-ea"/>
              </a:rPr>
              <a:t>2</a:t>
            </a:r>
          </a:p>
        </p:txBody>
      </p:sp>
      <p:sp>
        <p:nvSpPr>
          <p:cNvPr id="8200" name="TextBox 12"/>
          <p:cNvSpPr txBox="1"/>
          <p:nvPr/>
        </p:nvSpPr>
        <p:spPr>
          <a:xfrm>
            <a:off x="1391126" y="786765"/>
            <a:ext cx="6015990" cy="258889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Listen again and complete the sentences.</a:t>
            </a:r>
          </a:p>
          <a:p>
            <a:pPr>
              <a:lnSpc>
                <a:spcPct val="260000"/>
              </a:lnSpc>
            </a:pP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1. Confucius is well-known in 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2. Shakespeare wrote _________________.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3. Mark Twain's stories are set ___________of the US.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Box 1"/>
          <p:cNvSpPr txBox="1"/>
          <p:nvPr/>
        </p:nvSpPr>
        <p:spPr>
          <a:xfrm>
            <a:off x="4396264" y="2131219"/>
            <a:ext cx="1980010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countries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TextBox 3"/>
          <p:cNvSpPr txBox="1"/>
          <p:nvPr/>
        </p:nvSpPr>
        <p:spPr>
          <a:xfrm>
            <a:off x="3450908" y="2580799"/>
            <a:ext cx="1896666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 and poems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Box 4"/>
          <p:cNvSpPr txBox="1"/>
          <p:nvPr/>
        </p:nvSpPr>
        <p:spPr>
          <a:xfrm>
            <a:off x="4338400" y="3030142"/>
            <a:ext cx="1464469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south </a:t>
            </a:r>
            <a:endParaRPr lang="en-US" altLang="zh-CN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087" name="椭圆 25"/>
          <p:cNvSpPr/>
          <p:nvPr/>
        </p:nvSpPr>
        <p:spPr>
          <a:xfrm>
            <a:off x="719138" y="872729"/>
            <a:ext cx="602456" cy="5357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 fontAlgn="base"/>
            <a:r>
              <a:rPr lang="en-US" altLang="zh-CN" sz="2400" b="1" noProof="1">
                <a:solidFill>
                  <a:srgbClr val="FFFFFF"/>
                </a:solidFill>
                <a:latin typeface="Times New Roman" panose="02020603050405020304"/>
                <a:ea typeface="微软雅黑" panose="020B0503020204020204" charset="-122"/>
                <a:cs typeface="+mn-ea"/>
              </a:rPr>
              <a:t>3</a:t>
            </a:r>
          </a:p>
        </p:txBody>
      </p:sp>
      <p:sp>
        <p:nvSpPr>
          <p:cNvPr id="23553" name="Text Box 2"/>
          <p:cNvSpPr txBox="1"/>
          <p:nvPr/>
        </p:nvSpPr>
        <p:spPr>
          <a:xfrm>
            <a:off x="1427084" y="921783"/>
            <a:ext cx="2628900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Listen and read.</a:t>
            </a:r>
            <a:endParaRPr lang="en-US" altLang="zh-CN" sz="2400" b="1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4" name="TextBox 12"/>
          <p:cNvSpPr txBox="1"/>
          <p:nvPr/>
        </p:nvSpPr>
        <p:spPr>
          <a:xfrm>
            <a:off x="1484948" y="1465898"/>
            <a:ext cx="7474744" cy="339137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Mr Jackson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Hello, Betty. What's up? 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I want to join an Internet group to discuss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great books 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by great writers.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Mr Jackson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So, who are your great writers?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Well, maybe Confucius and Shakespeare.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Mr Jackson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Really? I accept that they're great because their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works are still read by many people today. But I 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think I'd describe Confucius more as a teacher and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thinker than a writer. He was a very wise man.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What do you have to do for the discussion?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30"/>
          <p:cNvSpPr txBox="1"/>
          <p:nvPr/>
        </p:nvSpPr>
        <p:spPr>
          <a:xfrm>
            <a:off x="941785" y="904875"/>
            <a:ext cx="750094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思 考</a:t>
            </a: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188119" y="252413"/>
            <a:ext cx="1356360" cy="4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75000"/>
                  </a:schemeClr>
                </a:solidFill>
              </a14:hiddenFill>
            </a:ext>
          </a:ex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新课讲解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6" name="TextBox 10"/>
          <p:cNvSpPr txBox="1"/>
          <p:nvPr/>
        </p:nvSpPr>
        <p:spPr>
          <a:xfrm>
            <a:off x="1692117" y="642938"/>
            <a:ext cx="7625239" cy="43886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Well, each of us reads a favourite book and writes a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review for the discussion.</a:t>
            </a:r>
          </a:p>
          <a:p>
            <a:pPr algn="just"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Mr Jackson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I see. We're still influenced by Confucius's ideas, and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Shakespeare's plays also make a lot of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sense to us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today. People have always read, and will always read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great books. By the way, what do you think of Mark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Twain, the great American writer in the nineteenth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century?</a:t>
            </a:r>
          </a:p>
          <a:p>
            <a:pPr algn="just"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He was important, but I suppose he isn't as well-known as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Confucius or Shakespeare.</a:t>
            </a:r>
          </a:p>
          <a:p>
            <a:pPr algn="just">
              <a:lnSpc>
                <a:spcPct val="12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Mr Jackson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: No, but his books are still popular, and one of his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books is my favourite, 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The Adventures of Tom </a:t>
            </a:r>
          </a:p>
          <a:p>
            <a:pPr algn="just">
              <a:lnSpc>
                <a:spcPct val="120000"/>
              </a:lnSpc>
            </a:pP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Sawyer.</a:t>
            </a:r>
            <a:endParaRPr lang="en-US" altLang="zh-CN" i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010,&quot;width&quot;:4592.4992125984254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b2b876e-d64e-46e8-b6b9-2b31eb71c521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2d8fefa-5ea5-4a16-88a7-4df8e4209e4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385,&quot;width&quot;:3967.4992125984249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010,&quot;width&quot;:4592.4992125984254}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1326</Words>
  <Application>Microsoft Office PowerPoint</Application>
  <PresentationFormat>全屏显示(16:9)</PresentationFormat>
  <Paragraphs>219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方正姚体</vt:lpstr>
      <vt:lpstr>黑体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9</cp:revision>
  <cp:lastPrinted>2021-03-16T08:35:00Z</cp:lastPrinted>
  <dcterms:created xsi:type="dcterms:W3CDTF">2021-03-16T08:35:00Z</dcterms:created>
  <dcterms:modified xsi:type="dcterms:W3CDTF">2023-01-16T18:48:04Z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368900956E154E2F8D64F8643FE9C221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