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8" r:id="rId2"/>
    <p:sldId id="260" r:id="rId3"/>
    <p:sldId id="302" r:id="rId4"/>
    <p:sldId id="301" r:id="rId5"/>
    <p:sldId id="304" r:id="rId6"/>
    <p:sldId id="303" r:id="rId7"/>
    <p:sldId id="305" r:id="rId8"/>
    <p:sldId id="306" r:id="rId9"/>
    <p:sldId id="307" r:id="rId10"/>
    <p:sldId id="309" r:id="rId11"/>
    <p:sldId id="310" r:id="rId1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C4C"/>
    <a:srgbClr val="ED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67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3C2F84A-9B46-42AE-8E9E-4DBA313A661B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1B9D491-045D-4F30-AC45-B9F9CEDFFDE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-1827363" y="-333477"/>
            <a:ext cx="5810453" cy="5810453"/>
          </a:xfrm>
          <a:custGeom>
            <a:avLst/>
            <a:gdLst>
              <a:gd name="connsiteX0" fmla="*/ 3873635 w 7747270"/>
              <a:gd name="connsiteY0" fmla="*/ 0 h 7747270"/>
              <a:gd name="connsiteX1" fmla="*/ 7747270 w 7747270"/>
              <a:gd name="connsiteY1" fmla="*/ 3873635 h 7747270"/>
              <a:gd name="connsiteX2" fmla="*/ 3873635 w 7747270"/>
              <a:gd name="connsiteY2" fmla="*/ 7747270 h 7747270"/>
              <a:gd name="connsiteX3" fmla="*/ 0 w 7747270"/>
              <a:gd name="connsiteY3" fmla="*/ 3873635 h 7747270"/>
              <a:gd name="connsiteX4" fmla="*/ 3873635 w 7747270"/>
              <a:gd name="connsiteY4" fmla="*/ 0 h 774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270" h="7747270">
                <a:moveTo>
                  <a:pt x="3873635" y="0"/>
                </a:moveTo>
                <a:cubicBezTo>
                  <a:pt x="6012985" y="0"/>
                  <a:pt x="7747270" y="1734285"/>
                  <a:pt x="7747270" y="3873635"/>
                </a:cubicBezTo>
                <a:cubicBezTo>
                  <a:pt x="7747270" y="6012985"/>
                  <a:pt x="6012985" y="7747270"/>
                  <a:pt x="3873635" y="7747270"/>
                </a:cubicBezTo>
                <a:cubicBezTo>
                  <a:pt x="1734285" y="7747270"/>
                  <a:pt x="0" y="6012985"/>
                  <a:pt x="0" y="3873635"/>
                </a:cubicBezTo>
                <a:cubicBezTo>
                  <a:pt x="0" y="1734285"/>
                  <a:pt x="1734285" y="0"/>
                  <a:pt x="3873635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68580" tIns="34290" rIns="68580" bIns="34290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133350"/>
            <a:ext cx="276225" cy="60007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133350"/>
            <a:ext cx="276225" cy="60007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3"/>
          <p:cNvSpPr>
            <a:spLocks noEditPoints="1"/>
          </p:cNvSpPr>
          <p:nvPr/>
        </p:nvSpPr>
        <p:spPr bwMode="auto">
          <a:xfrm rot="10800000" flipH="1" flipV="1">
            <a:off x="-2001718" y="-517072"/>
            <a:ext cx="6159162" cy="6177644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 rot="11219828">
            <a:off x="5807844" y="4151892"/>
            <a:ext cx="5823615" cy="5823615"/>
            <a:chOff x="-2186432" y="-5388948"/>
            <a:chExt cx="7764820" cy="7764820"/>
          </a:xfrm>
        </p:grpSpPr>
        <p:sp>
          <p:nvSpPr>
            <p:cNvPr id="14" name="Oval 13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defRPr/>
              </a:pPr>
              <a:endParaRPr lang="en-ID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ID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9" name="图片占位符 18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7" r="16887"/>
          <a:stretch>
            <a:fillRect/>
          </a:stretch>
        </p:blipFill>
        <p:spPr/>
      </p:pic>
      <p:sp>
        <p:nvSpPr>
          <p:cNvPr id="16" name="Freeform 233"/>
          <p:cNvSpPr>
            <a:spLocks noEditPoints="1"/>
          </p:cNvSpPr>
          <p:nvPr/>
        </p:nvSpPr>
        <p:spPr bwMode="auto">
          <a:xfrm rot="10800000" flipH="1" flipV="1">
            <a:off x="2854665" y="3521077"/>
            <a:ext cx="1389957" cy="139412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Freeform 58"/>
          <p:cNvSpPr/>
          <p:nvPr/>
        </p:nvSpPr>
        <p:spPr bwMode="auto">
          <a:xfrm>
            <a:off x="3341580" y="4037272"/>
            <a:ext cx="492920" cy="418888"/>
          </a:xfrm>
          <a:custGeom>
            <a:avLst/>
            <a:gdLst>
              <a:gd name="connsiteX0" fmla="*/ 209095 w 657226"/>
              <a:gd name="connsiteY0" fmla="*/ 435657 h 558517"/>
              <a:gd name="connsiteX1" fmla="*/ 621169 w 657226"/>
              <a:gd name="connsiteY1" fmla="*/ 435657 h 558517"/>
              <a:gd name="connsiteX2" fmla="*/ 657226 w 657226"/>
              <a:gd name="connsiteY2" fmla="*/ 469193 h 558517"/>
              <a:gd name="connsiteX3" fmla="*/ 657226 w 657226"/>
              <a:gd name="connsiteY3" fmla="*/ 505309 h 558517"/>
              <a:gd name="connsiteX4" fmla="*/ 621169 w 657226"/>
              <a:gd name="connsiteY4" fmla="*/ 538845 h 558517"/>
              <a:gd name="connsiteX5" fmla="*/ 209095 w 657226"/>
              <a:gd name="connsiteY5" fmla="*/ 538845 h 558517"/>
              <a:gd name="connsiteX6" fmla="*/ 173038 w 657226"/>
              <a:gd name="connsiteY6" fmla="*/ 505309 h 558517"/>
              <a:gd name="connsiteX7" fmla="*/ 173038 w 657226"/>
              <a:gd name="connsiteY7" fmla="*/ 469193 h 558517"/>
              <a:gd name="connsiteX8" fmla="*/ 209095 w 657226"/>
              <a:gd name="connsiteY8" fmla="*/ 435657 h 558517"/>
              <a:gd name="connsiteX9" fmla="*/ 8747 w 657226"/>
              <a:gd name="connsiteY9" fmla="*/ 414827 h 558517"/>
              <a:gd name="connsiteX10" fmla="*/ 31102 w 657226"/>
              <a:gd name="connsiteY10" fmla="*/ 416448 h 558517"/>
              <a:gd name="connsiteX11" fmla="*/ 108857 w 657226"/>
              <a:gd name="connsiteY11" fmla="*/ 468306 h 558517"/>
              <a:gd name="connsiteX12" fmla="*/ 108857 w 657226"/>
              <a:gd name="connsiteY12" fmla="*/ 504607 h 558517"/>
              <a:gd name="connsiteX13" fmla="*/ 31102 w 657226"/>
              <a:gd name="connsiteY13" fmla="*/ 553872 h 558517"/>
              <a:gd name="connsiteX14" fmla="*/ 0 w 657226"/>
              <a:gd name="connsiteY14" fmla="*/ 538315 h 558517"/>
              <a:gd name="connsiteX15" fmla="*/ 0 w 657226"/>
              <a:gd name="connsiteY15" fmla="*/ 434598 h 558517"/>
              <a:gd name="connsiteX16" fmla="*/ 8747 w 657226"/>
              <a:gd name="connsiteY16" fmla="*/ 414827 h 558517"/>
              <a:gd name="connsiteX17" fmla="*/ 209095 w 657226"/>
              <a:gd name="connsiteY17" fmla="*/ 226107 h 558517"/>
              <a:gd name="connsiteX18" fmla="*/ 621169 w 657226"/>
              <a:gd name="connsiteY18" fmla="*/ 226107 h 558517"/>
              <a:gd name="connsiteX19" fmla="*/ 657226 w 657226"/>
              <a:gd name="connsiteY19" fmla="*/ 262426 h 558517"/>
              <a:gd name="connsiteX20" fmla="*/ 657226 w 657226"/>
              <a:gd name="connsiteY20" fmla="*/ 296151 h 558517"/>
              <a:gd name="connsiteX21" fmla="*/ 621169 w 657226"/>
              <a:gd name="connsiteY21" fmla="*/ 332470 h 558517"/>
              <a:gd name="connsiteX22" fmla="*/ 209095 w 657226"/>
              <a:gd name="connsiteY22" fmla="*/ 332470 h 558517"/>
              <a:gd name="connsiteX23" fmla="*/ 173038 w 657226"/>
              <a:gd name="connsiteY23" fmla="*/ 296151 h 558517"/>
              <a:gd name="connsiteX24" fmla="*/ 173038 w 657226"/>
              <a:gd name="connsiteY24" fmla="*/ 262426 h 558517"/>
              <a:gd name="connsiteX25" fmla="*/ 209095 w 657226"/>
              <a:gd name="connsiteY25" fmla="*/ 226107 h 558517"/>
              <a:gd name="connsiteX26" fmla="*/ 19682 w 657226"/>
              <a:gd name="connsiteY26" fmla="*/ 221285 h 558517"/>
              <a:gd name="connsiteX27" fmla="*/ 31102 w 657226"/>
              <a:gd name="connsiteY27" fmla="*/ 225385 h 558517"/>
              <a:gd name="connsiteX28" fmla="*/ 108857 w 657226"/>
              <a:gd name="connsiteY28" fmla="*/ 261753 h 558517"/>
              <a:gd name="connsiteX29" fmla="*/ 108857 w 657226"/>
              <a:gd name="connsiteY29" fmla="*/ 298121 h 558517"/>
              <a:gd name="connsiteX30" fmla="*/ 31102 w 657226"/>
              <a:gd name="connsiteY30" fmla="*/ 347478 h 558517"/>
              <a:gd name="connsiteX31" fmla="*/ 0 w 657226"/>
              <a:gd name="connsiteY31" fmla="*/ 331892 h 558517"/>
              <a:gd name="connsiteX32" fmla="*/ 0 w 657226"/>
              <a:gd name="connsiteY32" fmla="*/ 243569 h 558517"/>
              <a:gd name="connsiteX33" fmla="*/ 19682 w 657226"/>
              <a:gd name="connsiteY33" fmla="*/ 221285 h 558517"/>
              <a:gd name="connsiteX34" fmla="*/ 209095 w 657226"/>
              <a:gd name="connsiteY34" fmla="*/ 19732 h 558517"/>
              <a:gd name="connsiteX35" fmla="*/ 621169 w 657226"/>
              <a:gd name="connsiteY35" fmla="*/ 19732 h 558517"/>
              <a:gd name="connsiteX36" fmla="*/ 657226 w 657226"/>
              <a:gd name="connsiteY36" fmla="*/ 53268 h 558517"/>
              <a:gd name="connsiteX37" fmla="*/ 657226 w 657226"/>
              <a:gd name="connsiteY37" fmla="*/ 89384 h 558517"/>
              <a:gd name="connsiteX38" fmla="*/ 621169 w 657226"/>
              <a:gd name="connsiteY38" fmla="*/ 122920 h 558517"/>
              <a:gd name="connsiteX39" fmla="*/ 209095 w 657226"/>
              <a:gd name="connsiteY39" fmla="*/ 122920 h 558517"/>
              <a:gd name="connsiteX40" fmla="*/ 173038 w 657226"/>
              <a:gd name="connsiteY40" fmla="*/ 89384 h 558517"/>
              <a:gd name="connsiteX41" fmla="*/ 173038 w 657226"/>
              <a:gd name="connsiteY41" fmla="*/ 53268 h 558517"/>
              <a:gd name="connsiteX42" fmla="*/ 209095 w 657226"/>
              <a:gd name="connsiteY42" fmla="*/ 19732 h 558517"/>
              <a:gd name="connsiteX43" fmla="*/ 8747 w 657226"/>
              <a:gd name="connsiteY43" fmla="*/ 1711 h 558517"/>
              <a:gd name="connsiteX44" fmla="*/ 31102 w 657226"/>
              <a:gd name="connsiteY44" fmla="*/ 4598 h 558517"/>
              <a:gd name="connsiteX45" fmla="*/ 108857 w 657226"/>
              <a:gd name="connsiteY45" fmla="*/ 53361 h 558517"/>
              <a:gd name="connsiteX46" fmla="*/ 108857 w 657226"/>
              <a:gd name="connsiteY46" fmla="*/ 89291 h 558517"/>
              <a:gd name="connsiteX47" fmla="*/ 31102 w 657226"/>
              <a:gd name="connsiteY47" fmla="*/ 138054 h 558517"/>
              <a:gd name="connsiteX48" fmla="*/ 0 w 657226"/>
              <a:gd name="connsiteY48" fmla="*/ 122655 h 558517"/>
              <a:gd name="connsiteX49" fmla="*/ 0 w 657226"/>
              <a:gd name="connsiteY49" fmla="*/ 19997 h 558517"/>
              <a:gd name="connsiteX50" fmla="*/ 8747 w 657226"/>
              <a:gd name="connsiteY50" fmla="*/ 1711 h 55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57226" h="558517">
                <a:moveTo>
                  <a:pt x="209095" y="435657"/>
                </a:moveTo>
                <a:cubicBezTo>
                  <a:pt x="209095" y="435657"/>
                  <a:pt x="209095" y="435657"/>
                  <a:pt x="621169" y="435657"/>
                </a:cubicBezTo>
                <a:cubicBezTo>
                  <a:pt x="641773" y="435657"/>
                  <a:pt x="657226" y="451135"/>
                  <a:pt x="657226" y="469193"/>
                </a:cubicBezTo>
                <a:cubicBezTo>
                  <a:pt x="657226" y="469193"/>
                  <a:pt x="657226" y="469193"/>
                  <a:pt x="657226" y="505309"/>
                </a:cubicBezTo>
                <a:cubicBezTo>
                  <a:pt x="657226" y="523367"/>
                  <a:pt x="641773" y="538845"/>
                  <a:pt x="621169" y="538845"/>
                </a:cubicBezTo>
                <a:cubicBezTo>
                  <a:pt x="621169" y="538845"/>
                  <a:pt x="621169" y="538845"/>
                  <a:pt x="209095" y="538845"/>
                </a:cubicBezTo>
                <a:cubicBezTo>
                  <a:pt x="188491" y="538845"/>
                  <a:pt x="173038" y="523367"/>
                  <a:pt x="173038" y="505309"/>
                </a:cubicBezTo>
                <a:cubicBezTo>
                  <a:pt x="173038" y="505309"/>
                  <a:pt x="173038" y="505309"/>
                  <a:pt x="173038" y="469193"/>
                </a:cubicBezTo>
                <a:cubicBezTo>
                  <a:pt x="173038" y="451135"/>
                  <a:pt x="188491" y="435657"/>
                  <a:pt x="209095" y="435657"/>
                </a:cubicBezTo>
                <a:close/>
                <a:moveTo>
                  <a:pt x="8747" y="414827"/>
                </a:moveTo>
                <a:cubicBezTo>
                  <a:pt x="14255" y="411910"/>
                  <a:pt x="22031" y="412558"/>
                  <a:pt x="31102" y="416448"/>
                </a:cubicBezTo>
                <a:cubicBezTo>
                  <a:pt x="31102" y="416448"/>
                  <a:pt x="31102" y="416448"/>
                  <a:pt x="108857" y="468306"/>
                </a:cubicBezTo>
                <a:cubicBezTo>
                  <a:pt x="127000" y="478678"/>
                  <a:pt x="127000" y="494235"/>
                  <a:pt x="108857" y="504607"/>
                </a:cubicBezTo>
                <a:cubicBezTo>
                  <a:pt x="108857" y="504607"/>
                  <a:pt x="108857" y="504607"/>
                  <a:pt x="31102" y="553872"/>
                </a:cubicBezTo>
                <a:cubicBezTo>
                  <a:pt x="12959" y="564244"/>
                  <a:pt x="0" y="556465"/>
                  <a:pt x="0" y="538315"/>
                </a:cubicBezTo>
                <a:cubicBezTo>
                  <a:pt x="0" y="538315"/>
                  <a:pt x="0" y="538315"/>
                  <a:pt x="0" y="434598"/>
                </a:cubicBezTo>
                <a:cubicBezTo>
                  <a:pt x="0" y="424227"/>
                  <a:pt x="3240" y="417744"/>
                  <a:pt x="8747" y="414827"/>
                </a:cubicBezTo>
                <a:close/>
                <a:moveTo>
                  <a:pt x="209095" y="226107"/>
                </a:moveTo>
                <a:cubicBezTo>
                  <a:pt x="209095" y="226107"/>
                  <a:pt x="209095" y="226107"/>
                  <a:pt x="621169" y="226107"/>
                </a:cubicBezTo>
                <a:cubicBezTo>
                  <a:pt x="641773" y="226107"/>
                  <a:pt x="657226" y="241672"/>
                  <a:pt x="657226" y="262426"/>
                </a:cubicBezTo>
                <a:cubicBezTo>
                  <a:pt x="657226" y="262426"/>
                  <a:pt x="657226" y="262426"/>
                  <a:pt x="657226" y="296151"/>
                </a:cubicBezTo>
                <a:cubicBezTo>
                  <a:pt x="657226" y="316905"/>
                  <a:pt x="641773" y="332470"/>
                  <a:pt x="621169" y="332470"/>
                </a:cubicBezTo>
                <a:cubicBezTo>
                  <a:pt x="621169" y="332470"/>
                  <a:pt x="621169" y="332470"/>
                  <a:pt x="209095" y="332470"/>
                </a:cubicBezTo>
                <a:cubicBezTo>
                  <a:pt x="188491" y="332470"/>
                  <a:pt x="173038" y="316905"/>
                  <a:pt x="173038" y="296151"/>
                </a:cubicBezTo>
                <a:cubicBezTo>
                  <a:pt x="173038" y="296151"/>
                  <a:pt x="173038" y="296151"/>
                  <a:pt x="173038" y="262426"/>
                </a:cubicBezTo>
                <a:cubicBezTo>
                  <a:pt x="173038" y="241672"/>
                  <a:pt x="188491" y="226107"/>
                  <a:pt x="209095" y="226107"/>
                </a:cubicBezTo>
                <a:close/>
                <a:moveTo>
                  <a:pt x="19682" y="221285"/>
                </a:moveTo>
                <a:cubicBezTo>
                  <a:pt x="23327" y="221488"/>
                  <a:pt x="27214" y="222787"/>
                  <a:pt x="31102" y="225385"/>
                </a:cubicBezTo>
                <a:cubicBezTo>
                  <a:pt x="31102" y="225385"/>
                  <a:pt x="31102" y="225385"/>
                  <a:pt x="108857" y="261753"/>
                </a:cubicBezTo>
                <a:cubicBezTo>
                  <a:pt x="124408" y="272144"/>
                  <a:pt x="127000" y="287730"/>
                  <a:pt x="108857" y="298121"/>
                </a:cubicBezTo>
                <a:cubicBezTo>
                  <a:pt x="108857" y="298121"/>
                  <a:pt x="108857" y="298121"/>
                  <a:pt x="31102" y="347478"/>
                </a:cubicBezTo>
                <a:cubicBezTo>
                  <a:pt x="12959" y="357869"/>
                  <a:pt x="0" y="350076"/>
                  <a:pt x="0" y="331892"/>
                </a:cubicBezTo>
                <a:cubicBezTo>
                  <a:pt x="0" y="331892"/>
                  <a:pt x="0" y="331892"/>
                  <a:pt x="0" y="243569"/>
                </a:cubicBezTo>
                <a:cubicBezTo>
                  <a:pt x="0" y="229931"/>
                  <a:pt x="8747" y="220676"/>
                  <a:pt x="19682" y="221285"/>
                </a:cubicBezTo>
                <a:close/>
                <a:moveTo>
                  <a:pt x="209095" y="19732"/>
                </a:moveTo>
                <a:cubicBezTo>
                  <a:pt x="209095" y="19732"/>
                  <a:pt x="209095" y="19732"/>
                  <a:pt x="621169" y="19732"/>
                </a:cubicBezTo>
                <a:cubicBezTo>
                  <a:pt x="641773" y="19732"/>
                  <a:pt x="657226" y="35210"/>
                  <a:pt x="657226" y="53268"/>
                </a:cubicBezTo>
                <a:cubicBezTo>
                  <a:pt x="657226" y="53268"/>
                  <a:pt x="657226" y="53268"/>
                  <a:pt x="657226" y="89384"/>
                </a:cubicBezTo>
                <a:cubicBezTo>
                  <a:pt x="657226" y="107442"/>
                  <a:pt x="641773" y="122920"/>
                  <a:pt x="621169" y="122920"/>
                </a:cubicBezTo>
                <a:cubicBezTo>
                  <a:pt x="621169" y="122920"/>
                  <a:pt x="621169" y="122920"/>
                  <a:pt x="209095" y="122920"/>
                </a:cubicBezTo>
                <a:cubicBezTo>
                  <a:pt x="188491" y="122920"/>
                  <a:pt x="173038" y="107442"/>
                  <a:pt x="173038" y="89384"/>
                </a:cubicBezTo>
                <a:cubicBezTo>
                  <a:pt x="173038" y="89384"/>
                  <a:pt x="173038" y="89384"/>
                  <a:pt x="173038" y="53268"/>
                </a:cubicBezTo>
                <a:cubicBezTo>
                  <a:pt x="173038" y="35210"/>
                  <a:pt x="188491" y="19732"/>
                  <a:pt x="209095" y="19732"/>
                </a:cubicBezTo>
                <a:close/>
                <a:moveTo>
                  <a:pt x="8747" y="1711"/>
                </a:moveTo>
                <a:cubicBezTo>
                  <a:pt x="14255" y="-1177"/>
                  <a:pt x="22031" y="-535"/>
                  <a:pt x="31102" y="4598"/>
                </a:cubicBezTo>
                <a:cubicBezTo>
                  <a:pt x="31102" y="4598"/>
                  <a:pt x="31102" y="4598"/>
                  <a:pt x="108857" y="53361"/>
                </a:cubicBezTo>
                <a:cubicBezTo>
                  <a:pt x="127000" y="63627"/>
                  <a:pt x="127000" y="79025"/>
                  <a:pt x="108857" y="89291"/>
                </a:cubicBezTo>
                <a:cubicBezTo>
                  <a:pt x="108857" y="89291"/>
                  <a:pt x="108857" y="89291"/>
                  <a:pt x="31102" y="138054"/>
                </a:cubicBezTo>
                <a:cubicBezTo>
                  <a:pt x="12959" y="148320"/>
                  <a:pt x="0" y="143187"/>
                  <a:pt x="0" y="122655"/>
                </a:cubicBezTo>
                <a:cubicBezTo>
                  <a:pt x="0" y="122655"/>
                  <a:pt x="0" y="122655"/>
                  <a:pt x="0" y="19997"/>
                </a:cubicBezTo>
                <a:cubicBezTo>
                  <a:pt x="0" y="11014"/>
                  <a:pt x="3240" y="4598"/>
                  <a:pt x="8747" y="17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478567" y="1550278"/>
            <a:ext cx="4162288" cy="1159683"/>
            <a:chOff x="1525091" y="2645592"/>
            <a:chExt cx="5549717" cy="1546243"/>
          </a:xfrm>
        </p:grpSpPr>
        <p:sp>
          <p:nvSpPr>
            <p:cNvPr id="21" name="矩形 20"/>
            <p:cNvSpPr/>
            <p:nvPr/>
          </p:nvSpPr>
          <p:spPr bwMode="auto">
            <a:xfrm>
              <a:off x="1525092" y="2645592"/>
              <a:ext cx="5549716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1.5 </a:t>
              </a:r>
              <a:r>
                <a:rPr lang="zh-CN" altLang="en-US" sz="3800" b="1" kern="100" dirty="0">
                  <a:cs typeface="+mn-ea"/>
                  <a:sym typeface="+mn-lt"/>
                </a:rPr>
                <a:t>有理数的乘方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1571360" y="3637838"/>
              <a:ext cx="3062808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en-US" altLang="zh-CN" sz="2100" dirty="0">
                  <a:cs typeface="+mn-ea"/>
                  <a:sym typeface="+mn-lt"/>
                </a:rPr>
                <a:t>1.5.2 </a:t>
              </a:r>
              <a:r>
                <a:rPr lang="zh-CN" altLang="en-US" sz="2100" dirty="0">
                  <a:cs typeface="+mn-ea"/>
                  <a:sym typeface="+mn-lt"/>
                </a:rPr>
                <a:t>科学记数法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  <p:sp>
          <p:nvSpPr>
            <p:cNvPr id="26" name="矩形 25"/>
            <p:cNvSpPr/>
            <p:nvPr/>
          </p:nvSpPr>
          <p:spPr bwMode="auto">
            <a:xfrm>
              <a:off x="1525091" y="2645592"/>
              <a:ext cx="5549716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1.5 </a:t>
              </a:r>
              <a:r>
                <a:rPr lang="zh-CN" altLang="en-US" sz="3800" b="1" kern="100" dirty="0">
                  <a:cs typeface="+mn-ea"/>
                  <a:sym typeface="+mn-lt"/>
                </a:rPr>
                <a:t>有理数的乘方</a:t>
              </a:r>
            </a:p>
          </p:txBody>
        </p:sp>
      </p:grpSp>
      <p:sp>
        <p:nvSpPr>
          <p:cNvPr id="24" name="矩形 23"/>
          <p:cNvSpPr/>
          <p:nvPr/>
        </p:nvSpPr>
        <p:spPr bwMode="auto">
          <a:xfrm>
            <a:off x="4478567" y="1080373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551547" y="2704341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91147" y="4037397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731731" y="961128"/>
            <a:ext cx="7803068" cy="23775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4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3.65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178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是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位数，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0.12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是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位数；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、把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39000000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用科学记数法表示为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 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，把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1020000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用科学记数法表示为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   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；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、用科学记数法记出的数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5.16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4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的原数是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2.236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8</a:t>
            </a:r>
            <a:r>
              <a:rPr lang="zh-CN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的原数是</a:t>
            </a:r>
            <a:r>
              <a:rPr lang="en-US" altLang="zh-CN" sz="2000" u="sng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                   </a:t>
            </a:r>
            <a:r>
              <a:rPr lang="en-US" altLang="zh-CN" sz="20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  <a:endParaRPr lang="zh-CN" altLang="zh-CN" sz="2000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29373" y="1031661"/>
            <a:ext cx="589345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179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76583" y="997996"/>
            <a:ext cx="439063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36287" y="1924101"/>
            <a:ext cx="1240965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1.02</a:t>
            </a:r>
            <a:r>
              <a:rPr lang="zh-CN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88840" y="1448193"/>
            <a:ext cx="1095493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3.9</a:t>
            </a:r>
            <a:r>
              <a:rPr lang="zh-CN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×</a:t>
            </a:r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en-US" altLang="zh-CN" sz="2000" baseline="3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7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806066" y="2371362"/>
            <a:ext cx="889907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51600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574005" y="2833336"/>
            <a:ext cx="1491034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223600000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809647" y="948065"/>
            <a:ext cx="7906697" cy="283923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、万里长城和京杭大运河都是我国古代文明的伟大成就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其中纵贯南北的京杭大运河修建时长度大约为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1 790 000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米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,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是非常杰出的水利工程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将数据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1 790 000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米用科学记数法表示为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________</a:t>
            </a:r>
            <a:r>
              <a:rPr lang="en-US" altLang="zh-CN" sz="2000" u="sng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  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米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1.37×10</a:t>
            </a:r>
            <a:r>
              <a:rPr lang="en-US" altLang="zh-CN" sz="2000" baseline="30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表示的原数是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________.</a:t>
            </a:r>
          </a:p>
          <a:p>
            <a:pPr defTabSz="91440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、如果一个数记成科学记数法后，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的指数是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32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，那么这个数有</a:t>
            </a:r>
            <a:r>
              <a:rPr lang="en-US" altLang="zh-CN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__________</a:t>
            </a:r>
            <a:r>
              <a:rPr lang="zh-CN" altLang="en-US" sz="2000" dirty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位整数</a:t>
            </a:r>
            <a:r>
              <a:rPr lang="en-US" altLang="zh-CN" sz="2000" dirty="0" smtClean="0">
                <a:solidFill>
                  <a:srgbClr val="00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.</a:t>
            </a:r>
            <a:endParaRPr lang="en-US" altLang="zh-CN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5308964" y="1932070"/>
            <a:ext cx="1240965" cy="3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1.79×10</a:t>
            </a:r>
            <a:r>
              <a:rPr lang="en-US" altLang="zh-CN" sz="2000" baseline="3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</a:t>
            </a:r>
          </a:p>
        </p:txBody>
      </p:sp>
      <p:sp>
        <p:nvSpPr>
          <p:cNvPr id="10" name="矩形 9"/>
          <p:cNvSpPr/>
          <p:nvPr/>
        </p:nvSpPr>
        <p:spPr>
          <a:xfrm>
            <a:off x="3790010" y="2383213"/>
            <a:ext cx="1115931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宋体" panose="02010600030101010101" pitchFamily="2" charset="-122"/>
              </a:rPr>
              <a:t>13 7000</a:t>
            </a:r>
            <a:endParaRPr lang="zh-CN" altLang="en-US" sz="20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90215" y="3311745"/>
            <a:ext cx="439063" cy="37707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400"/>
            <a:r>
              <a:rPr lang="en-US" altLang="zh-CN" sz="2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宋体" panose="02010600030101010101" pitchFamily="2" charset="-122"/>
              </a:rPr>
              <a:t>33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4483" y="244647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ED5959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87914" y="126376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D5959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87914" y="1849100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理解科学记数法的概念。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2. 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会用科学记数法表示绝对值大于</a:t>
            </a: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的数。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培养并提高正确迅速的运算能力。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87914" y="325744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ED5959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87914" y="3842780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重点：有理数乘方的运算、混合运算、科学计数法及近似数。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难点：灵活应用运算律，使计算简单、准确。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情景引入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73" y="1071871"/>
            <a:ext cx="3532199" cy="3146169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 flipV="1">
            <a:off x="1257273" y="1867902"/>
            <a:ext cx="0" cy="4107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对话气泡: 圆角矩形 9"/>
          <p:cNvSpPr/>
          <p:nvPr/>
        </p:nvSpPr>
        <p:spPr>
          <a:xfrm>
            <a:off x="942183" y="1249900"/>
            <a:ext cx="1125320" cy="565333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r>
              <a:rPr lang="zh-CN" altLang="en-US" sz="12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太阳半径约</a:t>
            </a:r>
            <a:r>
              <a:rPr lang="en-US" altLang="zh-CN" sz="12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696000</a:t>
            </a:r>
            <a:r>
              <a:rPr lang="en-US" altLang="zh-CN" sz="12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km</a:t>
            </a:r>
            <a:endParaRPr lang="zh-CN" altLang="en-US" sz="1200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472" y="1071871"/>
            <a:ext cx="3612648" cy="3144433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942182" y="4355726"/>
            <a:ext cx="745993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8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现实生活中，我们会遇到上面这样比较大的数，</a:t>
            </a:r>
            <a:endParaRPr lang="en-US" altLang="zh-CN" sz="1800" dirty="0">
              <a:solidFill>
                <a:prstClr val="black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  <a:p>
            <a:pPr algn="ctr" defTabSz="914400"/>
            <a:r>
              <a:rPr lang="zh-CN" altLang="en-US" sz="18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读、写这样的数有一定困难。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flipH="1"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思考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77132" y="1149350"/>
          <a:ext cx="6096000" cy="2886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66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运算结果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指数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运算结果中</a:t>
                      </a:r>
                      <a:r>
                        <a:rPr lang="en-US" altLang="zh-CN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</a:t>
                      </a:r>
                      <a:r>
                        <a:rPr lang="zh-CN" alt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的个数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运算结果的位数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" name="文本框 10255"/>
          <p:cNvSpPr txBox="1">
            <a:spLocks noChangeArrowheads="1"/>
          </p:cNvSpPr>
          <p:nvPr/>
        </p:nvSpPr>
        <p:spPr bwMode="auto">
          <a:xfrm>
            <a:off x="2400302" y="1105965"/>
            <a:ext cx="7207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altLang="zh-CN" sz="36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endParaRPr lang="en-US" altLang="zh-CN" sz="36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0" name="文本框 10256"/>
          <p:cNvSpPr txBox="1">
            <a:spLocks noChangeArrowheads="1"/>
          </p:cNvSpPr>
          <p:nvPr/>
        </p:nvSpPr>
        <p:spPr bwMode="auto">
          <a:xfrm>
            <a:off x="3288508" y="1105965"/>
            <a:ext cx="9366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altLang="zh-CN" sz="36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36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  <a:endParaRPr lang="en-US" altLang="zh-CN" sz="36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1" name="文本框 10256"/>
          <p:cNvSpPr txBox="1">
            <a:spLocks noChangeArrowheads="1"/>
          </p:cNvSpPr>
          <p:nvPr/>
        </p:nvSpPr>
        <p:spPr bwMode="auto">
          <a:xfrm>
            <a:off x="4344195" y="1112568"/>
            <a:ext cx="9366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altLang="zh-CN" sz="36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36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  <a:endParaRPr lang="en-US" altLang="zh-CN" sz="36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2" name="文本框 10256"/>
          <p:cNvSpPr txBox="1">
            <a:spLocks noChangeArrowheads="1"/>
          </p:cNvSpPr>
          <p:nvPr/>
        </p:nvSpPr>
        <p:spPr bwMode="auto">
          <a:xfrm>
            <a:off x="5340351" y="1105965"/>
            <a:ext cx="9366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altLang="zh-CN" sz="36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36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  <a:endParaRPr lang="en-US" altLang="zh-CN" sz="36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3" name="文本框 10256"/>
          <p:cNvSpPr txBox="1">
            <a:spLocks noChangeArrowheads="1"/>
          </p:cNvSpPr>
          <p:nvPr/>
        </p:nvSpPr>
        <p:spPr bwMode="auto">
          <a:xfrm>
            <a:off x="6306742" y="1105965"/>
            <a:ext cx="93662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GB" altLang="zh-CN" sz="3600" b="1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  <a:r>
              <a:rPr lang="en-GB" altLang="zh-CN" sz="3600" b="1" baseline="300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  <a:endParaRPr lang="en-US" altLang="zh-CN" sz="3600" b="1" dirty="0">
              <a:solidFill>
                <a:prstClr val="white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2526109" y="2401618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</a:t>
            </a:r>
          </a:p>
        </p:txBody>
      </p:sp>
      <p:sp>
        <p:nvSpPr>
          <p:cNvPr id="75" name="文本框 74"/>
          <p:cNvSpPr txBox="1">
            <a:spLocks noChangeArrowheads="1"/>
          </p:cNvSpPr>
          <p:nvPr/>
        </p:nvSpPr>
        <p:spPr bwMode="auto">
          <a:xfrm>
            <a:off x="2526109" y="2942015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</a:t>
            </a:r>
          </a:p>
        </p:txBody>
      </p:sp>
      <p:sp>
        <p:nvSpPr>
          <p:cNvPr id="76" name="文本框 75"/>
          <p:cNvSpPr txBox="1">
            <a:spLocks noChangeArrowheads="1"/>
          </p:cNvSpPr>
          <p:nvPr/>
        </p:nvSpPr>
        <p:spPr bwMode="auto">
          <a:xfrm>
            <a:off x="2526109" y="3590184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</a:p>
        </p:txBody>
      </p:sp>
      <p:sp>
        <p:nvSpPr>
          <p:cNvPr id="77" name="文本框 76"/>
          <p:cNvSpPr txBox="1">
            <a:spLocks noChangeArrowheads="1"/>
          </p:cNvSpPr>
          <p:nvPr/>
        </p:nvSpPr>
        <p:spPr bwMode="auto">
          <a:xfrm>
            <a:off x="2526110" y="1815105"/>
            <a:ext cx="79216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</a:t>
            </a:r>
          </a:p>
        </p:txBody>
      </p:sp>
      <p:sp>
        <p:nvSpPr>
          <p:cNvPr id="94" name="文本框 93"/>
          <p:cNvSpPr txBox="1">
            <a:spLocks noChangeArrowheads="1"/>
          </p:cNvSpPr>
          <p:nvPr/>
        </p:nvSpPr>
        <p:spPr bwMode="auto">
          <a:xfrm>
            <a:off x="6492478" y="2399494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</a:p>
        </p:txBody>
      </p:sp>
      <p:sp>
        <p:nvSpPr>
          <p:cNvPr id="95" name="文本框 94"/>
          <p:cNvSpPr txBox="1">
            <a:spLocks noChangeArrowheads="1"/>
          </p:cNvSpPr>
          <p:nvPr/>
        </p:nvSpPr>
        <p:spPr bwMode="auto">
          <a:xfrm>
            <a:off x="6492478" y="2939891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</a:p>
        </p:txBody>
      </p:sp>
      <p:sp>
        <p:nvSpPr>
          <p:cNvPr id="96" name="文本框 95"/>
          <p:cNvSpPr txBox="1">
            <a:spLocks noChangeArrowheads="1"/>
          </p:cNvSpPr>
          <p:nvPr/>
        </p:nvSpPr>
        <p:spPr bwMode="auto">
          <a:xfrm>
            <a:off x="6492478" y="3588060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6</a:t>
            </a:r>
          </a:p>
        </p:txBody>
      </p:sp>
      <p:sp>
        <p:nvSpPr>
          <p:cNvPr id="97" name="文本框 96"/>
          <p:cNvSpPr txBox="1">
            <a:spLocks noChangeArrowheads="1"/>
          </p:cNvSpPr>
          <p:nvPr/>
        </p:nvSpPr>
        <p:spPr bwMode="auto">
          <a:xfrm>
            <a:off x="6270453" y="1806471"/>
            <a:ext cx="103600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100000</a:t>
            </a:r>
          </a:p>
        </p:txBody>
      </p:sp>
      <p:sp>
        <p:nvSpPr>
          <p:cNvPr id="98" name="文本框 97"/>
          <p:cNvSpPr txBox="1">
            <a:spLocks noChangeArrowheads="1"/>
          </p:cNvSpPr>
          <p:nvPr/>
        </p:nvSpPr>
        <p:spPr bwMode="auto">
          <a:xfrm>
            <a:off x="5514578" y="2376897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</a:p>
        </p:txBody>
      </p:sp>
      <p:sp>
        <p:nvSpPr>
          <p:cNvPr id="99" name="文本框 98"/>
          <p:cNvSpPr txBox="1">
            <a:spLocks noChangeArrowheads="1"/>
          </p:cNvSpPr>
          <p:nvPr/>
        </p:nvSpPr>
        <p:spPr bwMode="auto">
          <a:xfrm>
            <a:off x="5514578" y="2917294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</a:p>
        </p:txBody>
      </p:sp>
      <p:sp>
        <p:nvSpPr>
          <p:cNvPr id="100" name="文本框 99"/>
          <p:cNvSpPr txBox="1">
            <a:spLocks noChangeArrowheads="1"/>
          </p:cNvSpPr>
          <p:nvPr/>
        </p:nvSpPr>
        <p:spPr bwMode="auto">
          <a:xfrm>
            <a:off x="5514578" y="3565463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5</a:t>
            </a:r>
          </a:p>
        </p:txBody>
      </p:sp>
      <p:sp>
        <p:nvSpPr>
          <p:cNvPr id="101" name="文本框 100"/>
          <p:cNvSpPr txBox="1">
            <a:spLocks noChangeArrowheads="1"/>
          </p:cNvSpPr>
          <p:nvPr/>
        </p:nvSpPr>
        <p:spPr bwMode="auto">
          <a:xfrm>
            <a:off x="5309920" y="1790701"/>
            <a:ext cx="89482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10000</a:t>
            </a:r>
          </a:p>
        </p:txBody>
      </p:sp>
      <p:sp>
        <p:nvSpPr>
          <p:cNvPr id="102" name="文本框 101"/>
          <p:cNvSpPr txBox="1">
            <a:spLocks noChangeArrowheads="1"/>
          </p:cNvSpPr>
          <p:nvPr/>
        </p:nvSpPr>
        <p:spPr bwMode="auto">
          <a:xfrm>
            <a:off x="4509293" y="2414148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</a:p>
        </p:txBody>
      </p:sp>
      <p:sp>
        <p:nvSpPr>
          <p:cNvPr id="103" name="文本框 102"/>
          <p:cNvSpPr txBox="1">
            <a:spLocks noChangeArrowheads="1"/>
          </p:cNvSpPr>
          <p:nvPr/>
        </p:nvSpPr>
        <p:spPr bwMode="auto">
          <a:xfrm>
            <a:off x="4509293" y="2954545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</a:p>
        </p:txBody>
      </p:sp>
      <p:sp>
        <p:nvSpPr>
          <p:cNvPr id="104" name="文本框 103"/>
          <p:cNvSpPr txBox="1">
            <a:spLocks noChangeArrowheads="1"/>
          </p:cNvSpPr>
          <p:nvPr/>
        </p:nvSpPr>
        <p:spPr bwMode="auto">
          <a:xfrm>
            <a:off x="4509293" y="3602714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4</a:t>
            </a:r>
          </a:p>
        </p:txBody>
      </p:sp>
      <p:sp>
        <p:nvSpPr>
          <p:cNvPr id="105" name="文本框 104"/>
          <p:cNvSpPr txBox="1">
            <a:spLocks noChangeArrowheads="1"/>
          </p:cNvSpPr>
          <p:nvPr/>
        </p:nvSpPr>
        <p:spPr bwMode="auto">
          <a:xfrm>
            <a:off x="4413811" y="1800233"/>
            <a:ext cx="79216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1000</a:t>
            </a:r>
          </a:p>
        </p:txBody>
      </p:sp>
      <p:sp>
        <p:nvSpPr>
          <p:cNvPr id="106" name="文本框 105"/>
          <p:cNvSpPr txBox="1">
            <a:spLocks noChangeArrowheads="1"/>
          </p:cNvSpPr>
          <p:nvPr/>
        </p:nvSpPr>
        <p:spPr bwMode="auto">
          <a:xfrm>
            <a:off x="3517701" y="2397217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</a:p>
        </p:txBody>
      </p:sp>
      <p:sp>
        <p:nvSpPr>
          <p:cNvPr id="107" name="文本框 106"/>
          <p:cNvSpPr txBox="1">
            <a:spLocks noChangeArrowheads="1"/>
          </p:cNvSpPr>
          <p:nvPr/>
        </p:nvSpPr>
        <p:spPr bwMode="auto">
          <a:xfrm>
            <a:off x="3517701" y="2937614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2</a:t>
            </a:r>
          </a:p>
        </p:txBody>
      </p:sp>
      <p:sp>
        <p:nvSpPr>
          <p:cNvPr id="108" name="文本框 107"/>
          <p:cNvSpPr txBox="1">
            <a:spLocks noChangeArrowheads="1"/>
          </p:cNvSpPr>
          <p:nvPr/>
        </p:nvSpPr>
        <p:spPr bwMode="auto">
          <a:xfrm>
            <a:off x="3517701" y="3585783"/>
            <a:ext cx="685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3</a:t>
            </a:r>
          </a:p>
        </p:txBody>
      </p:sp>
      <p:sp>
        <p:nvSpPr>
          <p:cNvPr id="109" name="文本框 108"/>
          <p:cNvSpPr txBox="1">
            <a:spLocks noChangeArrowheads="1"/>
          </p:cNvSpPr>
          <p:nvPr/>
        </p:nvSpPr>
        <p:spPr bwMode="auto">
          <a:xfrm>
            <a:off x="3517702" y="1810704"/>
            <a:ext cx="79216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altLang="zh-CN" sz="1800" b="1" dirty="0">
                <a:solidFill>
                  <a:srgbClr val="44546A">
                    <a:lumMod val="50000"/>
                  </a:srgbClr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100</a:t>
            </a:r>
          </a:p>
        </p:txBody>
      </p:sp>
      <p:sp>
        <p:nvSpPr>
          <p:cNvPr id="110" name="文本框 109"/>
          <p:cNvSpPr txBox="1">
            <a:spLocks noChangeArrowheads="1"/>
          </p:cNvSpPr>
          <p:nvPr/>
        </p:nvSpPr>
        <p:spPr bwMode="auto">
          <a:xfrm>
            <a:off x="2470150" y="4259281"/>
            <a:ext cx="7772400" cy="561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0563C1"/>
                </a:solidFill>
                <a:latin typeface="Arial" panose="020B0604020202020204" pitchFamily="34" charset="0"/>
                <a:ea typeface="阿里巴巴普惠体 R" panose="00020600040101010101" pitchFamily="18" charset="-122"/>
              </a:rPr>
              <a:t>你观察到什么规律？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思考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53521" y="1385965"/>
            <a:ext cx="7543800" cy="21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140000"/>
              </a:lnSpc>
              <a:spcBef>
                <a:spcPct val="65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1 000 </a:t>
            </a:r>
          </a:p>
          <a:p>
            <a:pPr defTabSz="914400">
              <a:lnSpc>
                <a:spcPct val="140000"/>
              </a:lnSpc>
              <a:spcBef>
                <a:spcPct val="65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1 000 000</a:t>
            </a:r>
          </a:p>
          <a:p>
            <a:pPr defTabSz="914400">
              <a:lnSpc>
                <a:spcPct val="140000"/>
              </a:lnSpc>
              <a:spcBef>
                <a:spcPct val="65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100 000 000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469304" y="1501925"/>
            <a:ext cx="2936875" cy="3647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rgbClr val="0563C1"/>
              </a:buClr>
              <a:buSzPct val="70000"/>
              <a:defRPr/>
            </a:pPr>
            <a:r>
              <a:rPr lang="en-US" altLang="zh-CN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2400" baseline="30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en-US" altLang="zh-CN" sz="2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049482" y="2199343"/>
            <a:ext cx="2097088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defRPr/>
            </a:pPr>
            <a:r>
              <a:rPr lang="en-US" altLang="zh-CN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2400" baseline="30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en-US" altLang="zh-CN" sz="24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94181" y="2970628"/>
            <a:ext cx="1944687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defTabSz="914400">
              <a:defRPr/>
            </a:pPr>
            <a:r>
              <a:rPr lang="en-US" altLang="zh-CN" sz="2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=10</a:t>
            </a:r>
            <a:r>
              <a:rPr lang="en-US" altLang="zh-CN" sz="2400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lang="en-US" altLang="zh-CN" sz="24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96132" y="853897"/>
            <a:ext cx="6858000" cy="58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>
              <a:lnSpc>
                <a:spcPct val="14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把下列各数写成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的幂的形式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469303" y="3741915"/>
            <a:ext cx="4419600" cy="438581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这又说明了什么？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小结</a:t>
            </a:r>
          </a:p>
        </p:txBody>
      </p:sp>
      <p:sp>
        <p:nvSpPr>
          <p:cNvPr id="2" name="矩形 1"/>
          <p:cNvSpPr/>
          <p:nvPr/>
        </p:nvSpPr>
        <p:spPr>
          <a:xfrm>
            <a:off x="942182" y="1053445"/>
            <a:ext cx="7240005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一般地，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次幂可以写成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10…0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（在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的后面有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）。反过来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10…0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（在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的后面有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）这样子的数可以写成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次幂。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29734" y="951470"/>
            <a:ext cx="716280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下面这些大数应该怎样表示？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80628" y="1481008"/>
            <a:ext cx="6645275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defTabSz="914400"/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600 000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789 000000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686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44134" y="2009568"/>
            <a:ext cx="8399865" cy="17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600 000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6×100 000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6×_________.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789 000 000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7.89×100 000 000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.89×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_________.</a:t>
            </a:r>
          </a:p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686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6.86×100</a:t>
            </a:r>
            <a:r>
              <a:rPr lang="zh-CN" altLang="en-US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6.86×_______.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950" y="2098204"/>
            <a:ext cx="482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455" y="2640250"/>
            <a:ext cx="482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383" y="3179400"/>
            <a:ext cx="4826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箭头连接符 2"/>
          <p:cNvCxnSpPr/>
          <p:nvPr/>
        </p:nvCxnSpPr>
        <p:spPr>
          <a:xfrm>
            <a:off x="7425902" y="3179400"/>
            <a:ext cx="0" cy="1169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6107261" y="4348481"/>
            <a:ext cx="2871894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读作：</a:t>
            </a:r>
            <a:endParaRPr lang="en-US" altLang="zh-CN" sz="18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defTabSz="914400"/>
            <a:r>
              <a:rPr lang="en-US" altLang="zh-CN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7.89</a:t>
            </a:r>
            <a:r>
              <a:rPr lang="zh-CN" altLang="en-US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乘</a:t>
            </a:r>
            <a:r>
              <a:rPr lang="en-US" altLang="zh-CN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18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次方（幂）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84772" y="3826934"/>
            <a:ext cx="369824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800" dirty="0">
                <a:solidFill>
                  <a:prstClr val="black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这样的表示有什么优点呢？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84772" y="4250833"/>
            <a:ext cx="244930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zh-CN" alt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书写简短</a:t>
            </a:r>
            <a:endParaRPr lang="en-US" altLang="zh-CN" sz="1800" dirty="0">
              <a:solidFill>
                <a:srgbClr val="FF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zh-CN" alt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便于读数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科学记数法概念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12047" y="998882"/>
            <a:ext cx="7719907" cy="17497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400">
              <a:lnSpc>
                <a:spcPct val="130000"/>
              </a:lnSpc>
              <a:defRPr/>
            </a:pP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像上面这样，把一个大于</a:t>
            </a:r>
            <a:r>
              <a:rPr lang="en-US" altLang="zh-CN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的数可以表示成</a:t>
            </a:r>
            <a:r>
              <a:rPr lang="en-US" altLang="zh-CN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a×10</a:t>
            </a:r>
            <a:r>
              <a:rPr lang="en-US" altLang="zh-CN" sz="2800" baseline="300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en-US" altLang="zh-CN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的形式</a:t>
            </a:r>
            <a:r>
              <a:rPr lang="en-US" altLang="zh-CN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，</a:t>
            </a:r>
            <a:r>
              <a:rPr lang="en-US" altLang="zh-CN" sz="2800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n</a:t>
            </a:r>
            <a:r>
              <a:rPr lang="zh-CN" altLang="en-US" sz="2800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是正整数</a:t>
            </a:r>
            <a:r>
              <a:rPr lang="en-US" altLang="zh-CN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，这种记数方法叫做</a:t>
            </a:r>
            <a:r>
              <a:rPr lang="zh-CN" altLang="en-US" sz="2800" noProof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科学记数法</a:t>
            </a:r>
            <a:r>
              <a:rPr lang="zh-CN" altLang="en-US" sz="28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 </a:t>
            </a:r>
          </a:p>
        </p:txBody>
      </p:sp>
      <p:graphicFrame>
        <p:nvGraphicFramePr>
          <p:cNvPr id="9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097213" y="1728788"/>
          <a:ext cx="18002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公式" r:id="rId5" imgW="18897600" imgH="3962400" progId="Equation.3">
                  <p:embed/>
                </p:oleObj>
              </mc:Choice>
              <mc:Fallback>
                <p:oleObj name="公式" r:id="rId5" imgW="18897600" imgH="3962400" progId="Equation.3">
                  <p:embed/>
                  <p:pic>
                    <p:nvPicPr>
                      <p:cNvPr id="0" name="对象 3">
                        <a:hlinkClick r:id="" action="ppaction://ole?verb=1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1728788"/>
                        <a:ext cx="180022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椭圆 1"/>
          <p:cNvSpPr/>
          <p:nvPr/>
        </p:nvSpPr>
        <p:spPr>
          <a:xfrm>
            <a:off x="3140075" y="1598507"/>
            <a:ext cx="1713653" cy="636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97281" y="2966720"/>
            <a:ext cx="6346613" cy="9927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备注：对于小于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-10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的数也可以类似表示。例如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defTabSz="91440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defTabSz="91440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-56700000=-5.67×</a:t>
            </a:r>
            <a:r>
              <a:rPr lang="en-US" altLang="zh-CN" sz="20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10</a:t>
            </a:r>
            <a:r>
              <a:rPr lang="en-US" altLang="zh-CN" sz="2000" baseline="30000" noProof="1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zh-CN" altLang="en-US" sz="20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1829591" y="4256873"/>
            <a:ext cx="524348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400"/>
            <a:r>
              <a:rPr 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 </a:t>
            </a:r>
            <a:r>
              <a:rPr lang="zh-CN" alt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注意：</a:t>
            </a:r>
            <a:r>
              <a:rPr 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a×10</a:t>
            </a:r>
            <a:r>
              <a:rPr lang="en-US" sz="1800" baseline="500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n</a:t>
            </a:r>
            <a:r>
              <a:rPr 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 </a:t>
            </a:r>
            <a:r>
              <a:rPr lang="zh-CN" alt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中</a:t>
            </a:r>
            <a:r>
              <a:rPr 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10</a:t>
            </a:r>
            <a:r>
              <a:rPr lang="zh-CN" alt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的指数总比整数的位数少</a:t>
            </a:r>
            <a:r>
              <a:rPr lang="en-US" sz="1800" dirty="0">
                <a:solidFill>
                  <a:srgbClr val="FF0000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1.   </a:t>
            </a:r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99592" y="368750"/>
            <a:ext cx="85180" cy="443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878417" y="853897"/>
            <a:ext cx="7427639" cy="173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4772" y="412136"/>
            <a:ext cx="3240360" cy="37707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defTabSz="914400">
              <a:defRPr/>
            </a:pPr>
            <a:r>
              <a:rPr lang="zh-CN" altLang="en-US" sz="2000" b="1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+mn-ea"/>
                <a:sym typeface="+mn-lt"/>
              </a:rPr>
              <a:t>课堂测试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984772" y="986446"/>
                <a:ext cx="7995728" cy="283923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570000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用科学记数法表示为（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）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57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B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5.7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4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 C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5.7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 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D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0.57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</a:t>
                </a:r>
                <a:endParaRPr lang="zh-CN" altLang="zh-CN" sz="2000" dirty="0">
                  <a:solidFill>
                    <a:prstClr val="black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2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34000=3.4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×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10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n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，则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n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等于（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）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2         B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         C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4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    D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5</a:t>
                </a:r>
                <a:endParaRPr lang="zh-CN" altLang="zh-CN" sz="2000" dirty="0">
                  <a:solidFill>
                    <a:prstClr val="black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3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、－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72010000000=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𝑎</m:t>
                    </m:r>
                    <m:r>
                      <a:rPr lang="en-US" altLang="zh-CN" sz="2000" i="1">
                        <a:solidFill>
                          <a:prstClr val="black"/>
                        </a:solidFill>
                        <a:latin typeface="Cambria Math" panose="02040503050406030204"/>
                        <a:ea typeface="Cambria Math" panose="02040503050406030204"/>
                      </a:rPr>
                      <m:t>×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Cambria Math" panose="02040503050406030204"/>
                          </a:rPr>
                          <m:t>10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/>
                            <a:ea typeface="Cambria Math" panose="02040503050406030204"/>
                          </a:rPr>
                          <m:t>10</m:t>
                        </m:r>
                      </m:sup>
                    </m:sSup>
                  </m:oMath>
                </a14:m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，则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的值为（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）</a:t>
                </a:r>
              </a:p>
              <a:p>
                <a:pPr defTabSz="914400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7201        B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、－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7.201        C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、－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7.2</a:t>
                </a:r>
                <a:r>
                  <a:rPr lang="en-US" altLang="zh-CN" sz="2000" baseline="30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         D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、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</a:rPr>
                  <a:t>7.201 </a:t>
                </a:r>
                <a:endParaRPr lang="zh-CN" altLang="zh-CN" sz="2000" dirty="0">
                  <a:solidFill>
                    <a:prstClr val="black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72" y="986446"/>
                <a:ext cx="7995728" cy="2839239"/>
              </a:xfrm>
              <a:prstGeom prst="rect">
                <a:avLst/>
              </a:prstGeom>
              <a:blipFill rotWithShape="1">
                <a:blip r:embed="rId4"/>
                <a:stretch>
                  <a:fillRect l="-7" t="-10" r="4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笑脸 1"/>
          <p:cNvSpPr/>
          <p:nvPr/>
        </p:nvSpPr>
        <p:spPr>
          <a:xfrm>
            <a:off x="4192937" y="1528365"/>
            <a:ext cx="467360" cy="37930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2" name="笑脸 11"/>
          <p:cNvSpPr/>
          <p:nvPr/>
        </p:nvSpPr>
        <p:spPr>
          <a:xfrm>
            <a:off x="3256002" y="2434362"/>
            <a:ext cx="467360" cy="37930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笑脸 12"/>
          <p:cNvSpPr/>
          <p:nvPr/>
        </p:nvSpPr>
        <p:spPr>
          <a:xfrm>
            <a:off x="2502358" y="3392568"/>
            <a:ext cx="467360" cy="37930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&#10;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0nj4zv5t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</Words>
  <Application>Microsoft Office PowerPoint</Application>
  <PresentationFormat>全屏显示(16:9)</PresentationFormat>
  <Paragraphs>112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阿里巴巴普惠体 R</vt:lpstr>
      <vt:lpstr>思源黑体 CN Regular</vt:lpstr>
      <vt:lpstr>宋体</vt:lpstr>
      <vt:lpstr>微软雅黑</vt:lpstr>
      <vt:lpstr>Arial</vt:lpstr>
      <vt:lpstr>Arial Black</vt:lpstr>
      <vt:lpstr>Cambria Math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2020-04-04T09:18:00Z</dcterms:created>
  <dcterms:modified xsi:type="dcterms:W3CDTF">2023-01-16T18:48:13Z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ECB967F62F8D49C89859A44B7BB9E62A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