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60" r:id="rId3"/>
    <p:sldId id="300" r:id="rId4"/>
    <p:sldId id="263" r:id="rId5"/>
    <p:sldId id="264" r:id="rId6"/>
    <p:sldId id="265" r:id="rId7"/>
    <p:sldId id="305" r:id="rId8"/>
    <p:sldId id="277" r:id="rId9"/>
    <p:sldId id="307" r:id="rId10"/>
    <p:sldId id="306" r:id="rId11"/>
    <p:sldId id="282" r:id="rId12"/>
    <p:sldId id="297" r:id="rId13"/>
    <p:sldId id="308" r:id="rId14"/>
    <p:sldId id="302" r:id="rId15"/>
    <p:sldId id="301" r:id="rId16"/>
    <p:sldId id="303" r:id="rId17"/>
    <p:sldId id="256" r:id="rId18"/>
    <p:sldId id="285" r:id="rId19"/>
    <p:sldId id="289" r:id="rId20"/>
    <p:sldId id="294" r:id="rId21"/>
    <p:sldId id="293" r:id="rId22"/>
    <p:sldId id="295" r:id="rId23"/>
    <p:sldId id="296" r:id="rId2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/>
    <p:restoredTop sz="94682"/>
  </p:normalViewPr>
  <p:slideViewPr>
    <p:cSldViewPr showGuides="1">
      <p:cViewPr varScale="1">
        <p:scale>
          <a:sx n="107" d="100"/>
          <a:sy n="107" d="100"/>
        </p:scale>
        <p:origin x="-90" y="-108"/>
      </p:cViewPr>
      <p:guideLst>
        <p:guide orient="horz" pos="2160"/>
        <p:guide pos="28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1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/>
              <a:t>‹#›</a:t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t>3</a:t>
            </a:fld>
            <a:endParaRPr lang="en-US" altLang="zh-CN" sz="1200" dirty="0"/>
          </a:p>
        </p:txBody>
      </p:sp>
      <p:sp>
        <p:nvSpPr>
          <p:cNvPr id="39939" name="Text Box 2"/>
          <p:cNvSpPr txBox="1"/>
          <p:nvPr/>
        </p:nvSpPr>
        <p:spPr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39940" name="Rectangle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ln/>
        </p:spPr>
        <p:txBody>
          <a:bodyPr wrap="none" lIns="91440" tIns="45720" rIns="91440" bIns="45720" anchor="ctr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t>4</a:t>
            </a:fld>
            <a:endParaRPr lang="en-US" altLang="zh-CN" sz="1200" dirty="0"/>
          </a:p>
        </p:txBody>
      </p:sp>
      <p:sp>
        <p:nvSpPr>
          <p:cNvPr id="40963" name="Text Box 2"/>
          <p:cNvSpPr txBox="1"/>
          <p:nvPr/>
        </p:nvSpPr>
        <p:spPr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40964" name="Rectangle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ln/>
        </p:spPr>
        <p:txBody>
          <a:bodyPr wrap="none" lIns="91440" tIns="45720" rIns="91440" bIns="45720" anchor="ctr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t>5</a:t>
            </a:fld>
            <a:endParaRPr lang="en-US" altLang="zh-CN" sz="1200" dirty="0"/>
          </a:p>
        </p:txBody>
      </p:sp>
      <p:sp>
        <p:nvSpPr>
          <p:cNvPr id="41987" name="Text Box 2"/>
          <p:cNvSpPr txBox="1"/>
          <p:nvPr/>
        </p:nvSpPr>
        <p:spPr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41988" name="Rectangle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ln/>
        </p:spPr>
        <p:txBody>
          <a:bodyPr wrap="none" lIns="91440" tIns="45720" rIns="91440" bIns="45720" anchor="ctr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C8FBAED-2022-4267-A684-3B318FEC9F0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F6978E-01EA-4F6A-805A-FB1E8D91F7AB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C240D3-05B1-43B0-9A79-23EA22935B85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88E33D-5749-4CD0-B0C5-4DDA882F9414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B63517-4BA7-44BA-9837-FEDAC216BF48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9EFDA6-A270-4E94-9977-655476817D7C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0C5CF4-CDDB-42EF-8F6F-D539B782B16E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682986-DB51-4690-AE6B-CFCC832F322B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EA4CA3-49BC-47C4-8A24-EEBD82B00EE0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EB8742-D20F-47AF-B223-1691DC438F2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C474FB-BD9F-4AD8-9F2E-36A0E7A544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657350" y="549275"/>
            <a:ext cx="5845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西师大版四年级数学上册</a:t>
            </a:r>
          </a:p>
        </p:txBody>
      </p:sp>
      <p:sp>
        <p:nvSpPr>
          <p:cNvPr id="2" name="矩形 1"/>
          <p:cNvSpPr/>
          <p:nvPr/>
        </p:nvSpPr>
        <p:spPr>
          <a:xfrm>
            <a:off x="1475656" y="1988840"/>
            <a:ext cx="6121814" cy="1375454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加法运算律</a:t>
            </a:r>
          </a:p>
        </p:txBody>
      </p:sp>
      <p:sp>
        <p:nvSpPr>
          <p:cNvPr id="7" name="矩形 6"/>
          <p:cNvSpPr/>
          <p:nvPr/>
        </p:nvSpPr>
        <p:spPr>
          <a:xfrm>
            <a:off x="3189974" y="5301298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26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620713"/>
            <a:ext cx="8785225" cy="59467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555" name="Group 1027"/>
          <p:cNvGrpSpPr/>
          <p:nvPr/>
        </p:nvGrpSpPr>
        <p:grpSpPr>
          <a:xfrm>
            <a:off x="7991475" y="6569075"/>
            <a:ext cx="1152525" cy="288925"/>
            <a:chOff x="476" y="73"/>
            <a:chExt cx="726" cy="182"/>
          </a:xfrm>
        </p:grpSpPr>
        <p:sp>
          <p:nvSpPr>
            <p:cNvPr id="23579" name="AutoShape 1028">
              <a:hlinkClick r:id="" action="ppaction://hlinkshowjump?jump=nextslide"/>
            </p:cNvPr>
            <p:cNvSpPr/>
            <p:nvPr/>
          </p:nvSpPr>
          <p:spPr>
            <a:xfrm>
              <a:off x="884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580" name="AutoShape 1029">
              <a:hlinkClick r:id="" action="ppaction://hlinkshowjump?jump=previousslide"/>
            </p:cNvPr>
            <p:cNvSpPr/>
            <p:nvPr/>
          </p:nvSpPr>
          <p:spPr>
            <a:xfrm rot="10800000">
              <a:off x="476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3556" name="Rectangle 1030"/>
          <p:cNvSpPr/>
          <p:nvPr/>
        </p:nvSpPr>
        <p:spPr>
          <a:xfrm>
            <a:off x="684213" y="476250"/>
            <a:ext cx="8459787" cy="144463"/>
          </a:xfrm>
          <a:prstGeom prst="rect">
            <a:avLst/>
          </a:prstGeom>
          <a:solidFill>
            <a:srgbClr val="D79A1F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2471" name="Picture 1031" descr="200601181300489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8675" y="3933825"/>
            <a:ext cx="3095625" cy="2430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8" name="Text Box 1032"/>
          <p:cNvSpPr txBox="1"/>
          <p:nvPr/>
        </p:nvSpPr>
        <p:spPr>
          <a:xfrm>
            <a:off x="3471863" y="4010025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en-US" b="1" dirty="0">
              <a:latin typeface="Arial" panose="020B0604020202020204" pitchFamily="34" charset="0"/>
            </a:endParaRPr>
          </a:p>
        </p:txBody>
      </p:sp>
      <p:grpSp>
        <p:nvGrpSpPr>
          <p:cNvPr id="62473" name="Group 1033"/>
          <p:cNvGrpSpPr/>
          <p:nvPr/>
        </p:nvGrpSpPr>
        <p:grpSpPr>
          <a:xfrm>
            <a:off x="684213" y="981075"/>
            <a:ext cx="3816350" cy="2447925"/>
            <a:chOff x="431" y="709"/>
            <a:chExt cx="2404" cy="1542"/>
          </a:xfrm>
        </p:grpSpPr>
        <p:sp>
          <p:nvSpPr>
            <p:cNvPr id="23577" name="Rectangle 1034"/>
            <p:cNvSpPr/>
            <p:nvPr/>
          </p:nvSpPr>
          <p:spPr>
            <a:xfrm>
              <a:off x="431" y="709"/>
              <a:ext cx="2404" cy="1542"/>
            </a:xfrm>
            <a:prstGeom prst="rect">
              <a:avLst/>
            </a:prstGeom>
            <a:solidFill>
              <a:srgbClr val="FFFF66"/>
            </a:solidFill>
            <a:ln w="9525" cap="flat" cmpd="sng">
              <a:solidFill>
                <a:srgbClr val="FF66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578" name="Text Box 1035"/>
            <p:cNvSpPr txBox="1"/>
            <p:nvPr/>
          </p:nvSpPr>
          <p:spPr>
            <a:xfrm>
              <a:off x="793" y="754"/>
              <a:ext cx="1949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latin typeface="Batang" pitchFamily="18" charset="-127"/>
                  <a:ea typeface="Batang" pitchFamily="18" charset="-127"/>
                </a:rPr>
                <a:t>88+104+96</a:t>
              </a:r>
              <a:endParaRPr lang="en-US" altLang="zh-CN" sz="40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62476" name="Text Box 1036"/>
          <p:cNvSpPr txBox="1"/>
          <p:nvPr/>
        </p:nvSpPr>
        <p:spPr>
          <a:xfrm>
            <a:off x="876300" y="1773238"/>
            <a:ext cx="239712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Batang" pitchFamily="18" charset="-127"/>
                <a:ea typeface="Batang" pitchFamily="18" charset="-127"/>
              </a:rPr>
              <a:t>=192+96</a:t>
            </a:r>
            <a:endParaRPr lang="en-US" altLang="zh-CN" sz="4000" b="1" dirty="0">
              <a:latin typeface="Arial" panose="020B0604020202020204" pitchFamily="34" charset="0"/>
            </a:endParaRPr>
          </a:p>
        </p:txBody>
      </p:sp>
      <p:sp>
        <p:nvSpPr>
          <p:cNvPr id="62477" name="Text Box 1037"/>
          <p:cNvSpPr txBox="1"/>
          <p:nvPr/>
        </p:nvSpPr>
        <p:spPr>
          <a:xfrm>
            <a:off x="898525" y="2492375"/>
            <a:ext cx="138747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Batang" pitchFamily="18" charset="-127"/>
                <a:ea typeface="Batang" pitchFamily="18" charset="-127"/>
              </a:rPr>
              <a:t>=288</a:t>
            </a:r>
            <a:endParaRPr lang="en-US" altLang="zh-CN" sz="4000" b="1" dirty="0">
              <a:latin typeface="Arial" panose="020B0604020202020204" pitchFamily="34" charset="0"/>
            </a:endParaRPr>
          </a:p>
        </p:txBody>
      </p:sp>
      <p:grpSp>
        <p:nvGrpSpPr>
          <p:cNvPr id="62478" name="Group 1038"/>
          <p:cNvGrpSpPr/>
          <p:nvPr/>
        </p:nvGrpSpPr>
        <p:grpSpPr>
          <a:xfrm>
            <a:off x="4787900" y="981075"/>
            <a:ext cx="3816350" cy="2447925"/>
            <a:chOff x="3016" y="709"/>
            <a:chExt cx="2404" cy="1542"/>
          </a:xfrm>
        </p:grpSpPr>
        <p:sp>
          <p:nvSpPr>
            <p:cNvPr id="23575" name="Rectangle 1039"/>
            <p:cNvSpPr/>
            <p:nvPr/>
          </p:nvSpPr>
          <p:spPr>
            <a:xfrm>
              <a:off x="3016" y="709"/>
              <a:ext cx="2404" cy="1542"/>
            </a:xfrm>
            <a:prstGeom prst="rect">
              <a:avLst/>
            </a:prstGeom>
            <a:solidFill>
              <a:srgbClr val="FFFF66"/>
            </a:solidFill>
            <a:ln w="9525" cap="flat" cmpd="sng">
              <a:solidFill>
                <a:srgbClr val="FF66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576" name="Text Box 1040"/>
            <p:cNvSpPr txBox="1"/>
            <p:nvPr/>
          </p:nvSpPr>
          <p:spPr>
            <a:xfrm>
              <a:off x="3334" y="799"/>
              <a:ext cx="1949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latin typeface="Batang" pitchFamily="18" charset="-127"/>
                  <a:ea typeface="Batang" pitchFamily="18" charset="-127"/>
                </a:rPr>
                <a:t>88+104+96</a:t>
              </a:r>
              <a:endParaRPr lang="en-US" altLang="zh-CN" sz="40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62481" name="Line 1041"/>
          <p:cNvSpPr/>
          <p:nvPr/>
        </p:nvSpPr>
        <p:spPr>
          <a:xfrm>
            <a:off x="6732588" y="1773238"/>
            <a:ext cx="358775" cy="431800"/>
          </a:xfrm>
          <a:prstGeom prst="line">
            <a:avLst/>
          </a:prstGeom>
          <a:ln w="38100" cap="flat" cmpd="sng">
            <a:solidFill>
              <a:srgbClr val="99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82" name="Line 1042"/>
          <p:cNvSpPr/>
          <p:nvPr/>
        </p:nvSpPr>
        <p:spPr>
          <a:xfrm flipH="1">
            <a:off x="7812088" y="1773238"/>
            <a:ext cx="360362" cy="433387"/>
          </a:xfrm>
          <a:prstGeom prst="line">
            <a:avLst/>
          </a:prstGeom>
          <a:ln w="38100" cap="flat" cmpd="sng">
            <a:solidFill>
              <a:srgbClr val="99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83" name="Line 1043"/>
          <p:cNvSpPr/>
          <p:nvPr/>
        </p:nvSpPr>
        <p:spPr>
          <a:xfrm>
            <a:off x="5651500" y="1916113"/>
            <a:ext cx="792163" cy="1008062"/>
          </a:xfrm>
          <a:prstGeom prst="line">
            <a:avLst/>
          </a:prstGeom>
          <a:ln w="38100" cap="flat" cmpd="sng">
            <a:solidFill>
              <a:srgbClr val="99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84" name="Line 1044"/>
          <p:cNvSpPr/>
          <p:nvPr/>
        </p:nvSpPr>
        <p:spPr>
          <a:xfrm flipH="1">
            <a:off x="7092950" y="2420938"/>
            <a:ext cx="431800" cy="506412"/>
          </a:xfrm>
          <a:prstGeom prst="line">
            <a:avLst/>
          </a:prstGeom>
          <a:ln w="38100" cap="flat" cmpd="sng">
            <a:solidFill>
              <a:srgbClr val="99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85" name="Text Box 1045"/>
          <p:cNvSpPr txBox="1"/>
          <p:nvPr/>
        </p:nvSpPr>
        <p:spPr>
          <a:xfrm>
            <a:off x="7104063" y="1974850"/>
            <a:ext cx="779462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200</a:t>
            </a:r>
          </a:p>
        </p:txBody>
      </p:sp>
      <p:sp>
        <p:nvSpPr>
          <p:cNvPr id="62486" name="Text Box 1046"/>
          <p:cNvSpPr txBox="1"/>
          <p:nvPr/>
        </p:nvSpPr>
        <p:spPr>
          <a:xfrm>
            <a:off x="6372225" y="2708275"/>
            <a:ext cx="77946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288</a:t>
            </a:r>
          </a:p>
        </p:txBody>
      </p:sp>
      <p:grpSp>
        <p:nvGrpSpPr>
          <p:cNvPr id="62487" name="Group 1047"/>
          <p:cNvGrpSpPr/>
          <p:nvPr/>
        </p:nvGrpSpPr>
        <p:grpSpPr>
          <a:xfrm>
            <a:off x="1331913" y="3883025"/>
            <a:ext cx="6343650" cy="719138"/>
            <a:chOff x="748" y="2251"/>
            <a:chExt cx="3996" cy="453"/>
          </a:xfrm>
        </p:grpSpPr>
        <p:sp>
          <p:nvSpPr>
            <p:cNvPr id="23573" name="Text Box 1048"/>
            <p:cNvSpPr txBox="1"/>
            <p:nvPr/>
          </p:nvSpPr>
          <p:spPr>
            <a:xfrm>
              <a:off x="748" y="2254"/>
              <a:ext cx="3996" cy="410"/>
            </a:xfrm>
            <a:prstGeom prst="rect">
              <a:avLst/>
            </a:prstGeom>
            <a:solidFill>
              <a:srgbClr val="CCFFCC"/>
            </a:solidFill>
            <a:ln w="9525" cap="flat" cmpd="sng">
              <a:solidFill>
                <a:srgbClr val="FF505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3333FF"/>
                  </a:solidFill>
                  <a:latin typeface="Arial" panose="020B0604020202020204" pitchFamily="34" charset="0"/>
                </a:rPr>
                <a:t>(88+104)+96</a:t>
              </a:r>
              <a:r>
                <a:rPr lang="zh-CN" altLang="en-US" sz="3600" b="1" dirty="0">
                  <a:solidFill>
                    <a:srgbClr val="3333FF"/>
                  </a:solidFill>
                  <a:latin typeface="Arial" panose="020B0604020202020204" pitchFamily="34" charset="0"/>
                </a:rPr>
                <a:t>　　</a:t>
              </a:r>
              <a:r>
                <a:rPr lang="en-US" altLang="zh-CN" sz="3600" b="1" dirty="0">
                  <a:solidFill>
                    <a:srgbClr val="3333FF"/>
                  </a:solidFill>
                  <a:latin typeface="Arial" panose="020B0604020202020204" pitchFamily="34" charset="0"/>
                </a:rPr>
                <a:t>88+(104+96)</a:t>
              </a:r>
              <a:endParaRPr lang="en-US" altLang="zh-CN" sz="3600" b="1" dirty="0">
                <a:latin typeface="Arial" panose="020B0604020202020204" pitchFamily="34" charset="0"/>
              </a:endParaRPr>
            </a:p>
          </p:txBody>
        </p:sp>
        <p:sp>
          <p:nvSpPr>
            <p:cNvPr id="23574" name="Oval 1049"/>
            <p:cNvSpPr/>
            <p:nvPr/>
          </p:nvSpPr>
          <p:spPr>
            <a:xfrm>
              <a:off x="2517" y="2251"/>
              <a:ext cx="453" cy="453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rgbClr val="FF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62490" name="Picture 1050" descr="200601181300087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313" y="3340100"/>
            <a:ext cx="4437062" cy="3071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91" name="Text Box 1051"/>
          <p:cNvSpPr txBox="1"/>
          <p:nvPr/>
        </p:nvSpPr>
        <p:spPr>
          <a:xfrm>
            <a:off x="4067175" y="3738563"/>
            <a:ext cx="873125" cy="9144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rgbClr val="FF5050"/>
                </a:solidFill>
                <a:latin typeface="Arial" panose="020B0604020202020204" pitchFamily="34" charset="0"/>
              </a:rPr>
              <a:t>＝</a:t>
            </a:r>
          </a:p>
        </p:txBody>
      </p:sp>
      <p:sp>
        <p:nvSpPr>
          <p:cNvPr id="62492" name="AutoShape 1052"/>
          <p:cNvSpPr/>
          <p:nvPr/>
        </p:nvSpPr>
        <p:spPr>
          <a:xfrm>
            <a:off x="1692275" y="4437063"/>
            <a:ext cx="5472113" cy="2592387"/>
          </a:xfrm>
          <a:prstGeom prst="irregularSeal2">
            <a:avLst/>
          </a:prstGeom>
          <a:solidFill>
            <a:srgbClr val="CCCCFF"/>
          </a:solidFill>
          <a:ln w="9525" cap="flat" cmpd="sng">
            <a:solidFill>
              <a:srgbClr val="FF5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3200" b="1" dirty="0">
                <a:latin typeface="Arial" panose="020B0604020202020204" pitchFamily="34" charset="0"/>
                <a:ea typeface="华文新魏" panose="02010800040101010101" pitchFamily="2" charset="-122"/>
              </a:rPr>
              <a:t>你能再举几个</a:t>
            </a:r>
          </a:p>
          <a:p>
            <a:pPr algn="ctr"/>
            <a:r>
              <a:rPr lang="zh-CN" altLang="en-US" sz="3200" b="1" dirty="0">
                <a:latin typeface="Arial" panose="020B0604020202020204" pitchFamily="34" charset="0"/>
                <a:ea typeface="华文新魏" panose="02010800040101010101" pitchFamily="2" charset="-122"/>
              </a:rPr>
              <a:t>这样的例子吗？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2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2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2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6" grpId="0"/>
      <p:bldP spid="62477" grpId="0"/>
      <p:bldP spid="62485" grpId="0"/>
      <p:bldP spid="62486" grpId="0"/>
      <p:bldP spid="62491" grpId="0"/>
      <p:bldP spid="624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" cy="93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3152775" cy="2371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066800"/>
            <a:ext cx="3514725" cy="2371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Text Box 5"/>
          <p:cNvSpPr txBox="1"/>
          <p:nvPr/>
        </p:nvSpPr>
        <p:spPr>
          <a:xfrm>
            <a:off x="762000" y="1905000"/>
            <a:ext cx="86042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</a:rPr>
              <a:t>468</a:t>
            </a:r>
          </a:p>
        </p:txBody>
      </p:sp>
      <p:sp>
        <p:nvSpPr>
          <p:cNvPr id="33798" name="Text Box 6"/>
          <p:cNvSpPr txBox="1"/>
          <p:nvPr/>
        </p:nvSpPr>
        <p:spPr>
          <a:xfrm>
            <a:off x="762000" y="2743200"/>
            <a:ext cx="86042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</a:rPr>
              <a:t>553</a:t>
            </a:r>
          </a:p>
        </p:txBody>
      </p:sp>
      <p:sp>
        <p:nvSpPr>
          <p:cNvPr id="33799" name="Text Box 7"/>
          <p:cNvSpPr txBox="1"/>
          <p:nvPr/>
        </p:nvSpPr>
        <p:spPr>
          <a:xfrm>
            <a:off x="7010400" y="1981200"/>
            <a:ext cx="86042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</a:rPr>
              <a:t>400</a:t>
            </a:r>
          </a:p>
        </p:txBody>
      </p:sp>
      <p:sp>
        <p:nvSpPr>
          <p:cNvPr id="33800" name="Text Box 8"/>
          <p:cNvSpPr txBox="1"/>
          <p:nvPr/>
        </p:nvSpPr>
        <p:spPr>
          <a:xfrm>
            <a:off x="5638800" y="2667000"/>
            <a:ext cx="86042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</a:rPr>
              <a:t>553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798" grpId="0"/>
      <p:bldP spid="33799" grpId="0"/>
      <p:bldP spid="338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/>
          <p:nvPr/>
        </p:nvSpPr>
        <p:spPr>
          <a:xfrm>
            <a:off x="2514600" y="1427163"/>
            <a:ext cx="1841500" cy="915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en-US" altLang="zh-CN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en-US" altLang="zh-CN" sz="3600" dirty="0">
              <a:latin typeface="Arial" panose="020B0604020202020204" pitchFamily="34" charset="0"/>
            </a:endParaRPr>
          </a:p>
        </p:txBody>
      </p:sp>
      <p:sp>
        <p:nvSpPr>
          <p:cNvPr id="25603" name="Text Box 4"/>
          <p:cNvSpPr txBox="1"/>
          <p:nvPr/>
        </p:nvSpPr>
        <p:spPr>
          <a:xfrm>
            <a:off x="5003800" y="981075"/>
            <a:ext cx="276225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</a:rPr>
              <a:t>   </a:t>
            </a:r>
            <a:r>
              <a:rPr lang="en-US" altLang="zh-CN" sz="3600" dirty="0">
                <a:latin typeface="Arial" panose="020B0604020202020204" pitchFamily="34" charset="0"/>
              </a:rPr>
              <a:t>36+132+84</a:t>
            </a:r>
          </a:p>
          <a:p>
            <a:r>
              <a:rPr lang="en-US" altLang="zh-CN" sz="3600" dirty="0"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25604" name="Text Box 5"/>
          <p:cNvSpPr txBox="1"/>
          <p:nvPr/>
        </p:nvSpPr>
        <p:spPr>
          <a:xfrm>
            <a:off x="1476375" y="908050"/>
            <a:ext cx="2390775" cy="1200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Arial" panose="020B0604020202020204" pitchFamily="34" charset="0"/>
              </a:rPr>
              <a:t>  24+15+6 </a:t>
            </a:r>
          </a:p>
          <a:p>
            <a:r>
              <a:rPr lang="en-US" altLang="zh-CN" sz="3600" dirty="0">
                <a:latin typeface="Arial" panose="020B0604020202020204" pitchFamily="34" charset="0"/>
              </a:rPr>
              <a:t>=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26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620713"/>
            <a:ext cx="8785225" cy="59309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6627" name="Group 1027"/>
          <p:cNvGrpSpPr/>
          <p:nvPr/>
        </p:nvGrpSpPr>
        <p:grpSpPr>
          <a:xfrm>
            <a:off x="7991475" y="6569075"/>
            <a:ext cx="1152525" cy="288925"/>
            <a:chOff x="476" y="73"/>
            <a:chExt cx="726" cy="182"/>
          </a:xfrm>
        </p:grpSpPr>
        <p:sp>
          <p:nvSpPr>
            <p:cNvPr id="26639" name="AutoShape 1028">
              <a:hlinkClick r:id="" action="ppaction://hlinkshowjump?jump=nextslide"/>
            </p:cNvPr>
            <p:cNvSpPr/>
            <p:nvPr/>
          </p:nvSpPr>
          <p:spPr>
            <a:xfrm>
              <a:off x="884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6640" name="AutoShape 1029">
              <a:hlinkClick r:id="" action="ppaction://hlinkshowjump?jump=previousslide"/>
            </p:cNvPr>
            <p:cNvSpPr/>
            <p:nvPr/>
          </p:nvSpPr>
          <p:spPr>
            <a:xfrm rot="10800000">
              <a:off x="476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6628" name="Rectangle 1030"/>
          <p:cNvSpPr/>
          <p:nvPr/>
        </p:nvSpPr>
        <p:spPr>
          <a:xfrm>
            <a:off x="684213" y="476250"/>
            <a:ext cx="8459787" cy="144463"/>
          </a:xfrm>
          <a:prstGeom prst="rect">
            <a:avLst/>
          </a:prstGeom>
          <a:solidFill>
            <a:srgbClr val="D79A1F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6629" name="Text Box 1031"/>
          <p:cNvSpPr txBox="1"/>
          <p:nvPr/>
        </p:nvSpPr>
        <p:spPr>
          <a:xfrm>
            <a:off x="2751138" y="22098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64520" name="AutoShape 1032"/>
          <p:cNvSpPr/>
          <p:nvPr/>
        </p:nvSpPr>
        <p:spPr>
          <a:xfrm>
            <a:off x="2195513" y="1125538"/>
            <a:ext cx="4824412" cy="1368425"/>
          </a:xfrm>
          <a:prstGeom prst="cloudCallout">
            <a:avLst>
              <a:gd name="adj1" fmla="val 44407"/>
              <a:gd name="adj2" fmla="val 89097"/>
            </a:avLst>
          </a:prstGeom>
          <a:solidFill>
            <a:srgbClr val="CCCCFF"/>
          </a:solidFill>
          <a:ln w="9525" cap="flat" cmpd="sng">
            <a:solidFill>
              <a:srgbClr val="FF66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2800" b="1" dirty="0">
                <a:solidFill>
                  <a:srgbClr val="3333FF"/>
                </a:solidFill>
                <a:latin typeface="Arial" panose="020B0604020202020204" pitchFamily="34" charset="0"/>
                <a:ea typeface="楷体_GB2312" pitchFamily="49" charset="-122"/>
              </a:rPr>
              <a:t>下面各式各运用了什么运算律？</a:t>
            </a:r>
          </a:p>
        </p:txBody>
      </p:sp>
      <p:grpSp>
        <p:nvGrpSpPr>
          <p:cNvPr id="64521" name="Group 1033"/>
          <p:cNvGrpSpPr/>
          <p:nvPr/>
        </p:nvGrpSpPr>
        <p:grpSpPr>
          <a:xfrm>
            <a:off x="539750" y="2995613"/>
            <a:ext cx="5111750" cy="3241675"/>
            <a:chOff x="340" y="1887"/>
            <a:chExt cx="3220" cy="2042"/>
          </a:xfrm>
        </p:grpSpPr>
        <p:sp>
          <p:nvSpPr>
            <p:cNvPr id="26632" name="AutoShape 1034"/>
            <p:cNvSpPr/>
            <p:nvPr/>
          </p:nvSpPr>
          <p:spPr>
            <a:xfrm>
              <a:off x="340" y="1887"/>
              <a:ext cx="3220" cy="2042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6633" name="Text Box 1035"/>
            <p:cNvSpPr txBox="1"/>
            <p:nvPr/>
          </p:nvSpPr>
          <p:spPr>
            <a:xfrm>
              <a:off x="1823" y="3025"/>
              <a:ext cx="116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endParaRPr lang="zh-CN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26634" name="Text Box 1036"/>
            <p:cNvSpPr txBox="1"/>
            <p:nvPr/>
          </p:nvSpPr>
          <p:spPr>
            <a:xfrm>
              <a:off x="1959" y="3343"/>
              <a:ext cx="116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endParaRPr lang="zh-CN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26635" name="Text Box 1037"/>
            <p:cNvSpPr txBox="1"/>
            <p:nvPr/>
          </p:nvSpPr>
          <p:spPr>
            <a:xfrm>
              <a:off x="1156" y="2024"/>
              <a:ext cx="1535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latin typeface="楷体_GB2312" pitchFamily="49" charset="-122"/>
                  <a:ea typeface="楷体_GB2312" pitchFamily="49" charset="-122"/>
                </a:rPr>
                <a:t>82+0 = 0+82</a:t>
              </a:r>
            </a:p>
          </p:txBody>
        </p:sp>
        <p:sp>
          <p:nvSpPr>
            <p:cNvPr id="26636" name="Text Box 1038"/>
            <p:cNvSpPr txBox="1"/>
            <p:nvPr/>
          </p:nvSpPr>
          <p:spPr>
            <a:xfrm>
              <a:off x="521" y="2432"/>
              <a:ext cx="2825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latin typeface="楷体_GB2312" pitchFamily="49" charset="-122"/>
                  <a:ea typeface="楷体_GB2312" pitchFamily="49" charset="-122"/>
                </a:rPr>
                <a:t>47+(30+8) = (47+30)+8</a:t>
              </a:r>
            </a:p>
          </p:txBody>
        </p:sp>
        <p:sp>
          <p:nvSpPr>
            <p:cNvPr id="26637" name="Text Box 1039"/>
            <p:cNvSpPr txBox="1"/>
            <p:nvPr/>
          </p:nvSpPr>
          <p:spPr>
            <a:xfrm>
              <a:off x="385" y="2840"/>
              <a:ext cx="3083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latin typeface="楷体_GB2312" pitchFamily="49" charset="-122"/>
                  <a:ea typeface="楷体_GB2312" pitchFamily="49" charset="-122"/>
                </a:rPr>
                <a:t>(84+68)+32 = 84+(68+32)</a:t>
              </a:r>
            </a:p>
          </p:txBody>
        </p:sp>
        <p:sp>
          <p:nvSpPr>
            <p:cNvPr id="26638" name="Text Box 1040"/>
            <p:cNvSpPr txBox="1"/>
            <p:nvPr/>
          </p:nvSpPr>
          <p:spPr>
            <a:xfrm>
              <a:off x="385" y="3294"/>
              <a:ext cx="3083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latin typeface="楷体_GB2312" pitchFamily="49" charset="-122"/>
                  <a:ea typeface="楷体_GB2312" pitchFamily="49" charset="-122"/>
                </a:rPr>
                <a:t>75+(48+25) = (75+25)+48</a:t>
              </a:r>
            </a:p>
          </p:txBody>
        </p:sp>
      </p:grp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/>
          </p:cNvSpPr>
          <p:nvPr>
            <p:ph type="subTitle" idx="1"/>
          </p:nvPr>
        </p:nvSpPr>
        <p:spPr>
          <a:xfrm>
            <a:off x="900113" y="1773238"/>
            <a:ext cx="7920037" cy="360045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ClrTx/>
              <a:buSzTx/>
              <a:buFontTx/>
            </a:pPr>
            <a:r>
              <a:rPr lang="en-US" altLang="zh-CN" dirty="0">
                <a:latin typeface="+mn-lt"/>
                <a:ea typeface="+mn-ea"/>
                <a:cs typeface="+mn-cs"/>
              </a:rPr>
              <a:t>	</a:t>
            </a:r>
          </a:p>
        </p:txBody>
      </p:sp>
      <p:graphicFrame>
        <p:nvGraphicFramePr>
          <p:cNvPr id="2134" name="Group 86"/>
          <p:cNvGraphicFramePr>
            <a:graphicFrameLocks noGrp="1"/>
          </p:cNvGraphicFramePr>
          <p:nvPr/>
        </p:nvGraphicFramePr>
        <p:xfrm>
          <a:off x="0" y="1125538"/>
          <a:ext cx="9144000" cy="4535488"/>
        </p:xfrm>
        <a:graphic>
          <a:graphicData uri="http://schemas.openxmlformats.org/drawingml/2006/table">
            <a:tbl>
              <a:tblPr/>
              <a:tblGrid>
                <a:gridCol w="130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2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0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5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1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运算律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字母表示式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变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没变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1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加法交换律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1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加法结合律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Lucida Sans Unicode" panose="020B0602030504020204" pitchFamily="34" charset="0"/>
                        <a:ea typeface="宋体" panose="02010600030101010101" pitchFamily="2" charset="-122"/>
                        <a:cs typeface="Lucida Sans Unicode" panose="020B0602030504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/>
          </p:cNvSpPr>
          <p:nvPr>
            <p:ph type="subTitle" idx="1"/>
          </p:nvPr>
        </p:nvSpPr>
        <p:spPr>
          <a:xfrm>
            <a:off x="900113" y="1773238"/>
            <a:ext cx="7920037" cy="360045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ClrTx/>
              <a:buSzTx/>
              <a:buFontTx/>
            </a:pPr>
            <a:r>
              <a:rPr lang="en-US" altLang="zh-CN" dirty="0">
                <a:latin typeface="+mn-lt"/>
                <a:ea typeface="+mn-ea"/>
                <a:cs typeface="+mn-cs"/>
              </a:rPr>
              <a:t>	</a:t>
            </a:r>
          </a:p>
        </p:txBody>
      </p:sp>
      <p:graphicFrame>
        <p:nvGraphicFramePr>
          <p:cNvPr id="2134" name="Group 86"/>
          <p:cNvGraphicFramePr>
            <a:graphicFrameLocks noGrp="1"/>
          </p:cNvGraphicFramePr>
          <p:nvPr/>
        </p:nvGraphicFramePr>
        <p:xfrm>
          <a:off x="0" y="1125538"/>
          <a:ext cx="9144000" cy="4535488"/>
        </p:xfrm>
        <a:graphic>
          <a:graphicData uri="http://schemas.openxmlformats.org/drawingml/2006/table">
            <a:tbl>
              <a:tblPr/>
              <a:tblGrid>
                <a:gridCol w="130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2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0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5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1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运算律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字母表示式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变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没变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1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加法交换律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a+b=b+a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1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加法结合律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（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a+b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）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=a+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（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b+c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）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Lucida Sans Unicode" panose="020B0602030504020204" pitchFamily="34" charset="0"/>
                        <a:ea typeface="宋体" panose="02010600030101010101" pitchFamily="2" charset="-122"/>
                        <a:cs typeface="Lucida Sans Unicode" panose="020B0602030504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/>
          </p:cNvSpPr>
          <p:nvPr>
            <p:ph type="subTitle" idx="1"/>
          </p:nvPr>
        </p:nvSpPr>
        <p:spPr>
          <a:xfrm>
            <a:off x="900113" y="1773238"/>
            <a:ext cx="7920037" cy="360045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ClrTx/>
              <a:buSzTx/>
              <a:buFontTx/>
            </a:pPr>
            <a:r>
              <a:rPr lang="en-US" altLang="zh-CN" dirty="0">
                <a:latin typeface="+mn-lt"/>
                <a:ea typeface="+mn-ea"/>
                <a:cs typeface="+mn-cs"/>
              </a:rPr>
              <a:t>	</a:t>
            </a:r>
          </a:p>
        </p:txBody>
      </p:sp>
      <p:graphicFrame>
        <p:nvGraphicFramePr>
          <p:cNvPr id="2134" name="Group 86"/>
          <p:cNvGraphicFramePr>
            <a:graphicFrameLocks noGrp="1"/>
          </p:cNvGraphicFramePr>
          <p:nvPr/>
        </p:nvGraphicFramePr>
        <p:xfrm>
          <a:off x="0" y="1125538"/>
          <a:ext cx="9144000" cy="4535488"/>
        </p:xfrm>
        <a:graphic>
          <a:graphicData uri="http://schemas.openxmlformats.org/drawingml/2006/table">
            <a:tbl>
              <a:tblPr/>
              <a:tblGrid>
                <a:gridCol w="130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2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0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5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1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运算律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字母表示式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变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没变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1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加法交换律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a+b=b+a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位置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1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加法结合律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（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a+b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）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=a+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（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b+c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）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计算顺序</a:t>
                      </a: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 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/>
          </p:cNvSpPr>
          <p:nvPr>
            <p:ph type="subTitle" idx="1"/>
          </p:nvPr>
        </p:nvSpPr>
        <p:spPr>
          <a:xfrm>
            <a:off x="900113" y="1773238"/>
            <a:ext cx="7920037" cy="360045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ClrTx/>
              <a:buSzTx/>
              <a:buFontTx/>
            </a:pPr>
            <a:r>
              <a:rPr lang="en-US" altLang="zh-CN" dirty="0">
                <a:latin typeface="+mn-lt"/>
                <a:ea typeface="+mn-ea"/>
                <a:cs typeface="+mn-cs"/>
              </a:rPr>
              <a:t>	</a:t>
            </a:r>
          </a:p>
        </p:txBody>
      </p:sp>
      <p:graphicFrame>
        <p:nvGraphicFramePr>
          <p:cNvPr id="2134" name="Group 86"/>
          <p:cNvGraphicFramePr>
            <a:graphicFrameLocks noGrp="1"/>
          </p:cNvGraphicFramePr>
          <p:nvPr/>
        </p:nvGraphicFramePr>
        <p:xfrm>
          <a:off x="0" y="1125538"/>
          <a:ext cx="9144000" cy="4535488"/>
        </p:xfrm>
        <a:graphic>
          <a:graphicData uri="http://schemas.openxmlformats.org/drawingml/2006/table">
            <a:tbl>
              <a:tblPr/>
              <a:tblGrid>
                <a:gridCol w="130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2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0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5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1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运算律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字母表示式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变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没变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1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加法交换律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a+b=b+a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位置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数据、运算符号</a:t>
                      </a:r>
                      <a:r>
                        <a:rPr kumimoji="0" lang="zh-CN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、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结果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1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加法结合律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（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a+b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）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=a+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（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b+c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）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计算顺序</a:t>
                      </a: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 </a:t>
                      </a:r>
                      <a:r>
                        <a:rPr kumimoji="0" lang="en-US" altLang="zh-CN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数据、运算符号</a:t>
                      </a:r>
                      <a:r>
                        <a:rPr kumimoji="0" lang="zh-CN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、</a:t>
                      </a:r>
                      <a:r>
                        <a:rPr kumimoji="0" lang="zh-CN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 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  <a:ea typeface="宋体" panose="02010600030101010101" pitchFamily="2" charset="-122"/>
                          <a:cs typeface="Lucida Sans Unicode" panose="020B0602030504020204" pitchFamily="34" charset="0"/>
                        </a:rPr>
                        <a:t>结果、位置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/>
          <p:nvPr/>
        </p:nvSpPr>
        <p:spPr>
          <a:xfrm>
            <a:off x="900113" y="1412875"/>
            <a:ext cx="24479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</a:rPr>
              <a:t>87+41+19</a:t>
            </a:r>
          </a:p>
        </p:txBody>
      </p:sp>
      <p:sp>
        <p:nvSpPr>
          <p:cNvPr id="31747" name="Text Box 3"/>
          <p:cNvSpPr txBox="1"/>
          <p:nvPr/>
        </p:nvSpPr>
        <p:spPr>
          <a:xfrm>
            <a:off x="3419475" y="1484313"/>
            <a:ext cx="22320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</a:rPr>
              <a:t>89+26+411</a:t>
            </a:r>
          </a:p>
        </p:txBody>
      </p:sp>
      <p:sp>
        <p:nvSpPr>
          <p:cNvPr id="31748" name="Text Box 4"/>
          <p:cNvSpPr txBox="1"/>
          <p:nvPr/>
        </p:nvSpPr>
        <p:spPr>
          <a:xfrm>
            <a:off x="5724525" y="1484313"/>
            <a:ext cx="27368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</a:rPr>
              <a:t>75+</a:t>
            </a:r>
            <a:r>
              <a:rPr lang="zh-CN" altLang="en-US" sz="2800" dirty="0">
                <a:latin typeface="Arial" panose="020B0604020202020204" pitchFamily="34" charset="0"/>
              </a:rPr>
              <a:t>（</a:t>
            </a:r>
            <a:r>
              <a:rPr lang="en-US" altLang="zh-CN" sz="2800" dirty="0">
                <a:latin typeface="Arial" panose="020B0604020202020204" pitchFamily="34" charset="0"/>
              </a:rPr>
              <a:t>48+25</a:t>
            </a:r>
            <a:r>
              <a:rPr lang="zh-CN" altLang="en-US" sz="2800" dirty="0">
                <a:latin typeface="Arial" panose="020B0604020202020204" pitchFamily="34" charset="0"/>
              </a:rPr>
              <a:t>）</a:t>
            </a:r>
          </a:p>
        </p:txBody>
      </p:sp>
      <p:sp>
        <p:nvSpPr>
          <p:cNvPr id="31749" name="Text Box 5"/>
          <p:cNvSpPr txBox="1"/>
          <p:nvPr/>
        </p:nvSpPr>
        <p:spPr>
          <a:xfrm>
            <a:off x="468313" y="908050"/>
            <a:ext cx="640873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lang="zh-CN" altLang="en-US" sz="2800" dirty="0">
                <a:latin typeface="Arial" panose="020B0604020202020204" pitchFamily="34" charset="0"/>
              </a:rPr>
              <a:t>（</a:t>
            </a:r>
            <a:r>
              <a:rPr lang="en-US" altLang="zh-CN" sz="2800" dirty="0">
                <a:latin typeface="Arial" panose="020B0604020202020204" pitchFamily="34" charset="0"/>
              </a:rPr>
              <a:t>1</a:t>
            </a:r>
            <a:r>
              <a:rPr lang="zh-CN" altLang="en-US" sz="2800" dirty="0">
                <a:latin typeface="Arial" panose="020B0604020202020204" pitchFamily="34" charset="0"/>
              </a:rPr>
              <a:t>）计算，说出运用了哪些运算律。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/>
          <p:nvPr/>
        </p:nvGrpSpPr>
        <p:grpSpPr>
          <a:xfrm>
            <a:off x="1066800" y="990600"/>
            <a:ext cx="5562600" cy="609600"/>
            <a:chOff x="672" y="672"/>
            <a:chExt cx="3504" cy="384"/>
          </a:xfrm>
        </p:grpSpPr>
        <p:sp>
          <p:nvSpPr>
            <p:cNvPr id="32781" name="Rectangle 3"/>
            <p:cNvSpPr/>
            <p:nvPr/>
          </p:nvSpPr>
          <p:spPr>
            <a:xfrm>
              <a:off x="672" y="672"/>
              <a:ext cx="3168" cy="384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zh-CN" altLang="en-US" sz="2400" b="1" dirty="0">
                  <a:latin typeface="Times New Roman" panose="02020603050405020304" pitchFamily="18" charset="0"/>
                  <a:ea typeface="楷体_GB2312" pitchFamily="49" charset="-122"/>
                </a:rPr>
                <a:t>判 断（对的打“√”，错的打“</a:t>
              </a:r>
              <a:r>
                <a:rPr lang="en-US" altLang="zh-CN" b="1" dirty="0">
                  <a:latin typeface="Arial" panose="020B0604020202020204" pitchFamily="34" charset="0"/>
                </a:rPr>
                <a:t>×”</a:t>
              </a:r>
              <a:r>
                <a:rPr lang="zh-CN" altLang="en-US" b="1" dirty="0">
                  <a:latin typeface="Arial" panose="020B0604020202020204" pitchFamily="34" charset="0"/>
                </a:rPr>
                <a:t>。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_GB2312" pitchFamily="49" charset="-122"/>
                </a:rPr>
                <a:t>）</a:t>
              </a:r>
            </a:p>
          </p:txBody>
        </p:sp>
        <p:sp>
          <p:nvSpPr>
            <p:cNvPr id="32782" name="AutoShape 4"/>
            <p:cNvSpPr/>
            <p:nvPr/>
          </p:nvSpPr>
          <p:spPr>
            <a:xfrm rot="5400000">
              <a:off x="3819" y="693"/>
              <a:ext cx="37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41989" name="Text Box 5"/>
          <p:cNvSpPr txBox="1"/>
          <p:nvPr/>
        </p:nvSpPr>
        <p:spPr>
          <a:xfrm>
            <a:off x="1066800" y="2212975"/>
            <a:ext cx="72024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</a:rPr>
              <a:t>1. 109</a:t>
            </a:r>
            <a:r>
              <a:rPr lang="zh-CN" altLang="en-US" sz="2400" dirty="0">
                <a:latin typeface="Arial" panose="020B0604020202020204" pitchFamily="34" charset="0"/>
              </a:rPr>
              <a:t>＋（</a:t>
            </a:r>
            <a:r>
              <a:rPr lang="en-US" altLang="zh-CN" sz="2400" dirty="0">
                <a:latin typeface="Arial" panose="020B0604020202020204" pitchFamily="34" charset="0"/>
              </a:rPr>
              <a:t>38</a:t>
            </a:r>
            <a:r>
              <a:rPr lang="zh-CN" altLang="en-US" sz="2400" dirty="0">
                <a:latin typeface="Arial" panose="020B0604020202020204" pitchFamily="34" charset="0"/>
              </a:rPr>
              <a:t>＋</a:t>
            </a:r>
            <a:r>
              <a:rPr lang="en-US" altLang="zh-CN" sz="2400" dirty="0">
                <a:latin typeface="Arial" panose="020B0604020202020204" pitchFamily="34" charset="0"/>
              </a:rPr>
              <a:t>162</a:t>
            </a:r>
            <a:r>
              <a:rPr lang="zh-CN" altLang="en-US" sz="2400" dirty="0">
                <a:latin typeface="Arial" panose="020B0604020202020204" pitchFamily="34" charset="0"/>
              </a:rPr>
              <a:t>）</a:t>
            </a:r>
            <a:r>
              <a:rPr lang="en-US" altLang="zh-CN" sz="2400" dirty="0">
                <a:latin typeface="Arial" panose="020B0604020202020204" pitchFamily="34" charset="0"/>
              </a:rPr>
              <a:t>=109</a:t>
            </a:r>
            <a:r>
              <a:rPr lang="zh-CN" altLang="en-US" sz="2400" dirty="0">
                <a:latin typeface="Arial" panose="020B0604020202020204" pitchFamily="34" charset="0"/>
              </a:rPr>
              <a:t>＋</a:t>
            </a:r>
            <a:r>
              <a:rPr lang="en-US" altLang="zh-CN" sz="2400" dirty="0">
                <a:latin typeface="Arial" panose="020B0604020202020204" pitchFamily="34" charset="0"/>
              </a:rPr>
              <a:t>38</a:t>
            </a:r>
            <a:r>
              <a:rPr lang="zh-CN" altLang="en-US" sz="2400" dirty="0">
                <a:latin typeface="Arial" panose="020B0604020202020204" pitchFamily="34" charset="0"/>
              </a:rPr>
              <a:t>＋</a:t>
            </a:r>
            <a:r>
              <a:rPr lang="en-US" altLang="zh-CN" sz="2400" dirty="0">
                <a:latin typeface="Arial" panose="020B0604020202020204" pitchFamily="34" charset="0"/>
              </a:rPr>
              <a:t>162          </a:t>
            </a:r>
            <a:r>
              <a:rPr lang="zh-CN" altLang="en-US" sz="2400" dirty="0">
                <a:latin typeface="Arial" panose="020B0604020202020204" pitchFamily="34" charset="0"/>
              </a:rPr>
              <a:t>（      ）</a:t>
            </a:r>
          </a:p>
        </p:txBody>
      </p:sp>
      <p:sp>
        <p:nvSpPr>
          <p:cNvPr id="41990" name="Text Box 6"/>
          <p:cNvSpPr txBox="1"/>
          <p:nvPr/>
        </p:nvSpPr>
        <p:spPr>
          <a:xfrm>
            <a:off x="7518400" y="2197100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3300"/>
                </a:solidFill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41991" name="Text Box 7"/>
          <p:cNvSpPr txBox="1"/>
          <p:nvPr/>
        </p:nvSpPr>
        <p:spPr>
          <a:xfrm>
            <a:off x="1104900" y="2990850"/>
            <a:ext cx="71993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</a:rPr>
              <a:t>2. 470</a:t>
            </a:r>
            <a:r>
              <a:rPr lang="zh-CN" altLang="en-US" sz="2400" dirty="0">
                <a:latin typeface="Arial" panose="020B0604020202020204" pitchFamily="34" charset="0"/>
              </a:rPr>
              <a:t>－</a:t>
            </a:r>
            <a:r>
              <a:rPr lang="en-US" altLang="zh-CN" sz="2400" dirty="0">
                <a:latin typeface="Arial" panose="020B0604020202020204" pitchFamily="34" charset="0"/>
              </a:rPr>
              <a:t>25</a:t>
            </a:r>
            <a:r>
              <a:rPr lang="zh-CN" altLang="en-US" sz="2400" dirty="0">
                <a:latin typeface="Arial" panose="020B0604020202020204" pitchFamily="34" charset="0"/>
              </a:rPr>
              <a:t>＋</a:t>
            </a:r>
            <a:r>
              <a:rPr lang="en-US" altLang="zh-CN" sz="2400" dirty="0">
                <a:latin typeface="Arial" panose="020B0604020202020204" pitchFamily="34" charset="0"/>
              </a:rPr>
              <a:t>75=470—</a:t>
            </a:r>
            <a:r>
              <a:rPr lang="zh-CN" altLang="en-US" sz="2400" dirty="0">
                <a:latin typeface="Arial" panose="020B0604020202020204" pitchFamily="34" charset="0"/>
              </a:rPr>
              <a:t>（</a:t>
            </a:r>
            <a:r>
              <a:rPr lang="en-US" altLang="zh-CN" sz="2400" dirty="0">
                <a:latin typeface="Arial" panose="020B0604020202020204" pitchFamily="34" charset="0"/>
              </a:rPr>
              <a:t>25</a:t>
            </a:r>
            <a:r>
              <a:rPr lang="zh-CN" altLang="en-US" sz="2400" dirty="0">
                <a:latin typeface="Arial" panose="020B0604020202020204" pitchFamily="34" charset="0"/>
              </a:rPr>
              <a:t>＋</a:t>
            </a:r>
            <a:r>
              <a:rPr lang="en-US" altLang="zh-CN" sz="2400" dirty="0">
                <a:latin typeface="Arial" panose="020B0604020202020204" pitchFamily="34" charset="0"/>
              </a:rPr>
              <a:t>75</a:t>
            </a:r>
            <a:r>
              <a:rPr lang="zh-CN" altLang="en-US" sz="2400" dirty="0">
                <a:latin typeface="Arial" panose="020B0604020202020204" pitchFamily="34" charset="0"/>
              </a:rPr>
              <a:t>）              （     ） </a:t>
            </a:r>
          </a:p>
        </p:txBody>
      </p:sp>
      <p:sp>
        <p:nvSpPr>
          <p:cNvPr id="41992" name="Text Box 8"/>
          <p:cNvSpPr txBox="1"/>
          <p:nvPr/>
        </p:nvSpPr>
        <p:spPr>
          <a:xfrm>
            <a:off x="7531100" y="2971800"/>
            <a:ext cx="4905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×</a:t>
            </a:r>
            <a:endParaRPr lang="en-US" altLang="zh-CN" sz="24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1993" name="Text Box 9"/>
          <p:cNvSpPr txBox="1"/>
          <p:nvPr/>
        </p:nvSpPr>
        <p:spPr>
          <a:xfrm>
            <a:off x="1066800" y="3678238"/>
            <a:ext cx="75199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</a:rPr>
              <a:t>3. </a:t>
            </a:r>
            <a:r>
              <a:rPr lang="zh-CN" altLang="en-US" sz="2400" b="1" dirty="0">
                <a:latin typeface="Times New Roman" panose="02020603050405020304" pitchFamily="18" charset="0"/>
              </a:rPr>
              <a:t>甲数＋乙数</a:t>
            </a:r>
            <a:r>
              <a:rPr lang="en-US" altLang="zh-CN" sz="2400" b="1" dirty="0">
                <a:latin typeface="Times New Roman" panose="02020603050405020304" pitchFamily="18" charset="0"/>
              </a:rPr>
              <a:t>=</a:t>
            </a:r>
            <a:r>
              <a:rPr lang="zh-CN" altLang="en-US" sz="2400" b="1" dirty="0">
                <a:latin typeface="Times New Roman" panose="02020603050405020304" pitchFamily="18" charset="0"/>
              </a:rPr>
              <a:t>乙数＋甲数                                （     ）     </a:t>
            </a:r>
          </a:p>
        </p:txBody>
      </p:sp>
      <p:sp>
        <p:nvSpPr>
          <p:cNvPr id="41994" name="Text Box 10"/>
          <p:cNvSpPr txBox="1"/>
          <p:nvPr/>
        </p:nvSpPr>
        <p:spPr>
          <a:xfrm>
            <a:off x="7518400" y="3657600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3300"/>
                </a:solidFill>
                <a:latin typeface="Arial" panose="020B0604020202020204" pitchFamily="34" charset="0"/>
              </a:rPr>
              <a:t>√     </a:t>
            </a:r>
          </a:p>
        </p:txBody>
      </p:sp>
      <p:sp>
        <p:nvSpPr>
          <p:cNvPr id="41995" name="Text Box 11"/>
          <p:cNvSpPr txBox="1"/>
          <p:nvPr/>
        </p:nvSpPr>
        <p:spPr>
          <a:xfrm>
            <a:off x="1028700" y="4419600"/>
            <a:ext cx="72771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</a:rPr>
              <a:t>4. ○ </a:t>
            </a:r>
            <a:r>
              <a:rPr lang="zh-CN" altLang="en-US" sz="2400" b="1" dirty="0">
                <a:latin typeface="Times New Roman" panose="02020603050405020304" pitchFamily="18" charset="0"/>
              </a:rPr>
              <a:t>＋（△＋☆）</a:t>
            </a:r>
            <a:r>
              <a:rPr lang="en-US" altLang="zh-CN" sz="2400" b="1" dirty="0">
                <a:latin typeface="Times New Roman" panose="02020603050405020304" pitchFamily="18" charset="0"/>
              </a:rPr>
              <a:t>=○ </a:t>
            </a:r>
            <a:r>
              <a:rPr lang="zh-CN" altLang="en-US" sz="2400" b="1" dirty="0">
                <a:latin typeface="Times New Roman" panose="02020603050405020304" pitchFamily="18" charset="0"/>
              </a:rPr>
              <a:t>＋ △＋☆                     （     ）     </a:t>
            </a:r>
          </a:p>
        </p:txBody>
      </p:sp>
      <p:sp>
        <p:nvSpPr>
          <p:cNvPr id="41996" name="Text Box 12"/>
          <p:cNvSpPr txBox="1"/>
          <p:nvPr/>
        </p:nvSpPr>
        <p:spPr>
          <a:xfrm>
            <a:off x="7467600" y="4419600"/>
            <a:ext cx="762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3300"/>
                </a:solidFill>
                <a:latin typeface="Arial" panose="020B0604020202020204" pitchFamily="34" charset="0"/>
              </a:rPr>
              <a:t>√     </a:t>
            </a:r>
          </a:p>
        </p:txBody>
      </p:sp>
      <p:sp>
        <p:nvSpPr>
          <p:cNvPr id="41997" name="Text Box 13"/>
          <p:cNvSpPr txBox="1"/>
          <p:nvPr/>
        </p:nvSpPr>
        <p:spPr>
          <a:xfrm>
            <a:off x="1003300" y="5181600"/>
            <a:ext cx="76835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</a:rPr>
              <a:t> 5. 84</a:t>
            </a:r>
            <a:r>
              <a:rPr lang="zh-CN" altLang="en-US" sz="2400" dirty="0">
                <a:latin typeface="Arial" panose="020B0604020202020204" pitchFamily="34" charset="0"/>
              </a:rPr>
              <a:t>＋</a:t>
            </a:r>
            <a:r>
              <a:rPr lang="en-US" altLang="zh-CN" sz="2400" dirty="0">
                <a:latin typeface="Arial" panose="020B0604020202020204" pitchFamily="34" charset="0"/>
              </a:rPr>
              <a:t>68</a:t>
            </a:r>
            <a:r>
              <a:rPr lang="zh-CN" altLang="en-US" sz="2400" dirty="0">
                <a:latin typeface="Arial" panose="020B0604020202020204" pitchFamily="34" charset="0"/>
              </a:rPr>
              <a:t>＋</a:t>
            </a:r>
            <a:r>
              <a:rPr lang="en-US" altLang="zh-CN" sz="2400" dirty="0">
                <a:latin typeface="Arial" panose="020B0604020202020204" pitchFamily="34" charset="0"/>
              </a:rPr>
              <a:t>32 =84</a:t>
            </a:r>
            <a:r>
              <a:rPr lang="zh-CN" altLang="en-US" sz="2400" dirty="0">
                <a:latin typeface="Arial" panose="020B0604020202020204" pitchFamily="34" charset="0"/>
              </a:rPr>
              <a:t>＋（</a:t>
            </a:r>
            <a:r>
              <a:rPr lang="en-US" altLang="zh-CN" sz="2400" dirty="0">
                <a:latin typeface="Arial" panose="020B0604020202020204" pitchFamily="34" charset="0"/>
              </a:rPr>
              <a:t>68 </a:t>
            </a:r>
            <a:r>
              <a:rPr lang="zh-CN" altLang="en-US" sz="2400" dirty="0">
                <a:latin typeface="Arial" panose="020B0604020202020204" pitchFamily="34" charset="0"/>
              </a:rPr>
              <a:t>＋</a:t>
            </a:r>
            <a:r>
              <a:rPr lang="en-US" altLang="zh-CN" sz="2400" dirty="0">
                <a:latin typeface="Arial" panose="020B0604020202020204" pitchFamily="34" charset="0"/>
              </a:rPr>
              <a:t>23</a:t>
            </a:r>
            <a:r>
              <a:rPr lang="zh-CN" altLang="en-US" sz="2400" dirty="0">
                <a:latin typeface="Arial" panose="020B0604020202020204" pitchFamily="34" charset="0"/>
              </a:rPr>
              <a:t>）                 （     ） </a:t>
            </a:r>
          </a:p>
        </p:txBody>
      </p:sp>
      <p:sp>
        <p:nvSpPr>
          <p:cNvPr id="41998" name="Text Box 14"/>
          <p:cNvSpPr txBox="1"/>
          <p:nvPr/>
        </p:nvSpPr>
        <p:spPr>
          <a:xfrm>
            <a:off x="7505700" y="5143500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3300"/>
                </a:solidFill>
                <a:latin typeface="Arial" panose="020B0604020202020204" pitchFamily="34" charset="0"/>
              </a:rPr>
              <a:t>×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41990" grpId="0"/>
      <p:bldP spid="41991" grpId="0"/>
      <p:bldP spid="41992" grpId="0"/>
      <p:bldP spid="41993" grpId="0"/>
      <p:bldP spid="41994" grpId="0"/>
      <p:bldP spid="41995" grpId="0"/>
      <p:bldP spid="41996" grpId="0"/>
      <p:bldP spid="41997" grpId="0"/>
      <p:bldP spid="419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/>
          <p:nvPr/>
        </p:nvSpPr>
        <p:spPr>
          <a:xfrm>
            <a:off x="4787900" y="2060575"/>
            <a:ext cx="2419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Arial" panose="020B0604020202020204" pitchFamily="34" charset="0"/>
              </a:rPr>
              <a:t>1200</a:t>
            </a:r>
            <a:r>
              <a:rPr lang="zh-CN" altLang="en-US" sz="3600" dirty="0">
                <a:latin typeface="Arial" panose="020B0604020202020204" pitchFamily="34" charset="0"/>
              </a:rPr>
              <a:t>＋</a:t>
            </a:r>
            <a:r>
              <a:rPr lang="en-US" altLang="zh-CN" sz="3600" dirty="0">
                <a:latin typeface="Arial" panose="020B0604020202020204" pitchFamily="34" charset="0"/>
              </a:rPr>
              <a:t>650</a:t>
            </a:r>
          </a:p>
        </p:txBody>
      </p:sp>
      <p:sp>
        <p:nvSpPr>
          <p:cNvPr id="15363" name="Text Box 3"/>
          <p:cNvSpPr txBox="1"/>
          <p:nvPr/>
        </p:nvSpPr>
        <p:spPr>
          <a:xfrm>
            <a:off x="2514600" y="1219200"/>
            <a:ext cx="1657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Arial" panose="020B0604020202020204" pitchFamily="34" charset="0"/>
              </a:rPr>
              <a:t>12</a:t>
            </a:r>
            <a:r>
              <a:rPr lang="zh-CN" altLang="en-US" sz="3600" dirty="0">
                <a:latin typeface="Arial" panose="020B0604020202020204" pitchFamily="34" charset="0"/>
              </a:rPr>
              <a:t>＋</a:t>
            </a:r>
            <a:r>
              <a:rPr lang="en-US" altLang="zh-CN" sz="3600" dirty="0"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15364" name="Text Box 4"/>
          <p:cNvSpPr txBox="1"/>
          <p:nvPr/>
        </p:nvSpPr>
        <p:spPr>
          <a:xfrm>
            <a:off x="5219700" y="2924175"/>
            <a:ext cx="1657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Arial" panose="020B0604020202020204" pitchFamily="34" charset="0"/>
              </a:rPr>
              <a:t>25</a:t>
            </a:r>
            <a:r>
              <a:rPr lang="zh-CN" altLang="en-US" sz="3600" dirty="0">
                <a:latin typeface="Arial" panose="020B0604020202020204" pitchFamily="34" charset="0"/>
              </a:rPr>
              <a:t>＋</a:t>
            </a:r>
            <a:r>
              <a:rPr lang="en-US" altLang="zh-CN" sz="3600" dirty="0"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15365" name="Text Box 5"/>
          <p:cNvSpPr txBox="1"/>
          <p:nvPr/>
        </p:nvSpPr>
        <p:spPr>
          <a:xfrm>
            <a:off x="2051050" y="2060575"/>
            <a:ext cx="2165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Arial" panose="020B0604020202020204" pitchFamily="34" charset="0"/>
              </a:rPr>
              <a:t>500</a:t>
            </a:r>
            <a:r>
              <a:rPr lang="zh-CN" altLang="en-US" sz="3600" dirty="0">
                <a:latin typeface="Arial" panose="020B0604020202020204" pitchFamily="34" charset="0"/>
              </a:rPr>
              <a:t>＋</a:t>
            </a:r>
            <a:r>
              <a:rPr lang="en-US" altLang="zh-CN" sz="3600" dirty="0">
                <a:latin typeface="Arial" panose="020B0604020202020204" pitchFamily="34" charset="0"/>
              </a:rPr>
              <a:t>300</a:t>
            </a:r>
          </a:p>
        </p:txBody>
      </p:sp>
      <p:sp>
        <p:nvSpPr>
          <p:cNvPr id="15366" name="Text Box 6"/>
          <p:cNvSpPr txBox="1"/>
          <p:nvPr/>
        </p:nvSpPr>
        <p:spPr>
          <a:xfrm>
            <a:off x="5003800" y="3789363"/>
            <a:ext cx="2165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Arial" panose="020B0604020202020204" pitchFamily="34" charset="0"/>
              </a:rPr>
              <a:t>300</a:t>
            </a:r>
            <a:r>
              <a:rPr lang="zh-CN" altLang="en-US" sz="3600" dirty="0">
                <a:latin typeface="Arial" panose="020B0604020202020204" pitchFamily="34" charset="0"/>
              </a:rPr>
              <a:t>＋</a:t>
            </a:r>
            <a:r>
              <a:rPr lang="en-US" altLang="zh-CN" sz="3600" dirty="0">
                <a:latin typeface="Arial" panose="020B0604020202020204" pitchFamily="34" charset="0"/>
              </a:rPr>
              <a:t>500</a:t>
            </a:r>
          </a:p>
        </p:txBody>
      </p:sp>
      <p:sp>
        <p:nvSpPr>
          <p:cNvPr id="15367" name="Text Box 7"/>
          <p:cNvSpPr txBox="1"/>
          <p:nvPr/>
        </p:nvSpPr>
        <p:spPr>
          <a:xfrm>
            <a:off x="2514600" y="2952750"/>
            <a:ext cx="1657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Arial" panose="020B0604020202020204" pitchFamily="34" charset="0"/>
              </a:rPr>
              <a:t>30</a:t>
            </a:r>
            <a:r>
              <a:rPr lang="zh-CN" altLang="en-US" sz="3600" dirty="0">
                <a:latin typeface="Arial" panose="020B0604020202020204" pitchFamily="34" charset="0"/>
              </a:rPr>
              <a:t>＋</a:t>
            </a:r>
            <a:r>
              <a:rPr lang="en-US" altLang="zh-CN" sz="3600" dirty="0">
                <a:latin typeface="Arial" panose="020B0604020202020204" pitchFamily="34" charset="0"/>
              </a:rPr>
              <a:t>20</a:t>
            </a:r>
          </a:p>
        </p:txBody>
      </p:sp>
      <p:sp>
        <p:nvSpPr>
          <p:cNvPr id="15368" name="Text Box 8"/>
          <p:cNvSpPr txBox="1"/>
          <p:nvPr/>
        </p:nvSpPr>
        <p:spPr>
          <a:xfrm>
            <a:off x="5219700" y="1268413"/>
            <a:ext cx="1657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Arial" panose="020B0604020202020204" pitchFamily="34" charset="0"/>
              </a:rPr>
              <a:t>20</a:t>
            </a:r>
            <a:r>
              <a:rPr lang="zh-CN" altLang="en-US" sz="3600" dirty="0">
                <a:latin typeface="Arial" panose="020B0604020202020204" pitchFamily="34" charset="0"/>
              </a:rPr>
              <a:t>＋</a:t>
            </a:r>
            <a:r>
              <a:rPr lang="en-US" altLang="zh-CN" sz="3600" dirty="0"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15369" name="Text Box 9"/>
          <p:cNvSpPr txBox="1"/>
          <p:nvPr/>
        </p:nvSpPr>
        <p:spPr>
          <a:xfrm>
            <a:off x="1778000" y="3892550"/>
            <a:ext cx="2419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Arial" panose="020B0604020202020204" pitchFamily="34" charset="0"/>
              </a:rPr>
              <a:t>650</a:t>
            </a:r>
            <a:r>
              <a:rPr lang="zh-CN" altLang="en-US" sz="3600" dirty="0">
                <a:latin typeface="Arial" panose="020B0604020202020204" pitchFamily="34" charset="0"/>
              </a:rPr>
              <a:t>＋</a:t>
            </a:r>
            <a:r>
              <a:rPr lang="en-US" altLang="zh-CN" sz="3600" dirty="0">
                <a:latin typeface="Arial" panose="020B0604020202020204" pitchFamily="34" charset="0"/>
              </a:rPr>
              <a:t>1200</a:t>
            </a:r>
          </a:p>
        </p:txBody>
      </p:sp>
      <p:sp>
        <p:nvSpPr>
          <p:cNvPr id="3085" name="Text Box 13"/>
          <p:cNvSpPr txBox="1"/>
          <p:nvPr/>
        </p:nvSpPr>
        <p:spPr>
          <a:xfrm>
            <a:off x="1331913" y="4724400"/>
            <a:ext cx="6840537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CC0000"/>
                </a:solidFill>
                <a:latin typeface="Arial" panose="020B0604020202020204" pitchFamily="34" charset="0"/>
              </a:rPr>
              <a:t>两个数相加，交换两个加数</a:t>
            </a:r>
          </a:p>
          <a:p>
            <a:r>
              <a:rPr lang="zh-CN" altLang="en-US" sz="4000" b="1" dirty="0">
                <a:solidFill>
                  <a:srgbClr val="CC0000"/>
                </a:solidFill>
                <a:latin typeface="Arial" panose="020B0604020202020204" pitchFamily="34" charset="0"/>
              </a:rPr>
              <a:t>的位置，它们的和都不变。</a:t>
            </a:r>
          </a:p>
        </p:txBody>
      </p:sp>
      <p:sp>
        <p:nvSpPr>
          <p:cNvPr id="15371" name="Text Box 14"/>
          <p:cNvSpPr txBox="1"/>
          <p:nvPr/>
        </p:nvSpPr>
        <p:spPr>
          <a:xfrm>
            <a:off x="827088" y="908050"/>
            <a:ext cx="13017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CC0000"/>
                </a:solidFill>
                <a:latin typeface="Arial" panose="020B0604020202020204" pitchFamily="34" charset="0"/>
              </a:rPr>
              <a:t>连线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/>
          <p:nvPr/>
        </p:nvSpPr>
        <p:spPr>
          <a:xfrm>
            <a:off x="914400" y="1066800"/>
            <a:ext cx="1905000" cy="609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我来试一试</a:t>
            </a:r>
          </a:p>
        </p:txBody>
      </p:sp>
      <p:sp>
        <p:nvSpPr>
          <p:cNvPr id="33795" name="AutoShape 3"/>
          <p:cNvSpPr/>
          <p:nvPr/>
        </p:nvSpPr>
        <p:spPr>
          <a:xfrm rot="5400000">
            <a:off x="2709863" y="1112838"/>
            <a:ext cx="600075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3796" name="Text Box 4"/>
          <p:cNvSpPr txBox="1"/>
          <p:nvPr/>
        </p:nvSpPr>
        <p:spPr>
          <a:xfrm>
            <a:off x="684213" y="2133600"/>
            <a:ext cx="5211762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>
                <a:latin typeface="Arial" panose="020B0604020202020204" pitchFamily="34" charset="0"/>
              </a:rPr>
              <a:t>     1+2+3+4+5+6+7+8+9</a:t>
            </a:r>
          </a:p>
        </p:txBody>
      </p:sp>
      <p:sp>
        <p:nvSpPr>
          <p:cNvPr id="47109" name="Text Box 5"/>
          <p:cNvSpPr txBox="1"/>
          <p:nvPr/>
        </p:nvSpPr>
        <p:spPr>
          <a:xfrm>
            <a:off x="900113" y="2852738"/>
            <a:ext cx="80279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</a:rPr>
              <a:t>=(1</a:t>
            </a:r>
            <a:r>
              <a:rPr lang="zh-CN" altLang="en-US" sz="2800" dirty="0">
                <a:latin typeface="Arial" panose="020B0604020202020204" pitchFamily="34" charset="0"/>
              </a:rPr>
              <a:t>＋</a:t>
            </a:r>
            <a:r>
              <a:rPr lang="en-US" altLang="zh-CN" sz="2800" dirty="0">
                <a:latin typeface="Arial" panose="020B0604020202020204" pitchFamily="34" charset="0"/>
              </a:rPr>
              <a:t>9</a:t>
            </a:r>
            <a:r>
              <a:rPr lang="zh-CN" altLang="en-US" sz="2800" dirty="0">
                <a:latin typeface="Arial" panose="020B0604020202020204" pitchFamily="34" charset="0"/>
              </a:rPr>
              <a:t>）＋（</a:t>
            </a:r>
            <a:r>
              <a:rPr lang="en-US" altLang="zh-CN" sz="2800" dirty="0">
                <a:latin typeface="Arial" panose="020B0604020202020204" pitchFamily="34" charset="0"/>
              </a:rPr>
              <a:t>2</a:t>
            </a:r>
            <a:r>
              <a:rPr lang="zh-CN" altLang="en-US" sz="2800" dirty="0">
                <a:latin typeface="Arial" panose="020B0604020202020204" pitchFamily="34" charset="0"/>
              </a:rPr>
              <a:t>＋</a:t>
            </a:r>
            <a:r>
              <a:rPr lang="en-US" altLang="zh-CN" sz="2800" dirty="0">
                <a:latin typeface="Arial" panose="020B0604020202020204" pitchFamily="34" charset="0"/>
              </a:rPr>
              <a:t>8</a:t>
            </a:r>
            <a:r>
              <a:rPr lang="zh-CN" altLang="en-US" sz="2800" dirty="0">
                <a:latin typeface="Arial" panose="020B0604020202020204" pitchFamily="34" charset="0"/>
              </a:rPr>
              <a:t>）＋（</a:t>
            </a:r>
            <a:r>
              <a:rPr lang="en-US" altLang="zh-CN" sz="2800" dirty="0">
                <a:latin typeface="Arial" panose="020B0604020202020204" pitchFamily="34" charset="0"/>
              </a:rPr>
              <a:t>3</a:t>
            </a:r>
            <a:r>
              <a:rPr lang="zh-CN" altLang="en-US" sz="2800" dirty="0">
                <a:latin typeface="Arial" panose="020B0604020202020204" pitchFamily="34" charset="0"/>
              </a:rPr>
              <a:t>＋</a:t>
            </a:r>
            <a:r>
              <a:rPr lang="en-US" altLang="zh-CN" sz="2800" dirty="0">
                <a:latin typeface="Arial" panose="020B0604020202020204" pitchFamily="34" charset="0"/>
              </a:rPr>
              <a:t>7</a:t>
            </a:r>
            <a:r>
              <a:rPr lang="zh-CN" altLang="en-US" sz="2800" dirty="0">
                <a:latin typeface="Arial" panose="020B0604020202020204" pitchFamily="34" charset="0"/>
              </a:rPr>
              <a:t>） ＋（</a:t>
            </a:r>
            <a:r>
              <a:rPr lang="en-US" altLang="zh-CN" sz="2800" dirty="0">
                <a:latin typeface="Arial" panose="020B0604020202020204" pitchFamily="34" charset="0"/>
              </a:rPr>
              <a:t>4</a:t>
            </a:r>
            <a:r>
              <a:rPr lang="zh-CN" altLang="en-US" sz="2800" dirty="0">
                <a:latin typeface="Arial" panose="020B0604020202020204" pitchFamily="34" charset="0"/>
              </a:rPr>
              <a:t>＋</a:t>
            </a:r>
            <a:r>
              <a:rPr lang="en-US" altLang="zh-CN" sz="2800" dirty="0">
                <a:latin typeface="Arial" panose="020B0604020202020204" pitchFamily="34" charset="0"/>
              </a:rPr>
              <a:t>6</a:t>
            </a:r>
            <a:r>
              <a:rPr lang="zh-CN" altLang="en-US" sz="2800" dirty="0">
                <a:latin typeface="Arial" panose="020B0604020202020204" pitchFamily="34" charset="0"/>
              </a:rPr>
              <a:t>） ＋</a:t>
            </a:r>
            <a:r>
              <a:rPr lang="en-US" altLang="zh-CN" sz="2800" dirty="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7110" name="Text Box 6"/>
          <p:cNvSpPr txBox="1"/>
          <p:nvPr/>
        </p:nvSpPr>
        <p:spPr>
          <a:xfrm>
            <a:off x="900113" y="3500438"/>
            <a:ext cx="389572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</a:rPr>
              <a:t>=10</a:t>
            </a:r>
            <a:r>
              <a:rPr lang="zh-CN" altLang="en-US" sz="2800" dirty="0">
                <a:latin typeface="Arial" panose="020B0604020202020204" pitchFamily="34" charset="0"/>
              </a:rPr>
              <a:t>＋</a:t>
            </a:r>
            <a:r>
              <a:rPr lang="en-US" altLang="zh-CN" sz="2800" dirty="0">
                <a:latin typeface="Arial" panose="020B0604020202020204" pitchFamily="34" charset="0"/>
              </a:rPr>
              <a:t>10 </a:t>
            </a:r>
            <a:r>
              <a:rPr lang="zh-CN" altLang="en-US" sz="2800" dirty="0">
                <a:latin typeface="Arial" panose="020B0604020202020204" pitchFamily="34" charset="0"/>
              </a:rPr>
              <a:t>＋</a:t>
            </a:r>
            <a:r>
              <a:rPr lang="en-US" altLang="zh-CN" sz="2800" dirty="0">
                <a:latin typeface="Arial" panose="020B0604020202020204" pitchFamily="34" charset="0"/>
              </a:rPr>
              <a:t>10 </a:t>
            </a:r>
            <a:r>
              <a:rPr lang="zh-CN" altLang="en-US" sz="2800" dirty="0">
                <a:latin typeface="Arial" panose="020B0604020202020204" pitchFamily="34" charset="0"/>
              </a:rPr>
              <a:t>＋</a:t>
            </a:r>
            <a:r>
              <a:rPr lang="en-US" altLang="zh-CN" sz="2800" dirty="0">
                <a:latin typeface="Arial" panose="020B0604020202020204" pitchFamily="34" charset="0"/>
              </a:rPr>
              <a:t>10 </a:t>
            </a:r>
            <a:r>
              <a:rPr lang="zh-CN" altLang="en-US" sz="2800" dirty="0">
                <a:latin typeface="Arial" panose="020B0604020202020204" pitchFamily="34" charset="0"/>
              </a:rPr>
              <a:t>＋</a:t>
            </a:r>
            <a:r>
              <a:rPr lang="en-US" altLang="zh-CN" sz="2800" dirty="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7111" name="Text Box 7"/>
          <p:cNvSpPr txBox="1"/>
          <p:nvPr/>
        </p:nvSpPr>
        <p:spPr>
          <a:xfrm>
            <a:off x="900113" y="4149725"/>
            <a:ext cx="11207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</a:rPr>
              <a:t>=45</a:t>
            </a:r>
          </a:p>
        </p:txBody>
      </p:sp>
      <p:sp>
        <p:nvSpPr>
          <p:cNvPr id="47112" name="Text Box 8"/>
          <p:cNvSpPr txBox="1"/>
          <p:nvPr/>
        </p:nvSpPr>
        <p:spPr>
          <a:xfrm>
            <a:off x="1258888" y="5300663"/>
            <a:ext cx="661352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</a:rPr>
              <a:t>连加算式中，加数可以任意结合与交换。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  <p:bldP spid="47110" grpId="0"/>
      <p:bldP spid="471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/>
          <p:nvPr/>
        </p:nvSpPr>
        <p:spPr>
          <a:xfrm>
            <a:off x="323850" y="1230313"/>
            <a:ext cx="8924925" cy="4597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4000" b="1" dirty="0">
                <a:latin typeface="Arial" panose="020B0604020202020204" pitchFamily="34" charset="0"/>
              </a:rPr>
              <a:t>加法运算律</a:t>
            </a:r>
          </a:p>
          <a:p>
            <a:pPr algn="ctr"/>
            <a:endParaRPr lang="zh-CN" altLang="en-US" sz="1600" dirty="0">
              <a:latin typeface="Arial" panose="020B0604020202020204" pitchFamily="34" charset="0"/>
            </a:endParaRPr>
          </a:p>
          <a:p>
            <a:r>
              <a:rPr lang="zh-CN" altLang="en-US" sz="2400" dirty="0">
                <a:latin typeface="Arial" panose="020B0604020202020204" pitchFamily="34" charset="0"/>
              </a:rPr>
              <a:t>加法交换律（加法  位置）            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加法结合律（加法   括号）</a:t>
            </a:r>
          </a:p>
          <a:p>
            <a:endParaRPr lang="zh-CN" altLang="en-US" sz="2400" dirty="0">
              <a:latin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</a:rPr>
              <a:t>12+25=25+12                         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</a:rPr>
              <a:t>(89+96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）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</a:rPr>
              <a:t>+104 =89+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</a:rPr>
              <a:t>96+104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）</a:t>
            </a:r>
          </a:p>
          <a:p>
            <a:r>
              <a:rPr lang="en-US" altLang="zh-CN" sz="2400" dirty="0">
                <a:latin typeface="Arial" panose="020B0604020202020204" pitchFamily="34" charset="0"/>
              </a:rPr>
              <a:t>a+b=b+a                          </a:t>
            </a:r>
            <a:r>
              <a:rPr lang="zh-CN" altLang="en-US" sz="2400" dirty="0">
                <a:solidFill>
                  <a:srgbClr val="CC0000"/>
                </a:solidFill>
                <a:latin typeface="Arial" panose="020B0604020202020204" pitchFamily="34" charset="0"/>
              </a:rPr>
              <a:t>猜想</a:t>
            </a:r>
          </a:p>
          <a:p>
            <a:endParaRPr lang="zh-CN" altLang="en-US" sz="2400" dirty="0">
              <a:latin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</a:rPr>
              <a:t>24+15+6    36+132+84</a:t>
            </a:r>
          </a:p>
          <a:p>
            <a:r>
              <a:rPr lang="en-US" altLang="zh-CN" sz="2400" dirty="0">
                <a:latin typeface="Arial" panose="020B0604020202020204" pitchFamily="34" charset="0"/>
              </a:rPr>
              <a:t>=24+6+15   =36+84+132 </a:t>
            </a:r>
            <a:r>
              <a:rPr lang="zh-CN" altLang="en-US" sz="2400" dirty="0">
                <a:solidFill>
                  <a:srgbClr val="CC0000"/>
                </a:solidFill>
                <a:latin typeface="Arial" panose="020B0604020202020204" pitchFamily="34" charset="0"/>
              </a:rPr>
              <a:t>验证</a:t>
            </a:r>
            <a:r>
              <a:rPr lang="zh-CN" altLang="en-US" sz="2400" dirty="0">
                <a:latin typeface="Arial" panose="020B0604020202020204" pitchFamily="34" charset="0"/>
              </a:rPr>
              <a:t>      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</a:rPr>
              <a:t>89+96+104= 89+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</a:rPr>
              <a:t>96+104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）</a:t>
            </a:r>
          </a:p>
          <a:p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</a:rPr>
              <a:t>a+b+c=a+c+b=c+b+a       </a:t>
            </a:r>
            <a:r>
              <a:rPr lang="zh-CN" altLang="en-US" sz="2400" dirty="0">
                <a:solidFill>
                  <a:srgbClr val="CC0000"/>
                </a:solidFill>
                <a:latin typeface="Arial" panose="020B0604020202020204" pitchFamily="34" charset="0"/>
              </a:rPr>
              <a:t>结论</a:t>
            </a:r>
            <a:r>
              <a:rPr lang="zh-CN" altLang="en-US" sz="2400" dirty="0">
                <a:latin typeface="Arial" panose="020B0604020202020204" pitchFamily="34" charset="0"/>
              </a:rPr>
              <a:t>     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</a:rPr>
              <a:t>(a+b)+c=a+(b+c)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43663" cy="841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9788"/>
            <a:ext cx="9144000" cy="6018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2" name="Line 4"/>
          <p:cNvSpPr/>
          <p:nvPr/>
        </p:nvSpPr>
        <p:spPr>
          <a:xfrm>
            <a:off x="2743200" y="3124200"/>
            <a:ext cx="4648200" cy="236220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133" name="Line 5"/>
          <p:cNvSpPr/>
          <p:nvPr/>
        </p:nvSpPr>
        <p:spPr>
          <a:xfrm flipV="1">
            <a:off x="3200400" y="2743200"/>
            <a:ext cx="1600200" cy="144780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134" name="Line 6"/>
          <p:cNvSpPr/>
          <p:nvPr/>
        </p:nvSpPr>
        <p:spPr>
          <a:xfrm flipV="1">
            <a:off x="4343400" y="2819400"/>
            <a:ext cx="3276600" cy="304800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135" name="Line 7"/>
          <p:cNvSpPr/>
          <p:nvPr/>
        </p:nvSpPr>
        <p:spPr>
          <a:xfrm flipV="1">
            <a:off x="1981200" y="4267200"/>
            <a:ext cx="4572000" cy="121920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s知识拓展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75" y="1123950"/>
            <a:ext cx="1622425" cy="400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5" name="Text Box 3"/>
          <p:cNvSpPr txBox="1"/>
          <p:nvPr/>
        </p:nvSpPr>
        <p:spPr>
          <a:xfrm>
            <a:off x="3276600" y="1916113"/>
            <a:ext cx="5110163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同学们，你们听过数学家高斯小时候的故事吗？</a:t>
            </a:r>
          </a:p>
        </p:txBody>
      </p:sp>
      <p:pic>
        <p:nvPicPr>
          <p:cNvPr id="49156" name="Picture 4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3" y="3284538"/>
            <a:ext cx="3143250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7" name="Picture 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338" y="3357563"/>
            <a:ext cx="3124200" cy="22002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6"/>
          <p:cNvGrpSpPr/>
          <p:nvPr/>
        </p:nvGrpSpPr>
        <p:grpSpPr>
          <a:xfrm>
            <a:off x="611188" y="1619250"/>
            <a:ext cx="2447925" cy="1593850"/>
            <a:chOff x="385" y="1020"/>
            <a:chExt cx="1542" cy="1004"/>
          </a:xfrm>
        </p:grpSpPr>
        <p:pic>
          <p:nvPicPr>
            <p:cNvPr id="36878" name="Picture 7" descr="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5" y="1020"/>
              <a:ext cx="1542" cy="10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879" name="Text Box 8"/>
            <p:cNvSpPr txBox="1"/>
            <p:nvPr/>
          </p:nvSpPr>
          <p:spPr>
            <a:xfrm>
              <a:off x="703" y="1207"/>
              <a:ext cx="110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chemeClr val="hlink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你知道吗？</a:t>
              </a:r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1258888" y="3284538"/>
            <a:ext cx="3527425" cy="576262"/>
            <a:chOff x="793" y="2069"/>
            <a:chExt cx="2222" cy="363"/>
          </a:xfrm>
        </p:grpSpPr>
        <p:sp>
          <p:nvSpPr>
            <p:cNvPr id="36876" name="AutoShape 10" descr="蓝色面巾纸"/>
            <p:cNvSpPr/>
            <p:nvPr/>
          </p:nvSpPr>
          <p:spPr>
            <a:xfrm>
              <a:off x="793" y="2069"/>
              <a:ext cx="2042" cy="363"/>
            </a:xfrm>
            <a:prstGeom prst="wedgeRoundRectCallout">
              <a:avLst>
                <a:gd name="adj1" fmla="val -37463"/>
                <a:gd name="adj2" fmla="val 70111"/>
                <a:gd name="adj3" fmla="val 16667"/>
              </a:avLst>
            </a:prstGeom>
            <a:blipFill rotWithShape="1">
              <a:blip r:embed="rId6"/>
            </a:blip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/>
            <a:lstStyle/>
            <a:p>
              <a:pPr algn="ctr">
                <a:buNone/>
              </a:pPr>
              <a:endParaRPr lang="zh-CN" altLang="zh-CN" sz="2800" b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6877" name="Text Box 11"/>
            <p:cNvSpPr txBox="1"/>
            <p:nvPr/>
          </p:nvSpPr>
          <p:spPr>
            <a:xfrm>
              <a:off x="793" y="2137"/>
              <a:ext cx="222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dirty="0">
                  <a:latin typeface="Times New Roman" panose="02020603050405020304" pitchFamily="18" charset="0"/>
                  <a:ea typeface="楷体_GB2312" pitchFamily="49" charset="-122"/>
                </a:rPr>
                <a:t>1+2+…+99+100</a:t>
              </a:r>
              <a:r>
                <a:rPr lang="zh-CN" altLang="en-US" sz="2000" b="1" dirty="0">
                  <a:latin typeface="Times New Roman" panose="02020603050405020304" pitchFamily="18" charset="0"/>
                  <a:ea typeface="楷体_GB2312" pitchFamily="49" charset="-122"/>
                </a:rPr>
                <a:t>的和是多少？</a:t>
              </a:r>
            </a:p>
          </p:txBody>
        </p:sp>
      </p:grpSp>
      <p:grpSp>
        <p:nvGrpSpPr>
          <p:cNvPr id="4" name="Group 12"/>
          <p:cNvGrpSpPr/>
          <p:nvPr/>
        </p:nvGrpSpPr>
        <p:grpSpPr>
          <a:xfrm>
            <a:off x="6877050" y="3500438"/>
            <a:ext cx="1223963" cy="433387"/>
            <a:chOff x="4332" y="2205"/>
            <a:chExt cx="771" cy="273"/>
          </a:xfrm>
        </p:grpSpPr>
        <p:sp>
          <p:nvSpPr>
            <p:cNvPr id="36874" name="AutoShape 13" descr="蓝色面巾纸"/>
            <p:cNvSpPr/>
            <p:nvPr/>
          </p:nvSpPr>
          <p:spPr>
            <a:xfrm>
              <a:off x="4332" y="2205"/>
              <a:ext cx="771" cy="273"/>
            </a:xfrm>
            <a:prstGeom prst="wedgeRoundRectCallout">
              <a:avLst>
                <a:gd name="adj1" fmla="val 2009"/>
                <a:gd name="adj2" fmla="val 103847"/>
                <a:gd name="adj3" fmla="val 16667"/>
              </a:avLst>
            </a:prstGeom>
            <a:blipFill rotWithShape="1">
              <a:blip r:embed="rId6"/>
            </a:blip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/>
            <a:lstStyle/>
            <a:p>
              <a:pPr algn="ctr">
                <a:buNone/>
              </a:pPr>
              <a:endParaRPr lang="zh-CN" altLang="zh-CN" sz="2800" b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6875" name="Text Box 14"/>
            <p:cNvSpPr txBox="1"/>
            <p:nvPr/>
          </p:nvSpPr>
          <p:spPr>
            <a:xfrm>
              <a:off x="4468" y="2205"/>
              <a:ext cx="544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dirty="0">
                  <a:latin typeface="Times New Roman" panose="02020603050405020304" pitchFamily="18" charset="0"/>
                  <a:ea typeface="楷体_GB2312" pitchFamily="49" charset="-122"/>
                </a:rPr>
                <a:t>5050</a:t>
              </a:r>
            </a:p>
          </p:txBody>
        </p:sp>
      </p:grpSp>
      <p:sp>
        <p:nvSpPr>
          <p:cNvPr id="49167" name="Text Box 15"/>
          <p:cNvSpPr txBox="1"/>
          <p:nvPr/>
        </p:nvSpPr>
        <p:spPr>
          <a:xfrm>
            <a:off x="2052638" y="5661025"/>
            <a:ext cx="554355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你知道高斯是怎么计算的吗？你还能够想出其它简便的方法吗？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  <p:bldP spid="491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200804182058278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ext Box 3"/>
          <p:cNvSpPr txBox="1"/>
          <p:nvPr/>
        </p:nvSpPr>
        <p:spPr>
          <a:xfrm>
            <a:off x="2133600" y="2133600"/>
            <a:ext cx="6019800" cy="11906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defTabSz="265430">
              <a:spcBef>
                <a:spcPts val="1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63525" algn="l"/>
                <a:tab pos="528955" algn="l"/>
                <a:tab pos="793750" algn="l"/>
                <a:tab pos="1059180" algn="l"/>
                <a:tab pos="1323975" algn="l"/>
                <a:tab pos="1589405" algn="l"/>
                <a:tab pos="1854200" algn="l"/>
                <a:tab pos="2119630" algn="l"/>
                <a:tab pos="2384425" algn="l"/>
                <a:tab pos="2649855" algn="l"/>
                <a:tab pos="2914650" algn="l"/>
                <a:tab pos="3180080" algn="l"/>
                <a:tab pos="3444875" algn="l"/>
                <a:tab pos="3710305" algn="l"/>
                <a:tab pos="3975100" algn="l"/>
                <a:tab pos="4240530" algn="l"/>
                <a:tab pos="4505325" algn="l"/>
                <a:tab pos="4770755" algn="l"/>
                <a:tab pos="5035550" algn="l"/>
                <a:tab pos="5300980" algn="l"/>
              </a:tabLst>
            </a:pPr>
            <a:r>
              <a:rPr lang="zh-CN" altLang="en-US" sz="3600" b="1" dirty="0">
                <a:latin typeface="Arial" panose="020B0604020202020204" pitchFamily="34" charset="0"/>
              </a:rPr>
              <a:t>两个数相加</a:t>
            </a:r>
            <a:r>
              <a:rPr lang="en-US" altLang="zh-CN" sz="3600" b="1" dirty="0">
                <a:latin typeface="Arial" panose="020B0604020202020204" pitchFamily="34" charset="0"/>
              </a:rPr>
              <a:t>,</a:t>
            </a:r>
            <a:r>
              <a:rPr lang="zh-CN" altLang="en-US" sz="3600" b="1" dirty="0">
                <a:latin typeface="Arial" panose="020B0604020202020204" pitchFamily="34" charset="0"/>
              </a:rPr>
              <a:t>交换</a:t>
            </a:r>
            <a:r>
              <a:rPr lang="zh-CN" alt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两个加数的</a:t>
            </a:r>
            <a:r>
              <a:rPr lang="zh-CN" altLang="en-US" sz="3600" b="1" dirty="0">
                <a:latin typeface="Arial" panose="020B0604020202020204" pitchFamily="34" charset="0"/>
              </a:rPr>
              <a:t>位置</a:t>
            </a:r>
            <a:r>
              <a:rPr lang="en-US" altLang="zh-CN" sz="3600" b="1" dirty="0">
                <a:latin typeface="Arial" panose="020B0604020202020204" pitchFamily="34" charset="0"/>
              </a:rPr>
              <a:t>,和不变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6388" name="Text Box 4"/>
          <p:cNvSpPr txBox="1"/>
          <p:nvPr/>
        </p:nvSpPr>
        <p:spPr>
          <a:xfrm>
            <a:off x="228600" y="838200"/>
            <a:ext cx="2890838" cy="7016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defTabSz="26543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63525" algn="l"/>
                <a:tab pos="528955" algn="l"/>
                <a:tab pos="793750" algn="l"/>
                <a:tab pos="1059180" algn="l"/>
                <a:tab pos="1323975" algn="l"/>
                <a:tab pos="1589405" algn="l"/>
                <a:tab pos="1854200" algn="l"/>
                <a:tab pos="2119630" algn="l"/>
                <a:tab pos="2384425" algn="l"/>
                <a:tab pos="2649855" algn="l"/>
                <a:tab pos="2914650" algn="l"/>
                <a:tab pos="3180080" algn="l"/>
                <a:tab pos="3444875" algn="l"/>
                <a:tab pos="3710305" algn="l"/>
                <a:tab pos="3975100" algn="l"/>
                <a:tab pos="4240530" algn="l"/>
                <a:tab pos="4505325" algn="l"/>
                <a:tab pos="4770755" algn="l"/>
                <a:tab pos="5035550" algn="l"/>
                <a:tab pos="5300980" algn="l"/>
              </a:tabLst>
            </a:pP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</a:rPr>
              <a:t>加法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交换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</a:rPr>
              <a:t>律:</a:t>
            </a:r>
          </a:p>
        </p:txBody>
      </p:sp>
      <p:sp>
        <p:nvSpPr>
          <p:cNvPr id="16389" name="Text Box 5"/>
          <p:cNvSpPr txBox="1"/>
          <p:nvPr/>
        </p:nvSpPr>
        <p:spPr>
          <a:xfrm>
            <a:off x="2667000" y="3810000"/>
            <a:ext cx="5562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</a:rPr>
              <a:t>a+b   </a:t>
            </a:r>
          </a:p>
        </p:txBody>
      </p:sp>
      <p:sp>
        <p:nvSpPr>
          <p:cNvPr id="16390" name="Text Box 6"/>
          <p:cNvSpPr txBox="1"/>
          <p:nvPr/>
        </p:nvSpPr>
        <p:spPr>
          <a:xfrm>
            <a:off x="5410200" y="754063"/>
            <a:ext cx="1219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200804182058278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Text Box 3"/>
          <p:cNvSpPr txBox="1"/>
          <p:nvPr/>
        </p:nvSpPr>
        <p:spPr>
          <a:xfrm>
            <a:off x="2133600" y="2133600"/>
            <a:ext cx="6019800" cy="11906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defTabSz="265430">
              <a:spcBef>
                <a:spcPts val="1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63525" algn="l"/>
                <a:tab pos="528955" algn="l"/>
                <a:tab pos="793750" algn="l"/>
                <a:tab pos="1059180" algn="l"/>
                <a:tab pos="1323975" algn="l"/>
                <a:tab pos="1589405" algn="l"/>
                <a:tab pos="1854200" algn="l"/>
                <a:tab pos="2119630" algn="l"/>
                <a:tab pos="2384425" algn="l"/>
                <a:tab pos="2649855" algn="l"/>
                <a:tab pos="2914650" algn="l"/>
                <a:tab pos="3180080" algn="l"/>
                <a:tab pos="3444875" algn="l"/>
                <a:tab pos="3710305" algn="l"/>
                <a:tab pos="3975100" algn="l"/>
                <a:tab pos="4240530" algn="l"/>
                <a:tab pos="4505325" algn="l"/>
                <a:tab pos="4770755" algn="l"/>
                <a:tab pos="5035550" algn="l"/>
                <a:tab pos="5300980" algn="l"/>
              </a:tabLst>
            </a:pPr>
            <a:r>
              <a:rPr lang="zh-CN" altLang="en-US" sz="3600" b="1" dirty="0">
                <a:latin typeface="Arial" panose="020B0604020202020204" pitchFamily="34" charset="0"/>
              </a:rPr>
              <a:t>两个数相加</a:t>
            </a:r>
            <a:r>
              <a:rPr lang="en-US" altLang="zh-CN" sz="3600" b="1" dirty="0">
                <a:latin typeface="Arial" panose="020B0604020202020204" pitchFamily="34" charset="0"/>
              </a:rPr>
              <a:t>,</a:t>
            </a:r>
            <a:r>
              <a:rPr lang="zh-CN" altLang="en-US" sz="3600" b="1" dirty="0">
                <a:latin typeface="Arial" panose="020B0604020202020204" pitchFamily="34" charset="0"/>
              </a:rPr>
              <a:t>交换</a:t>
            </a:r>
            <a:r>
              <a:rPr lang="zh-CN" alt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两个加数的</a:t>
            </a:r>
            <a:r>
              <a:rPr lang="zh-CN" altLang="en-US" sz="3600" b="1" dirty="0">
                <a:latin typeface="Arial" panose="020B0604020202020204" pitchFamily="34" charset="0"/>
              </a:rPr>
              <a:t>位置</a:t>
            </a:r>
            <a:r>
              <a:rPr lang="en-US" altLang="zh-CN" sz="3600" b="1" dirty="0">
                <a:latin typeface="Arial" panose="020B0604020202020204" pitchFamily="34" charset="0"/>
              </a:rPr>
              <a:t>,和不变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7412" name="Text Box 4"/>
          <p:cNvSpPr txBox="1"/>
          <p:nvPr/>
        </p:nvSpPr>
        <p:spPr>
          <a:xfrm>
            <a:off x="228600" y="838200"/>
            <a:ext cx="2890838" cy="7016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defTabSz="26543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63525" algn="l"/>
                <a:tab pos="528955" algn="l"/>
                <a:tab pos="793750" algn="l"/>
                <a:tab pos="1059180" algn="l"/>
                <a:tab pos="1323975" algn="l"/>
                <a:tab pos="1589405" algn="l"/>
                <a:tab pos="1854200" algn="l"/>
                <a:tab pos="2119630" algn="l"/>
                <a:tab pos="2384425" algn="l"/>
                <a:tab pos="2649855" algn="l"/>
                <a:tab pos="2914650" algn="l"/>
                <a:tab pos="3180080" algn="l"/>
                <a:tab pos="3444875" algn="l"/>
                <a:tab pos="3710305" algn="l"/>
                <a:tab pos="3975100" algn="l"/>
                <a:tab pos="4240530" algn="l"/>
                <a:tab pos="4505325" algn="l"/>
                <a:tab pos="4770755" algn="l"/>
                <a:tab pos="5035550" algn="l"/>
                <a:tab pos="5300980" algn="l"/>
              </a:tabLst>
            </a:pP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</a:rPr>
              <a:t>加法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交换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</a:rPr>
              <a:t>律:</a:t>
            </a:r>
          </a:p>
        </p:txBody>
      </p:sp>
      <p:sp>
        <p:nvSpPr>
          <p:cNvPr id="17413" name="Text Box 5"/>
          <p:cNvSpPr txBox="1"/>
          <p:nvPr/>
        </p:nvSpPr>
        <p:spPr>
          <a:xfrm>
            <a:off x="2667000" y="3810000"/>
            <a:ext cx="5562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</a:rPr>
              <a:t>a+b   b+a</a:t>
            </a:r>
          </a:p>
        </p:txBody>
      </p:sp>
      <p:sp>
        <p:nvSpPr>
          <p:cNvPr id="17414" name="Text Box 6"/>
          <p:cNvSpPr txBox="1"/>
          <p:nvPr/>
        </p:nvSpPr>
        <p:spPr>
          <a:xfrm>
            <a:off x="5410200" y="754063"/>
            <a:ext cx="1219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00804182058278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Text Box 3"/>
          <p:cNvSpPr txBox="1"/>
          <p:nvPr/>
        </p:nvSpPr>
        <p:spPr>
          <a:xfrm>
            <a:off x="2133600" y="2133600"/>
            <a:ext cx="6019800" cy="11906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defTabSz="265430">
              <a:spcBef>
                <a:spcPts val="1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63525" algn="l"/>
                <a:tab pos="528955" algn="l"/>
                <a:tab pos="793750" algn="l"/>
                <a:tab pos="1059180" algn="l"/>
                <a:tab pos="1323975" algn="l"/>
                <a:tab pos="1589405" algn="l"/>
                <a:tab pos="1854200" algn="l"/>
                <a:tab pos="2119630" algn="l"/>
                <a:tab pos="2384425" algn="l"/>
                <a:tab pos="2649855" algn="l"/>
                <a:tab pos="2914650" algn="l"/>
                <a:tab pos="3180080" algn="l"/>
                <a:tab pos="3444875" algn="l"/>
                <a:tab pos="3710305" algn="l"/>
                <a:tab pos="3975100" algn="l"/>
                <a:tab pos="4240530" algn="l"/>
                <a:tab pos="4505325" algn="l"/>
                <a:tab pos="4770755" algn="l"/>
                <a:tab pos="5035550" algn="l"/>
                <a:tab pos="5300980" algn="l"/>
              </a:tabLst>
            </a:pPr>
            <a:r>
              <a:rPr lang="zh-CN" altLang="en-US" sz="3600" b="1" dirty="0">
                <a:latin typeface="Arial" panose="020B0604020202020204" pitchFamily="34" charset="0"/>
              </a:rPr>
              <a:t>两个数相加</a:t>
            </a:r>
            <a:r>
              <a:rPr lang="en-US" altLang="zh-CN" sz="3600" b="1" dirty="0">
                <a:latin typeface="Arial" panose="020B0604020202020204" pitchFamily="34" charset="0"/>
              </a:rPr>
              <a:t>,</a:t>
            </a:r>
            <a:r>
              <a:rPr lang="zh-CN" altLang="en-US" sz="3600" b="1" dirty="0">
                <a:latin typeface="Arial" panose="020B0604020202020204" pitchFamily="34" charset="0"/>
              </a:rPr>
              <a:t>交换</a:t>
            </a:r>
            <a:r>
              <a:rPr lang="zh-CN" alt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两个加数的</a:t>
            </a:r>
            <a:r>
              <a:rPr lang="zh-CN" altLang="en-US" sz="3600" b="1" dirty="0">
                <a:latin typeface="Arial" panose="020B0604020202020204" pitchFamily="34" charset="0"/>
              </a:rPr>
              <a:t>位置</a:t>
            </a:r>
            <a:r>
              <a:rPr lang="en-US" altLang="zh-CN" sz="3600" b="1" dirty="0">
                <a:latin typeface="Arial" panose="020B0604020202020204" pitchFamily="34" charset="0"/>
              </a:rPr>
              <a:t>,和不变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8436" name="Text Box 4"/>
          <p:cNvSpPr txBox="1"/>
          <p:nvPr/>
        </p:nvSpPr>
        <p:spPr>
          <a:xfrm>
            <a:off x="228600" y="838200"/>
            <a:ext cx="2890838" cy="7016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defTabSz="26543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63525" algn="l"/>
                <a:tab pos="528955" algn="l"/>
                <a:tab pos="793750" algn="l"/>
                <a:tab pos="1059180" algn="l"/>
                <a:tab pos="1323975" algn="l"/>
                <a:tab pos="1589405" algn="l"/>
                <a:tab pos="1854200" algn="l"/>
                <a:tab pos="2119630" algn="l"/>
                <a:tab pos="2384425" algn="l"/>
                <a:tab pos="2649855" algn="l"/>
                <a:tab pos="2914650" algn="l"/>
                <a:tab pos="3180080" algn="l"/>
                <a:tab pos="3444875" algn="l"/>
                <a:tab pos="3710305" algn="l"/>
                <a:tab pos="3975100" algn="l"/>
                <a:tab pos="4240530" algn="l"/>
                <a:tab pos="4505325" algn="l"/>
                <a:tab pos="4770755" algn="l"/>
                <a:tab pos="5035550" algn="l"/>
                <a:tab pos="5300980" algn="l"/>
              </a:tabLst>
            </a:pP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</a:rPr>
              <a:t>加法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交换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</a:rPr>
              <a:t>律:</a:t>
            </a:r>
          </a:p>
        </p:txBody>
      </p:sp>
      <p:sp>
        <p:nvSpPr>
          <p:cNvPr id="18437" name="Text Box 5"/>
          <p:cNvSpPr txBox="1"/>
          <p:nvPr/>
        </p:nvSpPr>
        <p:spPr>
          <a:xfrm>
            <a:off x="2667000" y="3810000"/>
            <a:ext cx="5562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</a:rPr>
              <a:t>a+b=b+a</a:t>
            </a:r>
          </a:p>
        </p:txBody>
      </p:sp>
      <p:sp>
        <p:nvSpPr>
          <p:cNvPr id="18438" name="Text Box 6"/>
          <p:cNvSpPr txBox="1"/>
          <p:nvPr/>
        </p:nvSpPr>
        <p:spPr>
          <a:xfrm>
            <a:off x="5410200" y="754063"/>
            <a:ext cx="1219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92950" cy="981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2314575" cy="69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5038"/>
            <a:ext cx="9144000" cy="87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48200"/>
            <a:ext cx="9144000" cy="784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7" name="Text Box 7"/>
          <p:cNvSpPr txBox="1"/>
          <p:nvPr/>
        </p:nvSpPr>
        <p:spPr>
          <a:xfrm>
            <a:off x="1979613" y="2276475"/>
            <a:ext cx="863600" cy="823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800" dirty="0"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10248" name="Text Box 8"/>
          <p:cNvSpPr txBox="1"/>
          <p:nvPr/>
        </p:nvSpPr>
        <p:spPr>
          <a:xfrm>
            <a:off x="7812088" y="2420938"/>
            <a:ext cx="103187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</a:rPr>
              <a:t>560</a:t>
            </a:r>
          </a:p>
        </p:txBody>
      </p:sp>
      <p:sp>
        <p:nvSpPr>
          <p:cNvPr id="10249" name="Text Box 9"/>
          <p:cNvSpPr txBox="1"/>
          <p:nvPr/>
        </p:nvSpPr>
        <p:spPr>
          <a:xfrm>
            <a:off x="468313" y="4652963"/>
            <a:ext cx="74930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</a:rPr>
              <a:t>96</a:t>
            </a:r>
          </a:p>
        </p:txBody>
      </p:sp>
      <p:sp>
        <p:nvSpPr>
          <p:cNvPr id="10250" name="Text Box 10"/>
          <p:cNvSpPr txBox="1"/>
          <p:nvPr/>
        </p:nvSpPr>
        <p:spPr>
          <a:xfrm>
            <a:off x="5364163" y="4724400"/>
            <a:ext cx="103187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</a:rPr>
              <a:t>126</a:t>
            </a:r>
          </a:p>
        </p:txBody>
      </p:sp>
      <p:sp>
        <p:nvSpPr>
          <p:cNvPr id="10251" name="Text Box 11"/>
          <p:cNvSpPr txBox="1"/>
          <p:nvPr/>
        </p:nvSpPr>
        <p:spPr>
          <a:xfrm>
            <a:off x="8027988" y="4652963"/>
            <a:ext cx="74930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</a:rPr>
              <a:t>87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8" grpId="0"/>
      <p:bldP spid="10249" grpId="0"/>
      <p:bldP spid="10250" grpId="0"/>
      <p:bldP spid="102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050"/>
          <p:cNvGrpSpPr/>
          <p:nvPr/>
        </p:nvGrpSpPr>
        <p:grpSpPr>
          <a:xfrm>
            <a:off x="7991475" y="6569075"/>
            <a:ext cx="1152525" cy="288925"/>
            <a:chOff x="476" y="73"/>
            <a:chExt cx="726" cy="182"/>
          </a:xfrm>
        </p:grpSpPr>
        <p:sp>
          <p:nvSpPr>
            <p:cNvPr id="20490" name="AutoShape 2051">
              <a:hlinkClick r:id="" action="ppaction://hlinkshowjump?jump=nextslide"/>
            </p:cNvPr>
            <p:cNvSpPr/>
            <p:nvPr/>
          </p:nvSpPr>
          <p:spPr>
            <a:xfrm>
              <a:off x="884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491" name="AutoShape 2052">
              <a:hlinkClick r:id="" action="ppaction://hlinkshowjump?jump=previousslide"/>
            </p:cNvPr>
            <p:cNvSpPr/>
            <p:nvPr/>
          </p:nvSpPr>
          <p:spPr>
            <a:xfrm rot="10800000">
              <a:off x="476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0483" name="Rectangle 2053"/>
          <p:cNvSpPr/>
          <p:nvPr/>
        </p:nvSpPr>
        <p:spPr>
          <a:xfrm>
            <a:off x="684213" y="476250"/>
            <a:ext cx="8459787" cy="144463"/>
          </a:xfrm>
          <a:prstGeom prst="rect">
            <a:avLst/>
          </a:prstGeom>
          <a:solidFill>
            <a:srgbClr val="D79A1F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0484" name="Picture 2054" descr="图片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88913"/>
            <a:ext cx="8785225" cy="6318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3" name="Text Box 2055"/>
          <p:cNvSpPr txBox="1"/>
          <p:nvPr/>
        </p:nvSpPr>
        <p:spPr>
          <a:xfrm>
            <a:off x="792163" y="1724025"/>
            <a:ext cx="1403350" cy="39370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sz="4000" dirty="0">
                <a:latin typeface="Arial" panose="020B0604020202020204" pitchFamily="34" charset="0"/>
                <a:ea typeface="华文新魏" panose="02010800040101010101" pitchFamily="2" charset="-122"/>
              </a:rPr>
              <a:t>　用</a:t>
            </a:r>
            <a:r>
              <a:rPr lang="zh-CN" altLang="en-US" sz="4000" dirty="0">
                <a:solidFill>
                  <a:srgbClr val="FF505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加法交换律</a:t>
            </a:r>
            <a:r>
              <a:rPr lang="zh-CN" altLang="en-US" sz="4000" dirty="0">
                <a:latin typeface="Arial" panose="020B0604020202020204" pitchFamily="34" charset="0"/>
                <a:ea typeface="华文新魏" panose="02010800040101010101" pitchFamily="2" charset="-122"/>
              </a:rPr>
              <a:t>填上合适的数。</a:t>
            </a:r>
          </a:p>
        </p:txBody>
      </p:sp>
      <p:sp>
        <p:nvSpPr>
          <p:cNvPr id="60424" name="Text Box 2056"/>
          <p:cNvSpPr txBox="1"/>
          <p:nvPr/>
        </p:nvSpPr>
        <p:spPr>
          <a:xfrm>
            <a:off x="2771775" y="1989138"/>
            <a:ext cx="382746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latin typeface="Arial" panose="020B0604020202020204" pitchFamily="34" charset="0"/>
              </a:rPr>
              <a:t>65+145</a:t>
            </a:r>
            <a:r>
              <a:rPr lang="zh-CN" altLang="en-US" sz="3200" b="1" dirty="0">
                <a:latin typeface="Arial" panose="020B0604020202020204" pitchFamily="34" charset="0"/>
              </a:rPr>
              <a:t>＝</a:t>
            </a:r>
            <a:r>
              <a:rPr lang="zh-CN" altLang="en-US" sz="3200" b="1" dirty="0">
                <a:solidFill>
                  <a:srgbClr val="9900CC"/>
                </a:solidFill>
                <a:latin typeface="Arial" panose="020B0604020202020204" pitchFamily="34" charset="0"/>
              </a:rPr>
              <a:t>＿＿</a:t>
            </a:r>
            <a:r>
              <a:rPr lang="en-US" altLang="zh-CN" sz="3200" b="1" dirty="0">
                <a:latin typeface="Arial" panose="020B0604020202020204" pitchFamily="34" charset="0"/>
              </a:rPr>
              <a:t>+</a:t>
            </a:r>
            <a:r>
              <a:rPr lang="zh-CN" altLang="en-US" sz="3200" b="1" dirty="0">
                <a:solidFill>
                  <a:srgbClr val="9900CC"/>
                </a:solidFill>
                <a:latin typeface="Arial" panose="020B0604020202020204" pitchFamily="34" charset="0"/>
              </a:rPr>
              <a:t>＿＿</a:t>
            </a:r>
          </a:p>
        </p:txBody>
      </p:sp>
      <p:sp>
        <p:nvSpPr>
          <p:cNvPr id="60425" name="Text Box 2057"/>
          <p:cNvSpPr txBox="1"/>
          <p:nvPr/>
        </p:nvSpPr>
        <p:spPr>
          <a:xfrm>
            <a:off x="2843213" y="2852738"/>
            <a:ext cx="3827462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latin typeface="Arial" panose="020B0604020202020204" pitchFamily="34" charset="0"/>
              </a:rPr>
              <a:t>109+31</a:t>
            </a:r>
            <a:r>
              <a:rPr lang="zh-CN" altLang="en-US" sz="3200" b="1" dirty="0">
                <a:latin typeface="Arial" panose="020B0604020202020204" pitchFamily="34" charset="0"/>
              </a:rPr>
              <a:t>＝</a:t>
            </a:r>
            <a:r>
              <a:rPr lang="zh-CN" altLang="en-US" sz="3200" b="1" dirty="0">
                <a:solidFill>
                  <a:srgbClr val="9900CC"/>
                </a:solidFill>
                <a:latin typeface="Arial" panose="020B0604020202020204" pitchFamily="34" charset="0"/>
              </a:rPr>
              <a:t>＿＿</a:t>
            </a:r>
            <a:r>
              <a:rPr lang="en-US" altLang="zh-CN" sz="3200" b="1" dirty="0">
                <a:latin typeface="Arial" panose="020B0604020202020204" pitchFamily="34" charset="0"/>
              </a:rPr>
              <a:t>+</a:t>
            </a:r>
            <a:r>
              <a:rPr lang="zh-CN" altLang="en-US" sz="3200" b="1" dirty="0">
                <a:solidFill>
                  <a:srgbClr val="9900CC"/>
                </a:solidFill>
                <a:latin typeface="Arial" panose="020B0604020202020204" pitchFamily="34" charset="0"/>
              </a:rPr>
              <a:t>＿＿</a:t>
            </a:r>
          </a:p>
        </p:txBody>
      </p:sp>
      <p:sp>
        <p:nvSpPr>
          <p:cNvPr id="60426" name="Text Box 2058"/>
          <p:cNvSpPr txBox="1"/>
          <p:nvPr/>
        </p:nvSpPr>
        <p:spPr>
          <a:xfrm>
            <a:off x="3130550" y="3789363"/>
            <a:ext cx="3602038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latin typeface="Arial" panose="020B0604020202020204" pitchFamily="34" charset="0"/>
              </a:rPr>
              <a:t>44+98</a:t>
            </a:r>
            <a:r>
              <a:rPr lang="zh-CN" altLang="en-US" sz="3200" b="1" dirty="0">
                <a:latin typeface="Arial" panose="020B0604020202020204" pitchFamily="34" charset="0"/>
              </a:rPr>
              <a:t>＝</a:t>
            </a:r>
            <a:r>
              <a:rPr lang="zh-CN" altLang="en-US" sz="3200" b="1" dirty="0">
                <a:solidFill>
                  <a:srgbClr val="9900CC"/>
                </a:solidFill>
                <a:latin typeface="Arial" panose="020B0604020202020204" pitchFamily="34" charset="0"/>
              </a:rPr>
              <a:t>＿＿</a:t>
            </a:r>
            <a:r>
              <a:rPr lang="en-US" altLang="zh-CN" sz="3200" b="1" dirty="0">
                <a:latin typeface="Arial" panose="020B0604020202020204" pitchFamily="34" charset="0"/>
              </a:rPr>
              <a:t>+</a:t>
            </a:r>
            <a:r>
              <a:rPr lang="zh-CN" altLang="en-US" sz="3200" b="1" dirty="0">
                <a:solidFill>
                  <a:srgbClr val="9900CC"/>
                </a:solidFill>
                <a:latin typeface="Arial" panose="020B0604020202020204" pitchFamily="34" charset="0"/>
              </a:rPr>
              <a:t>＿＿</a:t>
            </a:r>
          </a:p>
        </p:txBody>
      </p:sp>
      <p:sp>
        <p:nvSpPr>
          <p:cNvPr id="60427" name="Text Box 2059"/>
          <p:cNvSpPr txBox="1"/>
          <p:nvPr/>
        </p:nvSpPr>
        <p:spPr>
          <a:xfrm>
            <a:off x="2689225" y="4724400"/>
            <a:ext cx="405288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latin typeface="Arial" panose="020B0604020202020204" pitchFamily="34" charset="0"/>
              </a:rPr>
              <a:t>346+273</a:t>
            </a:r>
            <a:r>
              <a:rPr lang="zh-CN" altLang="en-US" sz="3200" b="1" dirty="0">
                <a:latin typeface="Arial" panose="020B0604020202020204" pitchFamily="34" charset="0"/>
              </a:rPr>
              <a:t>＝</a:t>
            </a:r>
            <a:r>
              <a:rPr lang="zh-CN" altLang="en-US" sz="3200" b="1" dirty="0">
                <a:solidFill>
                  <a:srgbClr val="9900CC"/>
                </a:solidFill>
                <a:latin typeface="Arial" panose="020B0604020202020204" pitchFamily="34" charset="0"/>
              </a:rPr>
              <a:t>＿＿</a:t>
            </a:r>
            <a:r>
              <a:rPr lang="en-US" altLang="zh-CN" sz="3200" b="1" dirty="0">
                <a:latin typeface="Arial" panose="020B0604020202020204" pitchFamily="34" charset="0"/>
              </a:rPr>
              <a:t>+</a:t>
            </a:r>
            <a:r>
              <a:rPr lang="zh-CN" altLang="en-US" sz="3200" b="1" dirty="0">
                <a:solidFill>
                  <a:srgbClr val="9900CC"/>
                </a:solidFill>
                <a:latin typeface="Arial" panose="020B0604020202020204" pitchFamily="34" charset="0"/>
              </a:rPr>
              <a:t>＿＿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/>
      <p:bldP spid="60424" grpId="0"/>
      <p:bldP spid="60425" grpId="0"/>
      <p:bldP spid="60426" grpId="0"/>
      <p:bldP spid="604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84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Text Box 7"/>
          <p:cNvSpPr txBox="1"/>
          <p:nvPr/>
        </p:nvSpPr>
        <p:spPr>
          <a:xfrm>
            <a:off x="2176463" y="4441825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050"/>
          <p:cNvGrpSpPr/>
          <p:nvPr/>
        </p:nvGrpSpPr>
        <p:grpSpPr>
          <a:xfrm>
            <a:off x="7991475" y="6569075"/>
            <a:ext cx="1152525" cy="288925"/>
            <a:chOff x="476" y="73"/>
            <a:chExt cx="726" cy="182"/>
          </a:xfrm>
        </p:grpSpPr>
        <p:sp>
          <p:nvSpPr>
            <p:cNvPr id="22536" name="AutoShape 2051">
              <a:hlinkClick r:id="" action="ppaction://hlinkshowjump?jump=nextslide"/>
            </p:cNvPr>
            <p:cNvSpPr/>
            <p:nvPr/>
          </p:nvSpPr>
          <p:spPr>
            <a:xfrm>
              <a:off x="884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2537" name="AutoShape 2052">
              <a:hlinkClick r:id="" action="ppaction://hlinkshowjump?jump=previousslide"/>
            </p:cNvPr>
            <p:cNvSpPr/>
            <p:nvPr/>
          </p:nvSpPr>
          <p:spPr>
            <a:xfrm rot="10800000">
              <a:off x="476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2531" name="Rectangle 2053"/>
          <p:cNvSpPr/>
          <p:nvPr/>
        </p:nvSpPr>
        <p:spPr>
          <a:xfrm>
            <a:off x="684213" y="476250"/>
            <a:ext cx="8459787" cy="144463"/>
          </a:xfrm>
          <a:prstGeom prst="rect">
            <a:avLst/>
          </a:prstGeom>
          <a:solidFill>
            <a:srgbClr val="D79A1F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3494" name="Text Box 2054"/>
          <p:cNvSpPr txBox="1"/>
          <p:nvPr/>
        </p:nvSpPr>
        <p:spPr>
          <a:xfrm>
            <a:off x="1979613" y="2708275"/>
            <a:ext cx="4722812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3333FF"/>
                </a:solidFill>
                <a:latin typeface="Arial" panose="020B0604020202020204" pitchFamily="34" charset="0"/>
              </a:rPr>
              <a:t>(a+b)+c</a:t>
            </a:r>
            <a:r>
              <a:rPr lang="zh-CN" altLang="en-US" sz="4400" b="1" dirty="0">
                <a:solidFill>
                  <a:srgbClr val="3333FF"/>
                </a:solidFill>
                <a:latin typeface="Arial" panose="020B0604020202020204" pitchFamily="34" charset="0"/>
              </a:rPr>
              <a:t>＝</a:t>
            </a:r>
            <a:r>
              <a:rPr lang="en-US" altLang="zh-CN" sz="4400" b="1" dirty="0">
                <a:solidFill>
                  <a:srgbClr val="3333FF"/>
                </a:solidFill>
                <a:latin typeface="Arial" panose="020B0604020202020204" pitchFamily="34" charset="0"/>
              </a:rPr>
              <a:t>a+(b+c)</a:t>
            </a:r>
          </a:p>
        </p:txBody>
      </p:sp>
      <p:pic>
        <p:nvPicPr>
          <p:cNvPr id="22533" name="Picture 2055" descr="图片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3789363"/>
            <a:ext cx="979487" cy="173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4" name="AutoShape 2056"/>
          <p:cNvSpPr/>
          <p:nvPr/>
        </p:nvSpPr>
        <p:spPr>
          <a:xfrm>
            <a:off x="1403350" y="4221163"/>
            <a:ext cx="5400675" cy="2016125"/>
          </a:xfrm>
          <a:prstGeom prst="wedgeRectCallout">
            <a:avLst>
              <a:gd name="adj1" fmla="val 44032"/>
              <a:gd name="adj2" fmla="val -18898"/>
            </a:avLst>
          </a:prstGeom>
          <a:solidFill>
            <a:srgbClr val="FFFF99"/>
          </a:solidFill>
          <a:ln w="9525" cap="flat" cmpd="sng">
            <a:solidFill>
              <a:srgbClr val="FF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三个数相加，先把前两个数相加，再加第</a:t>
            </a:r>
            <a:r>
              <a:rPr lang="en-US" altLang="zh-CN" sz="2800" b="1" dirty="0">
                <a:latin typeface="Arial" panose="020B0604020202020204" pitchFamily="34" charset="0"/>
                <a:ea typeface="楷体_GB2312" pitchFamily="49" charset="-122"/>
              </a:rPr>
              <a:t>3</a:t>
            </a:r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个数。或者先把后两个数相加，再加第</a:t>
            </a:r>
            <a:r>
              <a:rPr lang="en-US" altLang="zh-CN" sz="2800" b="1" dirty="0">
                <a:latin typeface="Arial" panose="020B0604020202020204" pitchFamily="34" charset="0"/>
                <a:ea typeface="楷体_GB2312" pitchFamily="49" charset="-122"/>
              </a:rPr>
              <a:t>1</a:t>
            </a:r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个数，和不变。这叫做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加法结合律</a:t>
            </a:r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。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63497" name="Text Box 2057"/>
          <p:cNvSpPr txBox="1"/>
          <p:nvPr/>
        </p:nvSpPr>
        <p:spPr>
          <a:xfrm>
            <a:off x="1692275" y="1628775"/>
            <a:ext cx="554355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</a:rPr>
              <a:t>    如果用字母</a:t>
            </a:r>
            <a:r>
              <a:rPr lang="en-US" altLang="zh-CN" sz="2800" b="1" dirty="0">
                <a:latin typeface="Arial" panose="020B0604020202020204" pitchFamily="34" charset="0"/>
              </a:rPr>
              <a:t>a</a:t>
            </a:r>
            <a:r>
              <a:rPr lang="zh-CN" altLang="en-US" sz="2800" b="1" dirty="0">
                <a:latin typeface="Arial" panose="020B0604020202020204" pitchFamily="34" charset="0"/>
              </a:rPr>
              <a:t>、</a:t>
            </a:r>
            <a:r>
              <a:rPr lang="en-US" altLang="zh-CN" sz="2800" b="1" dirty="0">
                <a:latin typeface="Arial" panose="020B0604020202020204" pitchFamily="34" charset="0"/>
              </a:rPr>
              <a:t>b</a:t>
            </a:r>
            <a:r>
              <a:rPr lang="zh-CN" altLang="en-US" sz="2800" b="1" dirty="0">
                <a:latin typeface="Arial" panose="020B0604020202020204" pitchFamily="34" charset="0"/>
              </a:rPr>
              <a:t>、</a:t>
            </a:r>
            <a:r>
              <a:rPr lang="en-US" altLang="zh-CN" sz="2800" b="1" dirty="0">
                <a:latin typeface="Arial" panose="020B0604020202020204" pitchFamily="34" charset="0"/>
              </a:rPr>
              <a:t>c</a:t>
            </a:r>
            <a:r>
              <a:rPr lang="zh-CN" altLang="en-US" sz="2800" b="1" dirty="0">
                <a:latin typeface="Arial" panose="020B0604020202020204" pitchFamily="34" charset="0"/>
              </a:rPr>
              <a:t>表示三个加数，则可以写成：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/>
      <p:bldP spid="63494" grpId="1"/>
      <p:bldP spid="63497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617</Words>
  <Application>Microsoft Office PowerPoint</Application>
  <PresentationFormat>全屏显示(4:3)</PresentationFormat>
  <Paragraphs>144</Paragraphs>
  <Slides>23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Batang</vt:lpstr>
      <vt:lpstr>华文彩云</vt:lpstr>
      <vt:lpstr>华文新魏</vt:lpstr>
      <vt:lpstr>楷体_GB2312</vt:lpstr>
      <vt:lpstr>隶书</vt:lpstr>
      <vt:lpstr>宋体</vt:lpstr>
      <vt:lpstr>微软雅黑</vt:lpstr>
      <vt:lpstr>Arial</vt:lpstr>
      <vt:lpstr>Calibri</vt:lpstr>
      <vt:lpstr>Lucida Sans Unicode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2012-10-07T07:06:27Z</dcterms:created>
  <dcterms:modified xsi:type="dcterms:W3CDTF">2023-01-16T18:48:29Z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EFC7B062279747338A347D292E4F300E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