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322" r:id="rId2"/>
    <p:sldId id="258" r:id="rId3"/>
    <p:sldId id="330" r:id="rId4"/>
    <p:sldId id="331" r:id="rId5"/>
    <p:sldId id="332" r:id="rId6"/>
    <p:sldId id="287" r:id="rId7"/>
    <p:sldId id="334" r:id="rId8"/>
    <p:sldId id="335" r:id="rId9"/>
    <p:sldId id="336" r:id="rId10"/>
    <p:sldId id="337" r:id="rId11"/>
    <p:sldId id="396" r:id="rId12"/>
    <p:sldId id="338" r:id="rId13"/>
    <p:sldId id="340" r:id="rId14"/>
    <p:sldId id="341" r:id="rId15"/>
    <p:sldId id="288" r:id="rId16"/>
    <p:sldId id="342" r:id="rId17"/>
    <p:sldId id="343" r:id="rId18"/>
    <p:sldId id="344" r:id="rId19"/>
    <p:sldId id="345" r:id="rId20"/>
    <p:sldId id="289" r:id="rId21"/>
    <p:sldId id="346" r:id="rId22"/>
    <p:sldId id="290" r:id="rId23"/>
    <p:sldId id="299" r:id="rId24"/>
    <p:sldId id="300" r:id="rId25"/>
    <p:sldId id="298" r:id="rId26"/>
    <p:sldId id="356" r:id="rId27"/>
    <p:sldId id="357" r:id="rId28"/>
    <p:sldId id="347" r:id="rId29"/>
    <p:sldId id="359" r:id="rId30"/>
    <p:sldId id="348" r:id="rId31"/>
    <p:sldId id="350" r:id="rId32"/>
    <p:sldId id="355" r:id="rId33"/>
    <p:sldId id="360" r:id="rId34"/>
    <p:sldId id="349" r:id="rId35"/>
    <p:sldId id="361" r:id="rId36"/>
    <p:sldId id="351" r:id="rId37"/>
    <p:sldId id="353" r:id="rId38"/>
    <p:sldId id="354" r:id="rId39"/>
    <p:sldId id="393" r:id="rId40"/>
    <p:sldId id="363" r:id="rId41"/>
    <p:sldId id="364" r:id="rId42"/>
    <p:sldId id="365" r:id="rId43"/>
    <p:sldId id="366" r:id="rId44"/>
    <p:sldId id="367" r:id="rId45"/>
    <p:sldId id="397" r:id="rId46"/>
    <p:sldId id="368" r:id="rId47"/>
    <p:sldId id="369" r:id="rId48"/>
    <p:sldId id="370" r:id="rId49"/>
    <p:sldId id="392" r:id="rId50"/>
    <p:sldId id="394" r:id="rId51"/>
    <p:sldId id="395" r:id="rId52"/>
    <p:sldId id="381" r:id="rId53"/>
    <p:sldId id="382" r:id="rId54"/>
    <p:sldId id="383" r:id="rId55"/>
    <p:sldId id="384" r:id="rId56"/>
    <p:sldId id="385" r:id="rId57"/>
    <p:sldId id="387" r:id="rId58"/>
    <p:sldId id="388" r:id="rId59"/>
    <p:sldId id="389" r:id="rId60"/>
    <p:sldId id="390" r:id="rId6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FF66FF"/>
    <a:srgbClr val="CC0000"/>
    <a:srgbClr val="FFF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CAF8C-1F7F-455A-8F37-62724D10F0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6C40B-61A7-4081-8D7D-550A5CBADA3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6C40B-61A7-4081-8D7D-550A5CBADA3B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6C40B-61A7-4081-8D7D-550A5CBADA3B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26566-4140-40E9-9372-2C7E6D9B0E4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130B3-2AA3-4FA9-B27F-DB40CE5057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70EF0-B234-438F-ACE5-8074C4CA81C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9E8AD-EA4D-4E58-AC5C-DD6661D59F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EBFDC-3738-4862-AA30-E7B88C65DF2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F78DA-9D99-408D-A9DA-ADEE58E97B1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D8BF1-CCDD-449B-BC95-C94D77C1E33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40183-B581-4A7C-AA1F-967F713808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58479-2630-4FA5-8DA5-3AE24D621F6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67F97-D974-4E1F-938D-56E366A92A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26566-4140-40E9-9372-2C7E6D9B0E4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130B3-2AA3-4FA9-B27F-DB40CE5057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99EBD-1261-4A56-9750-2E8895906B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81563-2B56-410B-B376-D8226CB3674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2FAFB-834D-426A-9E1E-F25B3838476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B3C26-05A2-4D20-A035-7C999AFCCB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81EC8-6B0A-4939-8F71-BA0E639FF46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67D7D-FE86-4148-ACBD-5A2C977FEB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91EAC-3A7A-43C2-A546-C8A6D123123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03FA4-3A4B-48C6-A9B5-8D0AC35195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156FE-F238-455D-A053-EC580E15F68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9A5CE-DE0A-4BEF-B936-22D8EC19E1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E88C0-239C-441A-A395-E759F4C1174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67CF1-984B-4D15-8983-BB55AB1811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61CEA-8A4A-483E-8AA2-CB9E367ED04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3EA84-5955-4343-8A5D-FE7CA9F53E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2C42B47-04EB-4FF4-888E-177BFFBC2DD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B189366-1954-49DF-B4D4-699CB10FEB3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image" Target="../media/image5.png"/><Relationship Id="rId7" Type="http://schemas.openxmlformats.org/officeDocument/2006/relationships/slide" Target="slide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10" Type="http://schemas.openxmlformats.org/officeDocument/2006/relationships/slide" Target="slide17.xml"/><Relationship Id="rId4" Type="http://schemas.openxmlformats.org/officeDocument/2006/relationships/slide" Target="slide7.xml"/><Relationship Id="rId9" Type="http://schemas.openxmlformats.org/officeDocument/2006/relationships/slide" Target="slide1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3"/>
          <p:cNvSpPr>
            <a:spLocks noChangeArrowheads="1"/>
          </p:cNvSpPr>
          <p:nvPr/>
        </p:nvSpPr>
        <p:spPr bwMode="auto">
          <a:xfrm>
            <a:off x="611560" y="2636912"/>
            <a:ext cx="6998192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en-US" sz="5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en-US" sz="5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Language </a:t>
            </a:r>
            <a:r>
              <a:rPr lang="en-US" altLang="en-US" sz="5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use</a:t>
            </a:r>
          </a:p>
        </p:txBody>
      </p:sp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755576" y="1537216"/>
            <a:ext cx="6336704" cy="6685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008000"/>
                  </a:solidFill>
                  <a:round/>
                </a:ln>
                <a:solidFill>
                  <a:srgbClr val="CC0000"/>
                </a:solidFill>
                <a:latin typeface="Arial Black" panose="020B0A04020102020204"/>
              </a:rPr>
              <a:t>Module </a:t>
            </a:r>
            <a:r>
              <a:rPr lang="en-US" altLang="zh-CN" sz="3600" b="1" kern="10" dirty="0" smtClean="0">
                <a:ln w="9525">
                  <a:solidFill>
                    <a:srgbClr val="008000"/>
                  </a:solidFill>
                  <a:round/>
                </a:ln>
                <a:solidFill>
                  <a:srgbClr val="CC0000"/>
                </a:solidFill>
                <a:latin typeface="Arial Black" panose="020B0A04020102020204"/>
              </a:rPr>
              <a:t>7  English </a:t>
            </a:r>
            <a:r>
              <a:rPr lang="en-US" altLang="zh-CN" sz="3600" b="1" kern="10" dirty="0">
                <a:ln w="9525">
                  <a:solidFill>
                    <a:srgbClr val="008000"/>
                  </a:solidFill>
                  <a:round/>
                </a:ln>
                <a:solidFill>
                  <a:srgbClr val="CC0000"/>
                </a:solidFill>
                <a:latin typeface="Arial Black" panose="020B0A04020102020204"/>
              </a:rPr>
              <a:t>for you and me</a:t>
            </a:r>
            <a:endParaRPr lang="zh-CN" altLang="en-US" sz="3600" b="1" kern="10" dirty="0">
              <a:ln w="9525">
                <a:solidFill>
                  <a:srgbClr val="008000"/>
                </a:solidFill>
                <a:round/>
              </a:ln>
              <a:solidFill>
                <a:srgbClr val="CC0000"/>
              </a:solidFill>
              <a:latin typeface="Arial Black" panose="020B0A0402010202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77236" y="465313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42938" y="1500188"/>
            <a:ext cx="8062912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用作连词时，意思是“在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之前；还没来得及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就”。 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she could move, she heard a great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noise.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had rushed out of the room before I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could say a word.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71500" y="1214438"/>
            <a:ext cx="8062913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+ be +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时间段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before ...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句型中，意思是“在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之后才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It will be half a year before I come back.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+ be + not  +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时间段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before ...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句型中，意思是“不多久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就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It won’t be long before they understand each other.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915400" cy="606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till, until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… until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1.until / till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引导时间状语从句</a:t>
            </a:r>
            <a:r>
              <a:rPr lang="zh-CN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用于肯定句时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主句的动词是延续性动词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，表示动作或状态一直持续到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until / till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所表示的时间，意为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“某动作一直延续到某时间点才停止”。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如：</a:t>
            </a:r>
          </a:p>
          <a:p>
            <a:pPr eaLnBrk="1" hangingPunct="1"/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waited until he came. </a:t>
            </a:r>
          </a:p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用于否定句时</a:t>
            </a:r>
            <a:r>
              <a:rPr lang="en-US" altLang="zh-CN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主句谓语动词是非延续性动词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从句为肯定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“某动作直到某时间才开始”。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He won’t go to bed till / until she returns.</a:t>
            </a:r>
          </a:p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till</a:t>
            </a:r>
            <a:r>
              <a:rPr lang="zh-CN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不可以置于句首，而</a:t>
            </a:r>
            <a:r>
              <a:rPr lang="en-US" altLang="zh-CN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zh-CN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可以。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如：</a:t>
            </a:r>
          </a:p>
          <a:p>
            <a:pPr eaLnBrk="1" hangingPunct="1"/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Until you told me I had no idea of it.</a:t>
            </a:r>
            <a:endParaRPr lang="en-US" altLang="zh-CN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1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1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1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1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1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7"/>
          <p:cNvSpPr>
            <a:spLocks noChangeArrowheads="1"/>
          </p:cNvSpPr>
          <p:nvPr/>
        </p:nvSpPr>
        <p:spPr bwMode="auto">
          <a:xfrm>
            <a:off x="500063" y="1357313"/>
            <a:ext cx="8143875" cy="38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75000"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__________ he comes here tomorrow, I will call you. 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75000"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____________ he was walking in the street, he met Tim.  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75000"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3. 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sang _________ she worked.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75000"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4. 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was an applause ____________ she appeared on the stage.</a:t>
            </a:r>
          </a:p>
        </p:txBody>
      </p:sp>
      <p:sp>
        <p:nvSpPr>
          <p:cNvPr id="14339" name="WordArt 2"/>
          <p:cNvSpPr>
            <a:spLocks noChangeArrowheads="1" noChangeShapeType="1" noTextEdit="1"/>
          </p:cNvSpPr>
          <p:nvPr/>
        </p:nvSpPr>
        <p:spPr bwMode="auto">
          <a:xfrm>
            <a:off x="3214688" y="500063"/>
            <a:ext cx="2357437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4800" kern="10">
                <a:ln w="12700">
                  <a:solidFill>
                    <a:srgbClr val="EAEAEA"/>
                  </a:solidFill>
                  <a:round/>
                </a:ln>
                <a:solidFill>
                  <a:srgbClr val="7030A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练一练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928688" y="1285875"/>
            <a:ext cx="1716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</a:p>
        </p:txBody>
      </p:sp>
      <p:sp>
        <p:nvSpPr>
          <p:cNvPr id="444421" name="Rectangle 5"/>
          <p:cNvSpPr>
            <a:spLocks noChangeArrowheads="1"/>
          </p:cNvSpPr>
          <p:nvPr/>
        </p:nvSpPr>
        <p:spPr bwMode="auto">
          <a:xfrm>
            <a:off x="928688" y="2286000"/>
            <a:ext cx="2605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While/When</a:t>
            </a:r>
          </a:p>
        </p:txBody>
      </p:sp>
      <p:sp>
        <p:nvSpPr>
          <p:cNvPr id="444422" name="Rectangle 6"/>
          <p:cNvSpPr>
            <a:spLocks noChangeArrowheads="1"/>
          </p:cNvSpPr>
          <p:nvPr/>
        </p:nvSpPr>
        <p:spPr bwMode="auto">
          <a:xfrm>
            <a:off x="3000375" y="3357563"/>
            <a:ext cx="700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</a:p>
        </p:txBody>
      </p:sp>
      <p:sp>
        <p:nvSpPr>
          <p:cNvPr id="444423" name="Rectangle 7"/>
          <p:cNvSpPr>
            <a:spLocks noChangeArrowheads="1"/>
          </p:cNvSpPr>
          <p:nvPr/>
        </p:nvSpPr>
        <p:spPr bwMode="auto">
          <a:xfrm>
            <a:off x="5072063" y="4071938"/>
            <a:ext cx="266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soon 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4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4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4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4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4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4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/>
      <p:bldP spid="444421" grpId="0"/>
      <p:bldP spid="444422" grpId="0"/>
      <p:bldP spid="4444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7"/>
          <p:cNvSpPr>
            <a:spLocks noChangeArrowheads="1"/>
          </p:cNvSpPr>
          <p:nvPr/>
        </p:nvSpPr>
        <p:spPr bwMode="auto">
          <a:xfrm>
            <a:off x="857250" y="1071563"/>
            <a:ext cx="7786688" cy="38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75000"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5.It won’t be long ______he finishes his writing.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75000"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6.______ he had finished his work, he left there.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75000"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7.It is two years ______he came here.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75000"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8.  _______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told me, I had no idea of what they had said.</a:t>
            </a:r>
          </a:p>
        </p:txBody>
      </p:sp>
      <p:sp>
        <p:nvSpPr>
          <p:cNvPr id="445443" name="Rectangle 3"/>
          <p:cNvSpPr>
            <a:spLocks noChangeArrowheads="1"/>
          </p:cNvSpPr>
          <p:nvPr/>
        </p:nvSpPr>
        <p:spPr bwMode="auto">
          <a:xfrm>
            <a:off x="4000500" y="1000125"/>
            <a:ext cx="152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</a:p>
        </p:txBody>
      </p:sp>
      <p:sp>
        <p:nvSpPr>
          <p:cNvPr id="445444" name="Rectangle 4"/>
          <p:cNvSpPr>
            <a:spLocks noChangeArrowheads="1"/>
          </p:cNvSpPr>
          <p:nvPr/>
        </p:nvSpPr>
        <p:spPr bwMode="auto">
          <a:xfrm>
            <a:off x="1285875" y="2000250"/>
            <a:ext cx="137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</a:p>
        </p:txBody>
      </p:sp>
      <p:sp>
        <p:nvSpPr>
          <p:cNvPr id="445445" name="Rectangle 5"/>
          <p:cNvSpPr>
            <a:spLocks noChangeArrowheads="1"/>
          </p:cNvSpPr>
          <p:nvPr/>
        </p:nvSpPr>
        <p:spPr bwMode="auto">
          <a:xfrm>
            <a:off x="3857625" y="3214688"/>
            <a:ext cx="123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</a:p>
        </p:txBody>
      </p:sp>
      <p:sp>
        <p:nvSpPr>
          <p:cNvPr id="445447" name="Rectangle 7"/>
          <p:cNvSpPr>
            <a:spLocks noChangeArrowheads="1"/>
          </p:cNvSpPr>
          <p:nvPr/>
        </p:nvSpPr>
        <p:spPr bwMode="auto">
          <a:xfrm>
            <a:off x="1643063" y="3786188"/>
            <a:ext cx="1135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5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5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/>
      <p:bldP spid="445444" grpId="0"/>
      <p:bldP spid="445445" grpId="0"/>
      <p:bldP spid="4454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17" name="Group 37"/>
          <p:cNvGraphicFramePr>
            <a:graphicFrameLocks noGrp="1"/>
          </p:cNvGraphicFramePr>
          <p:nvPr>
            <p:ph/>
          </p:nvPr>
        </p:nvGraphicFramePr>
        <p:xfrm>
          <a:off x="468313" y="1052513"/>
          <a:ext cx="8229600" cy="4995955"/>
        </p:xfrm>
        <a:graphic>
          <a:graphicData uri="http://schemas.openxmlformats.org/drawingml/2006/table">
            <a:tbl>
              <a:tblPr/>
              <a:tblGrid>
                <a:gridCol w="2674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4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状语从句分类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常用连词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原因状语从句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because, since, as, for, now that, seeing that, considering that</a:t>
                      </a: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9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目的状语从句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 order that, so that, that, for fear that, in case</a:t>
                      </a: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4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结果状语从句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so … that, so that, such … that, that, </a:t>
                      </a:r>
                      <a:r>
                        <a:rPr kumimoji="0" lang="en-US" altLang="zh-CN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etc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(too … to …, enough to …, so … as to)</a:t>
                      </a: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3"/>
          <p:cNvSpPr>
            <a:spLocks noChangeArrowheads="1"/>
          </p:cNvSpPr>
          <p:nvPr/>
        </p:nvSpPr>
        <p:spPr bwMode="auto">
          <a:xfrm>
            <a:off x="1500188" y="357188"/>
            <a:ext cx="59039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that, so…that, such…that </a:t>
            </a:r>
            <a:endParaRPr lang="zh-CN" altLang="en-US" sz="1400" dirty="0">
              <a:solidFill>
                <a:srgbClr val="C00000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28625" y="1214438"/>
            <a:ext cx="8358188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ts val="41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“以便”、“结果”表目的和结果。</a:t>
            </a:r>
          </a:p>
          <a:p>
            <a:pPr eaLnBrk="0" hangingPunct="0">
              <a:lnSpc>
                <a:spcPts val="4100"/>
              </a:lnSpc>
            </a:pPr>
            <a:r>
              <a:rPr lang="zh-CN" altLang="en-US" sz="32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注意：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在从句中有情态动词表目的，无情态动词表结果。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ts val="41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so…that “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如此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以致于”表结果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该结构常见于： 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ts val="4100"/>
              </a:lnSpc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so+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形／副＋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从句　　</a:t>
            </a:r>
            <a:b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so+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形＋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a(an)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＋单数名词＋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从句　　</a:t>
            </a:r>
            <a:b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so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/ much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＋复数名词（不可数名词）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+that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从句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3"/>
          <p:cNvSpPr>
            <a:spLocks noChangeArrowheads="1"/>
          </p:cNvSpPr>
          <p:nvPr/>
        </p:nvSpPr>
        <p:spPr bwMode="auto">
          <a:xfrm>
            <a:off x="1500188" y="1143000"/>
            <a:ext cx="59039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that, so…that, such…that </a:t>
            </a:r>
            <a:endParaRPr lang="zh-CN" altLang="en-US" sz="1400">
              <a:solidFill>
                <a:srgbClr val="C00000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85813" y="2000250"/>
            <a:ext cx="8001000" cy="297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such…that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“如此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以致于”表结果，该结构常见于： </a:t>
            </a:r>
            <a:endParaRPr lang="en-US" altLang="zh-CN" sz="3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ts val="4500"/>
              </a:lnSpc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1. such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a(an)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＋形＋名词＋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从句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2. such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＋形＋复数名词／不可数名词＋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从句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00063" y="1285875"/>
            <a:ext cx="8429625" cy="422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ts val="46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He is so young that he can’t go to work.</a:t>
            </a:r>
          </a:p>
          <a:p>
            <a:pPr marL="533400" indent="-533400">
              <a:lnSpc>
                <a:spcPts val="46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他这么小他不能上班。</a:t>
            </a:r>
          </a:p>
          <a:p>
            <a:pPr marL="533400" indent="-533400">
              <a:lnSpc>
                <a:spcPts val="46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They are hurrying so that they may not miss</a:t>
            </a:r>
          </a:p>
          <a:p>
            <a:pPr marL="533400" indent="-533400">
              <a:lnSpc>
                <a:spcPts val="46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train. </a:t>
            </a:r>
          </a:p>
          <a:p>
            <a:pPr marL="533400" indent="-533400">
              <a:lnSpc>
                <a:spcPts val="4600"/>
              </a:lnSpc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他们为了赶上火车而匆匆忙忙。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ts val="4600"/>
              </a:lnSpc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It’s such a good chance that we mustn’t miss it.   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机会这样好，我们决不能失掉。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5"/>
          <p:cNvSpPr>
            <a:spLocks noChangeArrowheads="1"/>
          </p:cNvSpPr>
          <p:nvPr/>
        </p:nvSpPr>
        <p:spPr bwMode="auto">
          <a:xfrm>
            <a:off x="785813" y="1785938"/>
            <a:ext cx="7858125" cy="324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spcBef>
                <a:spcPct val="20000"/>
              </a:spcBef>
              <a:buClr>
                <a:srgbClr val="0000FF"/>
              </a:buClr>
              <a:buSzPct val="75000"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It is _____ good a story that I’ll never forget it.</a:t>
            </a:r>
          </a:p>
          <a:p>
            <a:pPr marL="342900" indent="-342900" algn="just">
              <a:spcBef>
                <a:spcPct val="20000"/>
              </a:spcBef>
              <a:buClr>
                <a:srgbClr val="0000FF"/>
              </a:buClr>
              <a:buSzPct val="75000"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It is ______ a good story that I’ll never forget it.</a:t>
            </a:r>
          </a:p>
          <a:p>
            <a:pPr marL="342900" indent="-342900" algn="just">
              <a:spcBef>
                <a:spcPct val="20000"/>
              </a:spcBef>
              <a:buClr>
                <a:srgbClr val="0000FF"/>
              </a:buClr>
              <a:buSzPct val="75000"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They set out early ________ they might arrive there in time. </a:t>
            </a:r>
          </a:p>
        </p:txBody>
      </p:sp>
      <p:sp>
        <p:nvSpPr>
          <p:cNvPr id="452611" name="Rectangle 3"/>
          <p:cNvSpPr>
            <a:spLocks noChangeArrowheads="1"/>
          </p:cNvSpPr>
          <p:nvPr/>
        </p:nvSpPr>
        <p:spPr bwMode="auto">
          <a:xfrm>
            <a:off x="2500313" y="1714500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</a:p>
        </p:txBody>
      </p:sp>
      <p:sp>
        <p:nvSpPr>
          <p:cNvPr id="452612" name="Rectangle 4"/>
          <p:cNvSpPr>
            <a:spLocks noChangeArrowheads="1"/>
          </p:cNvSpPr>
          <p:nvPr/>
        </p:nvSpPr>
        <p:spPr bwMode="auto">
          <a:xfrm>
            <a:off x="2357438" y="2928938"/>
            <a:ext cx="1520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3429000" y="642938"/>
            <a:ext cx="2428875" cy="642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kern="10">
                <a:ln w="12700">
                  <a:solidFill>
                    <a:srgbClr val="EAEAEA"/>
                  </a:solidFill>
                  <a:round/>
                </a:ln>
                <a:solidFill>
                  <a:srgbClr val="CC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练一练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929188" y="3929063"/>
            <a:ext cx="1520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2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2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1" grpId="0"/>
      <p:bldP spid="45261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矩形 4"/>
          <p:cNvSpPr>
            <a:spLocks noChangeArrowheads="1"/>
          </p:cNvSpPr>
          <p:nvPr/>
        </p:nvSpPr>
        <p:spPr bwMode="auto">
          <a:xfrm>
            <a:off x="500063" y="1928813"/>
            <a:ext cx="8135937" cy="42291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also the subject 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I’m best at, 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 spoken English is not that good.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can speak English with you 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whenever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meet.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China continues to grow, many people think that Chinese will become as common as English by the middle of the twenty-first century.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55650" y="620713"/>
            <a:ext cx="7921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Read these sentences and analyze their structure.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84" name="Group 32"/>
          <p:cNvGraphicFramePr>
            <a:graphicFrameLocks noGrp="1"/>
          </p:cNvGraphicFramePr>
          <p:nvPr>
            <p:ph/>
          </p:nvPr>
        </p:nvGraphicFramePr>
        <p:xfrm>
          <a:off x="468313" y="1844675"/>
          <a:ext cx="8229600" cy="3156343"/>
        </p:xfrm>
        <a:graphic>
          <a:graphicData uri="http://schemas.openxmlformats.org/drawingml/2006/table">
            <a:tbl>
              <a:tblPr/>
              <a:tblGrid>
                <a:gridCol w="2674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4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41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条件状语从句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if, unless, as (so) long as, in case, on condition that, suppose / supposing, provided that …</a:t>
                      </a: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让步状语从句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though, although, even if, even though, however, whatever, as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28625" y="1643063"/>
            <a:ext cx="814387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though, although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在句首表“尽管”两者都可以用，但句后不能再用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下列情况只能用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though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b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　▲　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as though (=as if);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　　　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even if (=even though) </a:t>
            </a:r>
            <a:b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　▲　在句末表示“然而” 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表示“尽管”，从句的表语、状语等成分要倒装。 </a:t>
            </a:r>
          </a:p>
        </p:txBody>
      </p:sp>
      <p:sp>
        <p:nvSpPr>
          <p:cNvPr id="22531" name="矩形 6"/>
          <p:cNvSpPr>
            <a:spLocks noChangeArrowheads="1"/>
          </p:cNvSpPr>
          <p:nvPr/>
        </p:nvSpPr>
        <p:spPr bwMode="auto">
          <a:xfrm>
            <a:off x="2214563" y="785813"/>
            <a:ext cx="4416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though, although, as, </a:t>
            </a:r>
            <a:endParaRPr lang="zh-CN" altLang="en-US" sz="1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714375" y="214313"/>
            <a:ext cx="3652838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3200" b="1" dirty="0">
                <a:latin typeface="宋体" panose="02010600030101010101" pitchFamily="2" charset="-122"/>
              </a:rPr>
              <a:t>状语从句的时态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57188" y="857250"/>
            <a:ext cx="856932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/>
              <a:t>需要考虑时态问题的状语从句一般是指时间和条件状语从句。</a:t>
            </a:r>
            <a:r>
              <a:rPr lang="zh-CN" altLang="en-US" sz="3200" b="1" dirty="0">
                <a:solidFill>
                  <a:srgbClr val="0000FF"/>
                </a:solidFill>
              </a:rPr>
              <a:t>主句如果是一般将来时或过去将来时，条件和时间状语从句一般用一般现在时或一般过去式。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285750" y="2928938"/>
            <a:ext cx="8642350" cy="3540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I didn’t realize how special my mother was until I became an adult.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While John was watching TV, his wife was cooking.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Every time I listen to your advice, I get into trouble.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We’ll start our project if the president agrees.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071563" y="214313"/>
            <a:ext cx="5391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</a:rPr>
              <a:t>Complete these sentences.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00063" y="1928813"/>
            <a:ext cx="8064500" cy="44942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514350" indent="-514350">
              <a:spcAft>
                <a:spcPts val="600"/>
              </a:spcAft>
              <a:buFontTx/>
              <a:buAutoNum type="arabicPeriod"/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Many Confucius Institutes have been set </a:t>
            </a:r>
          </a:p>
          <a:p>
            <a:pPr marL="514350" indent="-514350">
              <a:spcAft>
                <a:spcPts val="600"/>
              </a:spcAft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     up around the world ________ more and more people want to learn Chinese.</a:t>
            </a:r>
          </a:p>
          <a:p>
            <a:pPr>
              <a:spcAft>
                <a:spcPts val="600"/>
              </a:spcAft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2. French was more popular _________ </a:t>
            </a:r>
          </a:p>
          <a:p>
            <a:pPr>
              <a:spcAft>
                <a:spcPts val="600"/>
              </a:spcAft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    English became important in the </a:t>
            </a:r>
          </a:p>
          <a:p>
            <a:pPr>
              <a:spcAft>
                <a:spcPts val="600"/>
              </a:spcAft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    nineteenth century.</a:t>
            </a:r>
          </a:p>
          <a:p>
            <a:pPr>
              <a:spcAft>
                <a:spcPts val="600"/>
              </a:spcAft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3. I will make great progress ________ you </a:t>
            </a:r>
          </a:p>
          <a:p>
            <a:pPr>
              <a:spcAft>
                <a:spcPts val="600"/>
              </a:spcAft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     help me learn English.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071563" y="928688"/>
            <a:ext cx="7143750" cy="1077912"/>
          </a:xfrm>
          <a:prstGeom prst="rect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after   although   because   before    if  </a:t>
            </a:r>
          </a:p>
          <a:p>
            <a:pPr algn="ctr">
              <a:defRPr/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so that    so … that     when      while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5572125" y="3500438"/>
            <a:ext cx="3168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whose classes are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4500563" y="2500313"/>
            <a:ext cx="2465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several of his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4572000" y="5143500"/>
            <a:ext cx="4270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interesting and creative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357188" y="214313"/>
            <a:ext cx="785812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dirty="0">
                <a:latin typeface="Arial Black" panose="020B0A04020102020204" pitchFamily="34" charset="0"/>
              </a:rPr>
              <a:t>1</a:t>
            </a:r>
            <a:endParaRPr lang="zh-CN" altLang="en-US" sz="36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  <p:bldP spid="62470" grpId="0"/>
      <p:bldP spid="6247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85750" y="928688"/>
            <a:ext cx="8497888" cy="4083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ts val="45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Tony finds writing Chinese really difficult, </a:t>
            </a:r>
          </a:p>
          <a:p>
            <a:pPr>
              <a:lnSpc>
                <a:spcPts val="45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________ he can understand and speak </a:t>
            </a:r>
          </a:p>
          <a:p>
            <a:pPr>
              <a:lnSpc>
                <a:spcPts val="45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Chinese pretty well.</a:t>
            </a:r>
          </a:p>
          <a:p>
            <a:pPr>
              <a:lnSpc>
                <a:spcPts val="45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5. English spread more quickly all over the </a:t>
            </a:r>
          </a:p>
          <a:p>
            <a:pPr>
              <a:lnSpc>
                <a:spcPts val="45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world _______ television was invented.</a:t>
            </a:r>
          </a:p>
          <a:p>
            <a:pPr>
              <a:lnSpc>
                <a:spcPts val="45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6. I advise you to go to an English corner _____ </a:t>
            </a:r>
          </a:p>
          <a:p>
            <a:pPr>
              <a:lnSpc>
                <a:spcPts val="45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you can improve your listening and speaking.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428750" y="3143250"/>
            <a:ext cx="2903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which / that she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7075488" y="3857625"/>
            <a:ext cx="20685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who would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357188" y="1428750"/>
            <a:ext cx="2351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can dance to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  <p:bldP spid="65540" grpId="0"/>
      <p:bldP spid="6554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23850" y="404813"/>
            <a:ext cx="8424863" cy="5238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ts val="45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7. English has become ________ important in </a:t>
            </a:r>
          </a:p>
          <a:p>
            <a:pPr>
              <a:lnSpc>
                <a:spcPts val="45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international communication ________ </a:t>
            </a:r>
          </a:p>
          <a:p>
            <a:pPr>
              <a:lnSpc>
                <a:spcPts val="45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schools in China and many other countries </a:t>
            </a:r>
          </a:p>
          <a:p>
            <a:pPr>
              <a:lnSpc>
                <a:spcPts val="45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teach the language.</a:t>
            </a:r>
          </a:p>
          <a:p>
            <a:pPr>
              <a:lnSpc>
                <a:spcPts val="45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8. In order to improve his English, my uncle </a:t>
            </a:r>
          </a:p>
          <a:p>
            <a:pPr>
              <a:lnSpc>
                <a:spcPts val="45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took every chance to talk to people in </a:t>
            </a:r>
          </a:p>
          <a:p>
            <a:pPr>
              <a:lnSpc>
                <a:spcPts val="45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Australia _________ he was working there.</a:t>
            </a:r>
          </a:p>
          <a:p>
            <a:pPr>
              <a:lnSpc>
                <a:spcPts val="45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9. I started learning English _________ I was </a:t>
            </a:r>
          </a:p>
          <a:p>
            <a:pPr>
              <a:lnSpc>
                <a:spcPts val="45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seven years old, right on my birthday.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500438" y="214313"/>
            <a:ext cx="4810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that / which is made of silk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6000750" y="1071563"/>
            <a:ext cx="2857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who / that talks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2357438" y="3714750"/>
            <a:ext cx="5419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much but never does anything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71750" y="4714875"/>
            <a:ext cx="5419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much but never does anything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3492" grpId="0"/>
      <p:bldP spid="63493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839200" cy="4548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【2010</a:t>
            </a:r>
            <a:r>
              <a:rPr lang="zh-CN" altLang="en-US" sz="3200" b="1" dirty="0">
                <a:latin typeface="Times New Roman" panose="02020603050405020304" pitchFamily="18" charset="0"/>
              </a:rPr>
              <a:t>成都中考</a:t>
            </a:r>
            <a:r>
              <a:rPr lang="en-US" altLang="zh-CN" sz="3200" b="1" dirty="0">
                <a:latin typeface="Times New Roman" panose="02020603050405020304" pitchFamily="18" charset="0"/>
              </a:rPr>
              <a:t>】I won’t be able to understand 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what you say, _______ you speak too quickly.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A. if		B. though		C. because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【2010</a:t>
            </a:r>
            <a:r>
              <a:rPr lang="zh-CN" altLang="en-US" sz="3200" b="1" dirty="0">
                <a:latin typeface="Times New Roman" panose="02020603050405020304" pitchFamily="18" charset="0"/>
              </a:rPr>
              <a:t>湖北</a:t>
            </a:r>
            <a:r>
              <a:rPr lang="en-US" altLang="zh-CN" sz="3200" b="1" dirty="0">
                <a:latin typeface="Times New Roman" panose="02020603050405020304" pitchFamily="18" charset="0"/>
              </a:rPr>
              <a:t>•</a:t>
            </a:r>
            <a:r>
              <a:rPr lang="zh-CN" altLang="en-US" sz="3200" b="1" dirty="0">
                <a:latin typeface="Times New Roman" panose="02020603050405020304" pitchFamily="18" charset="0"/>
              </a:rPr>
              <a:t>荆州</a:t>
            </a:r>
            <a:r>
              <a:rPr lang="en-US" altLang="zh-CN" sz="3200" b="1" dirty="0">
                <a:latin typeface="Times New Roman" panose="02020603050405020304" pitchFamily="18" charset="0"/>
              </a:rPr>
              <a:t>】24. —Why didn’t Betty come 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to school yesterday?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—_________ she was ill. 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A. But 	                   B. Though		  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C. If		          D. Because</a:t>
            </a:r>
          </a:p>
        </p:txBody>
      </p:sp>
      <p:pic>
        <p:nvPicPr>
          <p:cNvPr id="27651" name="图片 4" descr="图片14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95600" y="457200"/>
            <a:ext cx="32004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357563" y="2071688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>
              <a:solidFill>
                <a:srgbClr val="0000CC"/>
              </a:solidFill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785938" y="4357688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229600" cy="4548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【2010</a:t>
            </a:r>
            <a:r>
              <a:rPr lang="zh-CN" altLang="en-US" sz="3200" b="1">
                <a:latin typeface="Times New Roman" panose="02020603050405020304" pitchFamily="18" charset="0"/>
              </a:rPr>
              <a:t>甘肃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  <a:r>
              <a:rPr lang="zh-CN" altLang="en-US" sz="3200" b="1">
                <a:latin typeface="Times New Roman" panose="02020603050405020304" pitchFamily="18" charset="0"/>
              </a:rPr>
              <a:t>定西</a:t>
            </a:r>
            <a:r>
              <a:rPr lang="en-US" altLang="zh-CN" sz="3200" b="1">
                <a:latin typeface="Times New Roman" panose="02020603050405020304" pitchFamily="18" charset="0"/>
              </a:rPr>
              <a:t>】She had a stomachache _______ she ate something bad. 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A. so  			B. because  	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C. or  			D. although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【2011</a:t>
            </a:r>
            <a:r>
              <a:rPr lang="zh-CN" altLang="en-US" sz="3200" b="1">
                <a:latin typeface="Times New Roman" panose="02020603050405020304" pitchFamily="18" charset="0"/>
              </a:rPr>
              <a:t>福建莆田</a:t>
            </a:r>
            <a:r>
              <a:rPr lang="en-US" altLang="zh-CN" sz="3200" b="1">
                <a:latin typeface="Times New Roman" panose="02020603050405020304" pitchFamily="18" charset="0"/>
              </a:rPr>
              <a:t>】—Why do you like this TV program?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—_________ it’s very interesting and exciting.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A. Though         B. Because         C. So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714500" y="1357313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>
              <a:solidFill>
                <a:srgbClr val="0000CC"/>
              </a:solidFill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785938" y="3929063"/>
            <a:ext cx="458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500063" y="785813"/>
            <a:ext cx="7786687" cy="5508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【 2012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湖北荆州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】 — When shall we leave for China?</a:t>
            </a:r>
          </a:p>
          <a:p>
            <a:pPr eaLnBrk="0" hangingPunct="0"/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— We won’t </a:t>
            </a:r>
            <a:r>
              <a:rPr lang="en-US" altLang="zh-CN" sz="32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we have visited all the places of interest here. </a:t>
            </a:r>
          </a:p>
          <a:p>
            <a:pPr eaLnBrk="0" hangingPunct="0"/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A. until			B. while</a:t>
            </a:r>
          </a:p>
          <a:p>
            <a:pPr eaLnBrk="0" hangingPunct="0"/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C. as			D. since</a:t>
            </a:r>
          </a:p>
          <a:p>
            <a:pPr eaLnBrk="0" hangingPunct="0"/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【2012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江苏淮安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】______ the great teacher Zhang Lili was in hospital, many people hoped she would get better soon. </a:t>
            </a:r>
          </a:p>
          <a:p>
            <a:pPr eaLnBrk="0" hangingPunct="0"/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A. If				B. Until</a:t>
            </a:r>
          </a:p>
          <a:p>
            <a:pPr eaLnBrk="0" hangingPunct="0"/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C. Before			D. After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048000" y="17526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>
              <a:solidFill>
                <a:srgbClr val="0000CC"/>
              </a:solidFill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429125" y="371475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468313" y="908050"/>
            <a:ext cx="8208962" cy="5114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【2012</a:t>
            </a:r>
            <a:r>
              <a:rPr lang="zh-CN" altLang="en-US" sz="3200" b="1">
                <a:latin typeface="Times New Roman" panose="02020603050405020304" pitchFamily="18" charset="0"/>
              </a:rPr>
              <a:t>湖北十堰</a:t>
            </a:r>
            <a:r>
              <a:rPr lang="en-US" altLang="zh-CN" sz="3200" b="1">
                <a:latin typeface="Times New Roman" panose="02020603050405020304" pitchFamily="18" charset="0"/>
              </a:rPr>
              <a:t>】________ he is only 12, he 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often goes to the old people’s home to perform 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plays for the old people as a volunteer. 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A. If     B. Since    C. Though     D. Because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【2012</a:t>
            </a:r>
            <a:r>
              <a:rPr lang="zh-CN" altLang="en-US" sz="3200" b="1">
                <a:latin typeface="Times New Roman" panose="02020603050405020304" pitchFamily="18" charset="0"/>
              </a:rPr>
              <a:t>江西</a:t>
            </a:r>
            <a:r>
              <a:rPr lang="en-US" altLang="zh-CN" sz="3200" b="1">
                <a:latin typeface="Times New Roman" panose="02020603050405020304" pitchFamily="18" charset="0"/>
              </a:rPr>
              <a:t>】______ the girl is only nine, she 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takes care of her brother and cooks meals 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every day.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A. If                        B. Because           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C. Although           D. As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4284663" y="981075"/>
            <a:ext cx="481012" cy="595313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C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3203575" y="3213100"/>
            <a:ext cx="481013" cy="595313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C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2" grpId="0"/>
      <p:bldP spid="962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714375" y="2500313"/>
            <a:ext cx="7924800" cy="2819400"/>
          </a:xfrm>
          <a:prstGeom prst="ribbon">
            <a:avLst>
              <a:gd name="adj1" fmla="val 12500"/>
              <a:gd name="adj2" fmla="val 50000"/>
            </a:avLst>
          </a:prstGeom>
          <a:gradFill rotWithShape="1">
            <a:gsLst>
              <a:gs pos="0">
                <a:srgbClr val="3366FF"/>
              </a:gs>
              <a:gs pos="12500">
                <a:srgbClr val="01A78F"/>
              </a:gs>
              <a:gs pos="25000">
                <a:srgbClr val="FFFF00"/>
              </a:gs>
              <a:gs pos="37500">
                <a:srgbClr val="FF6633"/>
              </a:gs>
              <a:gs pos="50000">
                <a:srgbClr val="FF3399"/>
              </a:gs>
              <a:gs pos="62500">
                <a:srgbClr val="FF6633"/>
              </a:gs>
              <a:gs pos="75000">
                <a:srgbClr val="FFFF00"/>
              </a:gs>
              <a:gs pos="87500">
                <a:srgbClr val="01A78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0" y="0"/>
            <a:ext cx="3143250" cy="928688"/>
          </a:xfrm>
          <a:solidFill>
            <a:srgbClr val="0000CC"/>
          </a:solidFill>
        </p:spPr>
        <p:txBody>
          <a:bodyPr/>
          <a:lstStyle/>
          <a:p>
            <a:r>
              <a:rPr lang="en-US" altLang="zh-CN" sz="3600" b="1" dirty="0" smtClean="0">
                <a:solidFill>
                  <a:schemeClr val="bg1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Grammar 1</a:t>
            </a:r>
            <a:endParaRPr lang="zh-CN" altLang="en-US" sz="3600" b="1" dirty="0" smtClean="0">
              <a:solidFill>
                <a:schemeClr val="bg1"/>
              </a:solidFill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 bwMode="auto">
          <a:xfrm>
            <a:off x="2714625" y="3286125"/>
            <a:ext cx="3957638" cy="121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zh-CN" altLang="en-US" sz="4800" b="1" dirty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状 语 从 句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500313" y="1500188"/>
            <a:ext cx="445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The Adverbial Clause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1"/>
          <p:cNvSpPr>
            <a:spLocks noChangeArrowheads="1"/>
          </p:cNvSpPr>
          <p:nvPr/>
        </p:nvSpPr>
        <p:spPr bwMode="auto">
          <a:xfrm>
            <a:off x="571500" y="714375"/>
            <a:ext cx="8001000" cy="5016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【2012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山东泰安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】Tigers wait_______ it is dark, then go out to find their food. </a:t>
            </a:r>
          </a:p>
          <a:p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A. since             B. until    </a:t>
            </a:r>
          </a:p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C. as                  D. Because</a:t>
            </a:r>
          </a:p>
          <a:p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【2012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浙江宁波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】—Why didn't you try your best to get on the subway?</a:t>
            </a:r>
          </a:p>
          <a:p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—I tried to, but it started moving _______ I could get on it. </a:t>
            </a:r>
          </a:p>
          <a:p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A. before               B. after       </a:t>
            </a:r>
          </a:p>
          <a:p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C. since                 D. if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143625" y="714375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>
              <a:solidFill>
                <a:srgbClr val="0000CC"/>
              </a:solidFill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086600" y="35814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09600" y="914400"/>
            <a:ext cx="8208963" cy="4765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【2012</a:t>
            </a:r>
            <a:r>
              <a:rPr lang="zh-CN" altLang="en-US" sz="3200" b="1">
                <a:latin typeface="Times New Roman" panose="02020603050405020304" pitchFamily="18" charset="0"/>
              </a:rPr>
              <a:t>绵阳市</a:t>
            </a:r>
            <a:r>
              <a:rPr lang="en-US" altLang="zh-CN" sz="3200" b="1">
                <a:latin typeface="Times New Roman" panose="02020603050405020304" pitchFamily="18" charset="0"/>
              </a:rPr>
              <a:t>】________ I was in the US, I made a lot of American friends. </a:t>
            </a:r>
          </a:p>
          <a:p>
            <a:pPr indent="200025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A. While               B. Although  </a:t>
            </a:r>
          </a:p>
          <a:p>
            <a:pPr indent="200025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C. Unless               D. Until</a:t>
            </a:r>
          </a:p>
          <a:p>
            <a:pPr indent="200025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【2012</a:t>
            </a:r>
            <a:r>
              <a:rPr lang="zh-CN" altLang="en-US" sz="3200" b="1">
                <a:latin typeface="Times New Roman" panose="02020603050405020304" pitchFamily="18" charset="0"/>
              </a:rPr>
              <a:t>江苏宿迁</a:t>
            </a:r>
            <a:r>
              <a:rPr lang="en-US" altLang="zh-CN" sz="3200" b="1">
                <a:latin typeface="Times New Roman" panose="02020603050405020304" pitchFamily="18" charset="0"/>
              </a:rPr>
              <a:t>】Eddie was sleeping _____ Millie was reading a magazine. </a:t>
            </a:r>
          </a:p>
          <a:p>
            <a:pPr indent="200025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A. until                  B. while        </a:t>
            </a:r>
          </a:p>
          <a:p>
            <a:pPr indent="200025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C. before               D. after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4286250" y="85725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7643813" y="3214688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75" y="500063"/>
            <a:ext cx="7667625" cy="36004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【2012</a:t>
            </a:r>
            <a:r>
              <a:rPr lang="zh-CN" altLang="en-US" sz="3200" b="1" dirty="0">
                <a:latin typeface="Times New Roman" panose="02020603050405020304" pitchFamily="18" charset="0"/>
              </a:rPr>
              <a:t>广西玉林</a:t>
            </a:r>
            <a:r>
              <a:rPr lang="en-US" altLang="zh-CN" sz="3200" b="1" dirty="0">
                <a:latin typeface="Times New Roman" panose="02020603050405020304" pitchFamily="18" charset="0"/>
              </a:rPr>
              <a:t>】______ he exercises every day, ______ he is very healthy.</a:t>
            </a:r>
            <a:endParaRPr lang="zh-CN" altLang="en-US" sz="3200" b="1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   A. Because; so            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   B. Because; through    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   C. Because; /         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   D. Though; /</a:t>
            </a:r>
            <a:endParaRPr lang="zh-CN" altLang="en-US" sz="3200" b="1" dirty="0">
              <a:latin typeface="Times New Roman" panose="02020603050405020304" pitchFamily="18" charset="0"/>
            </a:endParaRPr>
          </a:p>
          <a:p>
            <a:pPr marL="514350" indent="-514350">
              <a:defRPr/>
            </a:pPr>
            <a:r>
              <a:rPr lang="en-US" dirty="0">
                <a:latin typeface="Arial" panose="020B0604020202020204" pitchFamily="34" charset="0"/>
              </a:rPr>
              <a:t>	</a:t>
            </a:r>
            <a:endParaRPr lang="zh-CN" altLang="en-US" dirty="0">
              <a:latin typeface="Arial" panose="020B0604020202020204" pitchFamily="34" charset="0"/>
            </a:endParaRPr>
          </a:p>
          <a:p>
            <a:pPr>
              <a:defRPr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929438" y="1857375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>
              <a:solidFill>
                <a:srgbClr val="0000CC"/>
              </a:solidFill>
            </a:endParaRPr>
          </a:p>
        </p:txBody>
      </p:sp>
      <p:sp>
        <p:nvSpPr>
          <p:cNvPr id="33796" name="TextBox 6"/>
          <p:cNvSpPr txBox="1">
            <a:spLocks noChangeArrowheads="1"/>
          </p:cNvSpPr>
          <p:nvPr/>
        </p:nvSpPr>
        <p:spPr bwMode="auto">
          <a:xfrm>
            <a:off x="642938" y="3643313"/>
            <a:ext cx="8143875" cy="2554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【2013</a:t>
            </a:r>
            <a:r>
              <a:rPr lang="zh-CN" altLang="en-US" sz="3200" b="1">
                <a:latin typeface="Times New Roman" panose="02020603050405020304" pitchFamily="18" charset="0"/>
              </a:rPr>
              <a:t>湖北宜昌</a:t>
            </a:r>
            <a:r>
              <a:rPr lang="en-US" altLang="zh-CN" sz="3200" b="1">
                <a:latin typeface="Times New Roman" panose="02020603050405020304" pitchFamily="18" charset="0"/>
              </a:rPr>
              <a:t>】—______ is the street crowded with so many people? </a:t>
            </a: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—Because they are waiting to watch the boat races. </a:t>
            </a: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   A. Why       B. Where      C. How      D. Who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857750" y="3571875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642938" y="714375"/>
            <a:ext cx="7920037" cy="5607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【2013 </a:t>
            </a:r>
            <a:r>
              <a:rPr lang="zh-CN" altLang="en-US" sz="3200" b="1">
                <a:latin typeface="Times New Roman" panose="02020603050405020304" pitchFamily="18" charset="0"/>
              </a:rPr>
              <a:t>浙江湖州</a:t>
            </a:r>
            <a:r>
              <a:rPr lang="en-US" altLang="zh-CN" sz="3200" b="1">
                <a:latin typeface="Times New Roman" panose="02020603050405020304" pitchFamily="18" charset="0"/>
              </a:rPr>
              <a:t>】20. —How do you like 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the sport play?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— Funny, _______ the music of it is not so good. 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A. so     B. though      C .or     D. because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【2013 </a:t>
            </a:r>
            <a:r>
              <a:rPr lang="zh-CN" altLang="en-US" sz="3200" b="1">
                <a:latin typeface="Times New Roman" panose="02020603050405020304" pitchFamily="18" charset="0"/>
              </a:rPr>
              <a:t>湖北恩施</a:t>
            </a:r>
            <a:r>
              <a:rPr lang="en-US" altLang="zh-CN" sz="3200" b="1">
                <a:latin typeface="Times New Roman" panose="02020603050405020304" pitchFamily="18" charset="0"/>
              </a:rPr>
              <a:t>】 _______ our teacher is 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ill, _______ he still comes to our class to 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teach us. 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  A. though; but              B. Though; / 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  C. Although; but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4714875" y="3500438"/>
            <a:ext cx="458788" cy="595312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B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3143250" y="1857375"/>
            <a:ext cx="458788" cy="595313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B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/>
      <p:bldP spid="983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571500" y="811213"/>
            <a:ext cx="8072438" cy="5508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266700" algn="l"/>
                <a:tab pos="2000250" algn="l"/>
                <a:tab pos="3733800" algn="l"/>
              </a:tabLs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【2013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湖南长沙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】—It’s too late. I have to go now.</a:t>
            </a:r>
          </a:p>
          <a:p>
            <a:pPr eaLnBrk="0" hangingPunct="0">
              <a:tabLst>
                <a:tab pos="266700" algn="l"/>
                <a:tab pos="2000250" algn="l"/>
                <a:tab pos="3733800" algn="l"/>
              </a:tabLs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—Oh, it’s raining outside. Don’t leave _______ it stops. </a:t>
            </a:r>
          </a:p>
          <a:p>
            <a:pPr eaLnBrk="0" hangingPunct="0">
              <a:tabLst>
                <a:tab pos="266700" algn="l"/>
                <a:tab pos="2000250" algn="l"/>
                <a:tab pos="3733800" algn="l"/>
              </a:tabLs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A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since	        B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until       C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</a:p>
          <a:p>
            <a:pPr eaLnBrk="0" hangingPunct="0">
              <a:tabLst>
                <a:tab pos="266700" algn="l"/>
                <a:tab pos="2000250" algn="l"/>
                <a:tab pos="3733800" algn="l"/>
              </a:tabLs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【2013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浙江丽水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】 —Hey, man. You can’t cross the street now. You have to wait ______ the traffic turn green.</a:t>
            </a:r>
          </a:p>
          <a:p>
            <a:pPr eaLnBrk="0" hangingPunct="0">
              <a:tabLst>
                <a:tab pos="266700" algn="l"/>
                <a:tab pos="2000250" algn="l"/>
                <a:tab pos="3733800" algn="l"/>
              </a:tabLs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—Oh, sorry and thank you. </a:t>
            </a:r>
          </a:p>
          <a:p>
            <a:pPr eaLnBrk="0" hangingPunct="0">
              <a:tabLst>
                <a:tab pos="266700" algn="l"/>
                <a:tab pos="2000250" algn="l"/>
                <a:tab pos="3733800" algn="l"/>
              </a:tabLs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A. when               B. after         </a:t>
            </a:r>
          </a:p>
          <a:p>
            <a:pPr eaLnBrk="0" hangingPunct="0">
              <a:tabLst>
                <a:tab pos="266700" algn="l"/>
                <a:tab pos="2000250" algn="l"/>
                <a:tab pos="3733800" algn="l"/>
              </a:tabLst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C. until                D. while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143000" y="22860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>
              <a:solidFill>
                <a:srgbClr val="0000CC"/>
              </a:solidFill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429500" y="3786188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323850" y="908050"/>
            <a:ext cx="8351838" cy="5016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【2013</a:t>
            </a:r>
            <a:r>
              <a:rPr lang="zh-CN" altLang="en-US" sz="3200" b="1">
                <a:latin typeface="Times New Roman" panose="02020603050405020304" pitchFamily="18" charset="0"/>
              </a:rPr>
              <a:t>年黑龙江大庆</a:t>
            </a:r>
            <a:r>
              <a:rPr lang="en-US" altLang="zh-CN" sz="3200" b="1">
                <a:latin typeface="Times New Roman" panose="02020603050405020304" pitchFamily="18" charset="0"/>
              </a:rPr>
              <a:t>】He puts the flowers in the shade ________the sun will not burn them.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A. in order to              B. so that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C. so as to                     D. such that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【2013</a:t>
            </a:r>
            <a:r>
              <a:rPr lang="zh-CN" altLang="en-US" sz="3200" b="1">
                <a:latin typeface="Times New Roman" panose="02020603050405020304" pitchFamily="18" charset="0"/>
              </a:rPr>
              <a:t>年贵州贵阳</a:t>
            </a:r>
            <a:r>
              <a:rPr lang="en-US" altLang="zh-CN" sz="3200" b="1">
                <a:latin typeface="Times New Roman" panose="02020603050405020304" pitchFamily="18" charset="0"/>
              </a:rPr>
              <a:t>】Teresa is ________ nervous ________ she can't talk in front of the class.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A. such; that       B. too; to        C. so; that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2714625" y="1357313"/>
            <a:ext cx="455613" cy="579437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B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7358063" y="4714875"/>
            <a:ext cx="477837" cy="579438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C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/>
      <p:bldP spid="10035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09600" y="357188"/>
            <a:ext cx="8229600" cy="5410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30000"/>
              </a:lnSpc>
              <a:tabLst>
                <a:tab pos="269875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【2013</a:t>
            </a:r>
            <a:r>
              <a:rPr lang="zh-CN" altLang="en-US" sz="3200" b="1">
                <a:latin typeface="Times New Roman" panose="02020603050405020304" pitchFamily="18" charset="0"/>
              </a:rPr>
              <a:t>山东菏泽</a:t>
            </a:r>
            <a:r>
              <a:rPr lang="en-US" altLang="zh-CN" sz="3200" b="1">
                <a:latin typeface="Times New Roman" panose="02020603050405020304" pitchFamily="18" charset="0"/>
              </a:rPr>
              <a:t>】 ________</a:t>
            </a:r>
            <a:r>
              <a:rPr lang="en-US" altLang="en-US" sz="3200" b="1">
                <a:latin typeface="Times New Roman" panose="02020603050405020304" pitchFamily="18" charset="0"/>
              </a:rPr>
              <a:t> the children have fun, parents can take dance lessons on the beach.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endParaRPr lang="en-US" altLang="en-US" sz="3200" b="1">
              <a:latin typeface="Times New Roman" panose="02020603050405020304" pitchFamily="18" charset="0"/>
            </a:endParaRPr>
          </a:p>
          <a:p>
            <a:pPr indent="266700">
              <a:lnSpc>
                <a:spcPct val="130000"/>
              </a:lnSpc>
              <a:tabLst>
                <a:tab pos="269875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en-US" altLang="en-US" sz="3200" b="1">
                <a:latin typeface="Times New Roman" panose="02020603050405020304" pitchFamily="18" charset="0"/>
              </a:rPr>
              <a:t>A. When      </a:t>
            </a:r>
            <a:r>
              <a:rPr lang="en-US" altLang="zh-CN" sz="3200" b="1">
                <a:latin typeface="Times New Roman" panose="02020603050405020304" pitchFamily="18" charset="0"/>
              </a:rPr>
              <a:t>         </a:t>
            </a:r>
            <a:r>
              <a:rPr lang="en-US" altLang="en-US" sz="3200" b="1">
                <a:latin typeface="Times New Roman" panose="02020603050405020304" pitchFamily="18" charset="0"/>
              </a:rPr>
              <a:t>B. If         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pPr indent="266700">
              <a:lnSpc>
                <a:spcPct val="130000"/>
              </a:lnSpc>
              <a:tabLst>
                <a:tab pos="269875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en-US" altLang="en-US" sz="3200" b="1">
                <a:latin typeface="Times New Roman" panose="02020603050405020304" pitchFamily="18" charset="0"/>
              </a:rPr>
              <a:t>C. While           </a:t>
            </a: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en-US" altLang="en-US" sz="3200" b="1">
                <a:latin typeface="Times New Roman" panose="02020603050405020304" pitchFamily="18" charset="0"/>
              </a:rPr>
              <a:t>D. Once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pPr indent="266700">
              <a:spcAft>
                <a:spcPct val="15000"/>
              </a:spcAft>
              <a:tabLst>
                <a:tab pos="269875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【2013</a:t>
            </a:r>
            <a:r>
              <a:rPr lang="zh-CN" altLang="en-US" sz="3200" b="1">
                <a:latin typeface="Times New Roman" panose="02020603050405020304" pitchFamily="18" charset="0"/>
              </a:rPr>
              <a:t>浙江杭州</a:t>
            </a:r>
            <a:r>
              <a:rPr lang="en-US" altLang="zh-CN" sz="3200" b="1">
                <a:latin typeface="Times New Roman" panose="02020603050405020304" pitchFamily="18" charset="0"/>
              </a:rPr>
              <a:t>】Sally took a photo of her friends while they _______ computer games.</a:t>
            </a:r>
            <a:r>
              <a:rPr lang="zh-CN" altLang="en-US" sz="3200" b="1">
                <a:latin typeface="Times New Roman" panose="02020603050405020304" pitchFamily="18" charset="0"/>
              </a:rPr>
              <a:t> 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pPr indent="266700">
              <a:spcAft>
                <a:spcPct val="15000"/>
              </a:spcAft>
              <a:tabLst>
                <a:tab pos="269875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A. play			    B. are playing</a:t>
            </a:r>
          </a:p>
          <a:p>
            <a:pPr indent="266700">
              <a:spcAft>
                <a:spcPct val="15000"/>
              </a:spcAft>
              <a:tabLst>
                <a:tab pos="269875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C. have played	    D. were playing</a:t>
            </a:r>
            <a:endParaRPr lang="en-US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4714875" y="428625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4357688" y="3929063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914400" y="685800"/>
            <a:ext cx="7696200" cy="4967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【2013</a:t>
            </a:r>
            <a:r>
              <a:rPr lang="zh-CN" altLang="en-US" sz="3200" b="1">
                <a:latin typeface="Times New Roman" panose="02020603050405020304" pitchFamily="18" charset="0"/>
              </a:rPr>
              <a:t>江苏徐州</a:t>
            </a:r>
            <a:r>
              <a:rPr lang="en-US" altLang="zh-CN" sz="3200" b="1">
                <a:latin typeface="Times New Roman" panose="02020603050405020304" pitchFamily="18" charset="0"/>
              </a:rPr>
              <a:t>】Millie ________ a picture when Mr Green came in. 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  A. draw            B. will draw 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  C. drew            D. was drawing</a:t>
            </a:r>
          </a:p>
          <a:p>
            <a:pPr eaLnBrk="1" hangingPunct="1">
              <a:spcAft>
                <a:spcPct val="15000"/>
              </a:spcAft>
              <a:buFontTx/>
              <a:buAutoNum type="alphaUcPeriod"/>
            </a:pPr>
            <a:endParaRPr lang="en-US" altLang="zh-CN" sz="3200" b="1">
              <a:latin typeface="Times New Roman" panose="02020603050405020304" pitchFamily="18" charset="0"/>
            </a:endParaRP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【2013</a:t>
            </a:r>
            <a:r>
              <a:rPr lang="zh-CN" altLang="en-US" sz="3200" b="1">
                <a:latin typeface="Times New Roman" panose="02020603050405020304" pitchFamily="18" charset="0"/>
              </a:rPr>
              <a:t>陕西</a:t>
            </a:r>
            <a:r>
              <a:rPr lang="en-US" altLang="zh-CN" sz="3200" b="1">
                <a:latin typeface="Times New Roman" panose="02020603050405020304" pitchFamily="18" charset="0"/>
              </a:rPr>
              <a:t>】When you ________ at a restaurant, please order just enough food. 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   A. ate                 B. will eat    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   C. eat                 D. haven eaten 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6000750" y="64293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929313" y="3429000"/>
            <a:ext cx="73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143000" y="762000"/>
            <a:ext cx="7358063" cy="52943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【2013</a:t>
            </a:r>
            <a:r>
              <a:rPr lang="zh-CN" altLang="en-US" sz="3200" b="1">
                <a:latin typeface="Times New Roman" panose="02020603050405020304" pitchFamily="18" charset="0"/>
              </a:rPr>
              <a:t>河北</a:t>
            </a:r>
            <a:r>
              <a:rPr lang="en-US" altLang="zh-CN" sz="3200" b="1">
                <a:latin typeface="Times New Roman" panose="02020603050405020304" pitchFamily="18" charset="0"/>
              </a:rPr>
              <a:t>】Henry will give us a report as soon as he_____. </a:t>
            </a: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  A. arrives                 B. arrived   </a:t>
            </a: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  C. is arriving           D. will arrive</a:t>
            </a:r>
          </a:p>
          <a:p>
            <a:pPr eaLnBrk="1" hangingPunct="1"/>
            <a:endParaRPr lang="en-US" altLang="zh-CN" sz="32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【2013</a:t>
            </a:r>
            <a:r>
              <a:rPr lang="zh-CN" altLang="en-US" sz="3200" b="1">
                <a:latin typeface="Times New Roman" panose="02020603050405020304" pitchFamily="18" charset="0"/>
              </a:rPr>
              <a:t>湖南长沙</a:t>
            </a:r>
            <a:r>
              <a:rPr lang="en-US" altLang="zh-CN" sz="3200" b="1">
                <a:latin typeface="Times New Roman" panose="02020603050405020304" pitchFamily="18" charset="0"/>
              </a:rPr>
              <a:t>】When Jim’s mother came in, he _____ his homework. </a:t>
            </a: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    A. is doing	</a:t>
            </a: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    B. has done	</a:t>
            </a: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    C. was doing</a:t>
            </a:r>
            <a:r>
              <a:rPr lang="en-US" altLang="zh-CN"/>
              <a:t> </a:t>
            </a:r>
            <a:endParaRPr lang="en-US" altLang="zh-CN" b="1"/>
          </a:p>
          <a:p>
            <a:pPr eaLnBrk="1" hangingPunct="1"/>
            <a:endParaRPr lang="en-US" altLang="zh-CN" b="1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57625" y="1285875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643313" y="3786188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3"/>
          <p:cNvSpPr>
            <a:spLocks noChangeArrowheads="1"/>
          </p:cNvSpPr>
          <p:nvPr/>
        </p:nvSpPr>
        <p:spPr bwMode="auto">
          <a:xfrm>
            <a:off x="785813" y="2928938"/>
            <a:ext cx="7921625" cy="2235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35000"/>
              </a:spcBef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hope I can continue 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next year.</a:t>
            </a:r>
          </a:p>
          <a:p>
            <a:pPr>
              <a:spcBef>
                <a:spcPct val="35000"/>
              </a:spcBef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British, the Indians and the Chinese all help 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(to) make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 rich language.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785813" y="1500188"/>
            <a:ext cx="8077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Read these sentences and pay attention to the colored words.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4" name="WordArt 2"/>
          <p:cNvSpPr>
            <a:spLocks noChangeArrowheads="1" noChangeShapeType="1" noTextEdit="1"/>
          </p:cNvSpPr>
          <p:nvPr/>
        </p:nvSpPr>
        <p:spPr bwMode="auto">
          <a:xfrm>
            <a:off x="928688" y="357188"/>
            <a:ext cx="22860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25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Review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2643188" y="642938"/>
            <a:ext cx="3311525" cy="557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什么是状语从句？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071563" y="1643063"/>
            <a:ext cx="7500937" cy="1428750"/>
          </a:xfrm>
          <a:prstGeom prst="rect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r>
              <a:rPr kumimoji="1" lang="zh-CN" altLang="en-US" sz="3200" b="1" dirty="0">
                <a:latin typeface="Times New Roman" panose="02020603050405020304" pitchFamily="18" charset="0"/>
              </a:rPr>
              <a:t>用一个句子充当状语成分，那个句子就是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  <a:p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状语从句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。引导状语从句的关联词是一些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  <a:p>
            <a:r>
              <a:rPr kumimoji="1" lang="zh-CN" altLang="en-US" sz="3200" b="1" dirty="0">
                <a:latin typeface="Times New Roman" panose="02020603050405020304" pitchFamily="18" charset="0"/>
              </a:rPr>
              <a:t>从属连词。 </a:t>
            </a:r>
          </a:p>
        </p:txBody>
      </p:sp>
      <p:sp>
        <p:nvSpPr>
          <p:cNvPr id="60420" name="WordArt 4"/>
          <p:cNvSpPr>
            <a:spLocks noChangeArrowheads="1" noChangeShapeType="1" noTextEdit="1"/>
          </p:cNvSpPr>
          <p:nvPr/>
        </p:nvSpPr>
        <p:spPr bwMode="auto">
          <a:xfrm>
            <a:off x="1619250" y="3357563"/>
            <a:ext cx="2078038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I get up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21" name="WordArt 5"/>
          <p:cNvSpPr>
            <a:spLocks noChangeArrowheads="1" noChangeShapeType="1" noTextEdit="1"/>
          </p:cNvSpPr>
          <p:nvPr/>
        </p:nvSpPr>
        <p:spPr bwMode="auto">
          <a:xfrm>
            <a:off x="3995738" y="3141663"/>
            <a:ext cx="1008062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at six</a:t>
            </a:r>
            <a:endParaRPr lang="zh-CN" altLang="en-US" sz="3600" b="1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0422" name="WordArt 6"/>
          <p:cNvSpPr>
            <a:spLocks noChangeArrowheads="1" noChangeShapeType="1" noTextEdit="1"/>
          </p:cNvSpPr>
          <p:nvPr/>
        </p:nvSpPr>
        <p:spPr bwMode="auto">
          <a:xfrm>
            <a:off x="3995738" y="3716338"/>
            <a:ext cx="28003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altLang="zh-CN" sz="3600" b="1" kern="10" dirty="0">
                <a:ln w="9525">
                  <a:noFill/>
                  <a:round/>
                </a:ln>
                <a:solidFill>
                  <a:srgbClr val="FF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when</a:t>
            </a:r>
            <a:r>
              <a:rPr lang="en-US" altLang="zh-CN" sz="3600" b="1" kern="10" dirty="0">
                <a:ln w="9525">
                  <a:noFill/>
                  <a:rou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 it is dark.</a:t>
            </a:r>
            <a:endParaRPr lang="zh-CN" altLang="en-US" sz="3600" b="1" kern="10" dirty="0">
              <a:ln w="9525">
                <a:noFill/>
                <a:rou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60424" name="WordArt 8"/>
          <p:cNvSpPr>
            <a:spLocks noChangeArrowheads="1" noChangeShapeType="1" noTextEdit="1"/>
          </p:cNvSpPr>
          <p:nvPr/>
        </p:nvSpPr>
        <p:spPr bwMode="auto">
          <a:xfrm>
            <a:off x="1476375" y="4724400"/>
            <a:ext cx="2078038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I get up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25" name="WordArt 9"/>
          <p:cNvSpPr>
            <a:spLocks noChangeArrowheads="1" noChangeShapeType="1" noTextEdit="1"/>
          </p:cNvSpPr>
          <p:nvPr/>
        </p:nvSpPr>
        <p:spPr bwMode="auto">
          <a:xfrm>
            <a:off x="3995738" y="4724400"/>
            <a:ext cx="1728787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at school</a:t>
            </a:r>
            <a:endParaRPr lang="zh-CN" altLang="en-US" sz="3600" b="1" kern="1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0426" name="WordArt 10"/>
          <p:cNvSpPr>
            <a:spLocks noChangeArrowheads="1" noChangeShapeType="1" noTextEdit="1"/>
          </p:cNvSpPr>
          <p:nvPr/>
        </p:nvSpPr>
        <p:spPr bwMode="auto">
          <a:xfrm>
            <a:off x="3779838" y="5373688"/>
            <a:ext cx="2808287" cy="528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altLang="zh-CN" sz="3600" b="1" kern="10" dirty="0">
                <a:ln w="9525">
                  <a:noFill/>
                  <a:round/>
                </a:ln>
                <a:solidFill>
                  <a:srgbClr val="FF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where</a:t>
            </a:r>
            <a:r>
              <a:rPr lang="en-US" altLang="zh-CN" sz="3600" b="1" kern="10" dirty="0">
                <a:ln w="9525">
                  <a:noFill/>
                  <a:rou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 I study.</a:t>
            </a:r>
            <a:endParaRPr lang="zh-CN" altLang="en-US" sz="3600" b="1" kern="10" dirty="0">
              <a:ln w="9525">
                <a:noFill/>
                <a:rou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6.47549E-7 L 0.00434 -0.0541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27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0.00399 -0.1013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nimBg="1"/>
      <p:bldP spid="60420" grpId="0" animBg="1"/>
      <p:bldP spid="60421" grpId="0" animBg="1"/>
      <p:bldP spid="60421" grpId="1" animBg="1"/>
      <p:bldP spid="60424" grpId="0" animBg="1"/>
      <p:bldP spid="60425" grpId="0" animBg="1"/>
      <p:bldP spid="60425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00063" y="2500313"/>
            <a:ext cx="7924800" cy="2819400"/>
          </a:xfrm>
          <a:prstGeom prst="ribbon">
            <a:avLst>
              <a:gd name="adj1" fmla="val 12500"/>
              <a:gd name="adj2" fmla="val 50000"/>
            </a:avLst>
          </a:prstGeom>
          <a:gradFill rotWithShape="1">
            <a:gsLst>
              <a:gs pos="0">
                <a:srgbClr val="3366FF"/>
              </a:gs>
              <a:gs pos="12500">
                <a:srgbClr val="01A78F"/>
              </a:gs>
              <a:gs pos="25000">
                <a:srgbClr val="FFFF00"/>
              </a:gs>
              <a:gs pos="37500">
                <a:srgbClr val="FF6633"/>
              </a:gs>
              <a:gs pos="50000">
                <a:srgbClr val="FF3399"/>
              </a:gs>
              <a:gs pos="62500">
                <a:srgbClr val="FF6633"/>
              </a:gs>
              <a:gs pos="75000">
                <a:srgbClr val="FFFF00"/>
              </a:gs>
              <a:gs pos="87500">
                <a:srgbClr val="01A78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987" name="WordArt 2"/>
          <p:cNvSpPr>
            <a:spLocks noChangeArrowheads="1" noChangeShapeType="1" noTextEdit="1"/>
          </p:cNvSpPr>
          <p:nvPr/>
        </p:nvSpPr>
        <p:spPr bwMode="auto">
          <a:xfrm>
            <a:off x="2428875" y="714375"/>
            <a:ext cx="31670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19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800000"/>
                  </a:solidFill>
                  <a:round/>
                </a:ln>
                <a:solidFill>
                  <a:srgbClr val="FFFF00">
                    <a:alpha val="79999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/>
                <a:cs typeface="Times New Roman" panose="02020603050405020304"/>
              </a:rPr>
              <a:t>Grammar 2</a:t>
            </a:r>
            <a:endParaRPr lang="zh-CN" altLang="en-US" sz="3600" kern="10" dirty="0">
              <a:ln w="12700">
                <a:solidFill>
                  <a:srgbClr val="800000"/>
                </a:solidFill>
                <a:round/>
              </a:ln>
              <a:solidFill>
                <a:srgbClr val="FFFF00">
                  <a:alpha val="79999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6803" name="WordArt 3"/>
          <p:cNvSpPr>
            <a:spLocks noChangeArrowheads="1" noChangeShapeType="1" noTextEdit="1"/>
          </p:cNvSpPr>
          <p:nvPr/>
        </p:nvSpPr>
        <p:spPr bwMode="auto">
          <a:xfrm>
            <a:off x="2428860" y="3071811"/>
            <a:ext cx="3929090" cy="1714512"/>
          </a:xfrm>
          <a:prstGeom prst="rect">
            <a:avLst/>
          </a:prstGeom>
          <a:solidFill>
            <a:srgbClr val="FF66FF">
              <a:alpha val="52941"/>
            </a:srgb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动词不定式</a:t>
            </a:r>
          </a:p>
          <a:p>
            <a:pPr algn="ctr">
              <a:defRPr/>
            </a:pPr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Infinitive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85813" y="1071563"/>
            <a:ext cx="8001000" cy="2057400"/>
          </a:xfrm>
          <a:noFill/>
        </p:spPr>
        <p:txBody>
          <a:bodyPr/>
          <a:lstStyle/>
          <a:p>
            <a:pPr marL="0" eaLnBrk="1" hangingPunct="1">
              <a:lnSpc>
                <a:spcPct val="130000"/>
              </a:lnSpc>
              <a:spcBef>
                <a:spcPct val="30000"/>
              </a:spcBef>
              <a:buFontTx/>
              <a:buNone/>
            </a:pPr>
            <a:r>
              <a:rPr kumimoji="1" lang="zh-CN" altLang="en-US" b="1" dirty="0" smtClean="0">
                <a:latin typeface="Times New Roman" panose="02020603050405020304" pitchFamily="18" charset="0"/>
              </a:rPr>
              <a:t>当我们要表示“想做某事、需要做某事或决定做某事”时，就会出现</a:t>
            </a:r>
            <a:r>
              <a:rPr kumimoji="1"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两个动词连用的情况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，这时应如何表达呢？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857250" y="3429000"/>
            <a:ext cx="79184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30000"/>
              </a:spcBef>
            </a:pPr>
            <a:r>
              <a:rPr kumimoji="1" lang="zh-CN" altLang="en-US" sz="3200" b="1" dirty="0">
                <a:latin typeface="Times New Roman" panose="02020603050405020304" pitchFamily="18" charset="0"/>
              </a:rPr>
              <a:t>同学们自然会想到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want to do </a:t>
            </a:r>
            <a:r>
              <a:rPr kumimoji="1"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sth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., need to </a:t>
            </a:r>
          </a:p>
          <a:p>
            <a:pPr marL="342900" indent="-342900">
              <a:lnSpc>
                <a:spcPct val="130000"/>
              </a:lnSpc>
              <a:spcBef>
                <a:spcPct val="30000"/>
              </a:spcBef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 </a:t>
            </a:r>
            <a:r>
              <a:rPr kumimoji="1"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sth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和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decide to do </a:t>
            </a:r>
            <a:r>
              <a:rPr kumimoji="1"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sth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等表达方式。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42938" y="1714500"/>
            <a:ext cx="7924800" cy="4343400"/>
          </a:xfrm>
          <a:noFill/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ct val="40000"/>
              </a:spcBef>
              <a:buFontTx/>
              <a:buNone/>
            </a:pPr>
            <a:r>
              <a:rPr kumimoji="1" lang="en-US" altLang="zh-CN" b="1" dirty="0" smtClean="0">
                <a:solidFill>
                  <a:srgbClr val="CC00FF"/>
                </a:solidFill>
                <a:latin typeface="Times New Roman" panose="02020603050405020304" pitchFamily="18" charset="0"/>
              </a:rPr>
              <a:t>  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主要行为动词后面的动词都采用了“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to+</a:t>
            </a:r>
            <a:r>
              <a:rPr kumimoji="1"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动词原形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”的结构，我们把这种结构称为</a:t>
            </a:r>
            <a:r>
              <a:rPr kumimoji="1"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动词不定式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（有时可以不带</a:t>
            </a:r>
            <a:r>
              <a:rPr kumimoji="1" lang="en-US" altLang="zh-CN" b="1" dirty="0" smtClean="0">
                <a:latin typeface="Times New Roman" panose="02020603050405020304" pitchFamily="18" charset="0"/>
              </a:rPr>
              <a:t>to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）。</a:t>
            </a:r>
            <a:r>
              <a:rPr kumimoji="1"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动词不定式没有人称和数的变化，在句子中不能作谓语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。下面我们一起来看一下动词不定式有哪些</a:t>
            </a:r>
            <a:r>
              <a:rPr kumimoji="1"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语法功能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066800" y="762000"/>
            <a:ext cx="4824413" cy="6413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US" altLang="zh-CN" sz="3600" b="1" dirty="0">
                <a:solidFill>
                  <a:schemeClr val="bg1"/>
                </a:solidFill>
              </a:rPr>
              <a:t>1. </a:t>
            </a:r>
            <a:r>
              <a:rPr kumimoji="1" lang="zh-CN" altLang="en-US" sz="3600" b="1" dirty="0">
                <a:solidFill>
                  <a:schemeClr val="bg1"/>
                </a:solidFill>
              </a:rPr>
              <a:t>什么是动词不定式？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42938" y="1571625"/>
            <a:ext cx="7920037" cy="428625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1). 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不定式作主语</a:t>
            </a:r>
          </a:p>
          <a:p>
            <a:pPr marL="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kumimoji="1" lang="zh-CN" altLang="en-US" b="1" dirty="0" smtClean="0">
                <a:latin typeface="Times New Roman" panose="02020603050405020304" pitchFamily="18" charset="0"/>
              </a:rPr>
              <a:t>不定式作主语时，常用</a:t>
            </a:r>
            <a:r>
              <a:rPr kumimoji="1" lang="en-US" altLang="zh-CN" b="1" dirty="0" smtClean="0">
                <a:latin typeface="Times New Roman" panose="02020603050405020304" pitchFamily="18" charset="0"/>
              </a:rPr>
              <a:t>it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作形式主语，而将作主语的不定式放在句子后部。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It is good 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to help others</a:t>
            </a:r>
            <a:r>
              <a:rPr kumimoji="1" lang="en-US" altLang="zh-CN" b="1" dirty="0" smtClean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   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帮助他人是件好事。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It is exciting 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to surf the Internet</a:t>
            </a:r>
            <a:r>
              <a:rPr kumimoji="1" lang="en-US" altLang="zh-CN" b="1" dirty="0" smtClean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  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上网是件令人兴奋的事。 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611188" y="476250"/>
            <a:ext cx="5905500" cy="6413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US" altLang="zh-CN" sz="3600" b="1" dirty="0">
                <a:solidFill>
                  <a:schemeClr val="bg1"/>
                </a:solidFill>
              </a:rPr>
              <a:t>2. </a:t>
            </a:r>
            <a:r>
              <a:rPr kumimoji="1" lang="zh-CN" altLang="en-US" sz="3600" b="1" dirty="0">
                <a:solidFill>
                  <a:schemeClr val="bg1"/>
                </a:solidFill>
              </a:rPr>
              <a:t>动词不定式的语法功能</a:t>
            </a:r>
          </a:p>
        </p:txBody>
      </p:sp>
      <p:pic>
        <p:nvPicPr>
          <p:cNvPr id="45060" name="Picture 4" descr="2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29400" y="4953000"/>
            <a:ext cx="2514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42938" y="1000125"/>
            <a:ext cx="8247062" cy="4714875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2). 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不定式作宾语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1" lang="zh-CN" altLang="en-US" b="1" dirty="0" smtClean="0">
                <a:latin typeface="Times New Roman" panose="02020603050405020304" pitchFamily="18" charset="0"/>
              </a:rPr>
              <a:t>学习不定式作宾语时</a:t>
            </a:r>
            <a:r>
              <a:rPr kumimoji="1" lang="en-US" altLang="zh-CN" b="1" dirty="0" smtClean="0">
                <a:latin typeface="Times New Roman" panose="02020603050405020304" pitchFamily="18" charset="0"/>
              </a:rPr>
              <a:t>, 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要注意掌握后接不定式</a:t>
            </a:r>
            <a:endParaRPr kumimoji="1" lang="en-US" altLang="zh-CN" b="1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1" lang="zh-CN" altLang="en-US" b="1" dirty="0" smtClean="0">
                <a:latin typeface="Times New Roman" panose="02020603050405020304" pitchFamily="18" charset="0"/>
              </a:rPr>
              <a:t>作宾语的动词。常见动词有</a:t>
            </a:r>
            <a:r>
              <a:rPr kumimoji="1" lang="en-US" altLang="zh-CN" b="1" dirty="0" smtClean="0">
                <a:latin typeface="Times New Roman" panose="02020603050405020304" pitchFamily="18" charset="0"/>
              </a:rPr>
              <a:t>: 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want, hope, wish,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1"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like, begin, try, need, forget, agree, help</a:t>
            </a:r>
            <a:r>
              <a:rPr kumimoji="1" lang="en-US" altLang="zh-CN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等。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Many people 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decide</a:t>
            </a:r>
            <a:r>
              <a:rPr kumimoji="1" lang="en-US" altLang="zh-CN" b="1" dirty="0" smtClean="0">
                <a:latin typeface="Times New Roman" panose="02020603050405020304" pitchFamily="18" charset="0"/>
              </a:rPr>
              <a:t> not 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to think </a:t>
            </a:r>
            <a:r>
              <a:rPr kumimoji="1" lang="en-US" altLang="zh-CN" b="1" dirty="0" smtClean="0">
                <a:latin typeface="Times New Roman" panose="02020603050405020304" pitchFamily="18" charset="0"/>
              </a:rPr>
              <a:t>about it.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   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许多人决定不去想这件事。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I 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want to go </a:t>
            </a:r>
            <a:r>
              <a:rPr kumimoji="1" lang="en-US" altLang="zh-CN" b="1" dirty="0" smtClean="0">
                <a:latin typeface="Times New Roman" panose="02020603050405020304" pitchFamily="18" charset="0"/>
              </a:rPr>
              <a:t>to the library.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   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我想去图书馆。 </a:t>
            </a:r>
          </a:p>
        </p:txBody>
      </p:sp>
      <p:pic>
        <p:nvPicPr>
          <p:cNvPr id="46083" name="Picture 3" descr="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29500" y="5029200"/>
            <a:ext cx="15049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285750"/>
            <a:ext cx="8429625" cy="657225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1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、</a:t>
            </a:r>
            <a:r>
              <a:rPr kumimoji="1"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有些动词后面既可接不定式、又可接动名词，其意义基本相同、区别不大。如：</a:t>
            </a:r>
            <a:r>
              <a:rPr kumimoji="1"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like, love, hate, prefer, begin, start</a:t>
            </a:r>
            <a:r>
              <a:rPr kumimoji="1"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kumimoji="1"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、有些词后面既可以接不定式、也可接动名词，但意义有很大区别，须特别注意：</a:t>
            </a:r>
            <a:endParaRPr kumimoji="1"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 to do </a:t>
            </a:r>
            <a:r>
              <a:rPr kumimoji="1"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停下来做另一件事</a:t>
            </a:r>
            <a:endParaRPr kumimoji="1" lang="en-US" altLang="zh-CN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stop doing </a:t>
            </a:r>
            <a:r>
              <a:rPr kumimoji="1"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停止做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try to do </a:t>
            </a:r>
            <a:r>
              <a:rPr kumimoji="1"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努力、试图做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try doing</a:t>
            </a:r>
            <a:r>
              <a:rPr kumimoji="1"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试着做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endParaRPr lang="en-US" altLang="zh-CN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forget to do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忘记要做某事</a:t>
            </a:r>
            <a:endParaRPr lang="en-US" altLang="zh-CN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forget doing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忘记已经做了某事</a:t>
            </a:r>
            <a:endParaRPr lang="en-US" altLang="zh-CN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remember to do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记住要做某事</a:t>
            </a:r>
            <a:endParaRPr lang="en-US" altLang="zh-CN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remember doing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记得做过某事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0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08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1000125"/>
            <a:ext cx="8382000" cy="4748213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3). 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不定式作定语</a:t>
            </a:r>
          </a:p>
          <a:p>
            <a:pPr marL="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kumimoji="1" lang="zh-CN" altLang="en-US" b="1" dirty="0" smtClean="0">
                <a:latin typeface="Times New Roman" panose="02020603050405020304" pitchFamily="18" charset="0"/>
              </a:rPr>
              <a:t>不定式修饰名词或代词，起形容词的作用，在句中作定语，放在被修饰对象的后面，请看下列句子：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I have a lot of homework 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to do</a:t>
            </a:r>
            <a:r>
              <a:rPr kumimoji="1" lang="en-US" altLang="zh-CN" b="1" dirty="0" smtClean="0"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    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我有很多作业要做。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I’m hungry. Give me something 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to eat</a:t>
            </a:r>
            <a:r>
              <a:rPr kumimoji="1" lang="en-US" altLang="zh-CN" b="1" dirty="0" smtClean="0">
                <a:latin typeface="Times New Roman" panose="02020603050405020304" pitchFamily="18" charset="0"/>
              </a:rPr>
              <a:t>, please.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    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我饿了</a:t>
            </a:r>
            <a:r>
              <a:rPr kumimoji="1" lang="en-US" altLang="zh-CN" b="1" dirty="0" smtClean="0">
                <a:latin typeface="Times New Roman" panose="02020603050405020304" pitchFamily="18" charset="0"/>
              </a:rPr>
              <a:t>, 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请给我点吃的吧。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28688" y="428625"/>
            <a:ext cx="7896225" cy="5976938"/>
          </a:xfrm>
          <a:noFill/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"/>
              </a:spcBef>
              <a:buFontTx/>
              <a:buNone/>
            </a:pPr>
            <a:r>
              <a:rPr kumimoji="1" lang="en-US" altLang="zh-CN" b="1" smtClean="0">
                <a:latin typeface="Times New Roman" panose="02020603050405020304" pitchFamily="18" charset="0"/>
              </a:rPr>
              <a:t>4). </a:t>
            </a:r>
            <a:r>
              <a:rPr kumimoji="1" lang="zh-CN" altLang="en-US" b="1" smtClean="0">
                <a:latin typeface="Times New Roman" panose="02020603050405020304" pitchFamily="18" charset="0"/>
              </a:rPr>
              <a:t>不定式作状语 </a:t>
            </a:r>
          </a:p>
          <a:p>
            <a:pPr marL="0" indent="0" eaLnBrk="1" hangingPunct="1">
              <a:lnSpc>
                <a:spcPct val="120000"/>
              </a:lnSpc>
              <a:spcBef>
                <a:spcPct val="5000"/>
              </a:spcBef>
              <a:buFontTx/>
              <a:buNone/>
            </a:pPr>
            <a:r>
              <a:rPr kumimoji="1" lang="zh-CN" altLang="en-US" b="1" smtClean="0">
                <a:latin typeface="Times New Roman" panose="02020603050405020304" pitchFamily="18" charset="0"/>
              </a:rPr>
              <a:t>不定式常常作目的状语、原因状语、结果状语等。不定式作状语时，要注意</a:t>
            </a:r>
            <a:r>
              <a:rPr kumimoji="1" lang="zh-CN" altLang="en-US" b="1" smtClean="0">
                <a:solidFill>
                  <a:srgbClr val="3333FF"/>
                </a:solidFill>
                <a:latin typeface="Times New Roman" panose="02020603050405020304" pitchFamily="18" charset="0"/>
              </a:rPr>
              <a:t>不定式的逻辑主语应与句子的主语保持一致。</a:t>
            </a:r>
          </a:p>
          <a:p>
            <a:pPr marL="0" indent="0" eaLnBrk="1" hangingPunct="1">
              <a:lnSpc>
                <a:spcPct val="120000"/>
              </a:lnSpc>
              <a:spcBef>
                <a:spcPct val="5000"/>
              </a:spcBef>
              <a:buFontTx/>
              <a:buNone/>
            </a:pPr>
            <a:r>
              <a:rPr kumimoji="1" lang="en-US" altLang="zh-CN" b="1" smtClean="0">
                <a:latin typeface="Times New Roman" panose="02020603050405020304" pitchFamily="18" charset="0"/>
              </a:rPr>
              <a:t>I came to Beijing </a:t>
            </a:r>
            <a:r>
              <a:rPr kumimoji="1" lang="en-US" altLang="zh-CN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to see </a:t>
            </a:r>
            <a:r>
              <a:rPr kumimoji="1" lang="en-US" altLang="zh-CN" b="1" smtClean="0">
                <a:latin typeface="Times New Roman" panose="02020603050405020304" pitchFamily="18" charset="0"/>
              </a:rPr>
              <a:t>my grandpa. </a:t>
            </a:r>
          </a:p>
          <a:p>
            <a:pPr marL="0" indent="0" eaLnBrk="1" hangingPunct="1">
              <a:lnSpc>
                <a:spcPct val="120000"/>
              </a:lnSpc>
              <a:spcBef>
                <a:spcPct val="5000"/>
              </a:spcBef>
              <a:buFontTx/>
              <a:buNone/>
            </a:pPr>
            <a:r>
              <a:rPr kumimoji="1" lang="en-US" altLang="zh-CN" b="1" smtClean="0">
                <a:latin typeface="Times New Roman" panose="02020603050405020304" pitchFamily="18" charset="0"/>
              </a:rPr>
              <a:t>   </a:t>
            </a:r>
            <a:r>
              <a:rPr kumimoji="1" lang="zh-CN" altLang="en-US" b="1" smtClean="0">
                <a:latin typeface="Times New Roman" panose="02020603050405020304" pitchFamily="18" charset="0"/>
              </a:rPr>
              <a:t>我来北京看望我爷爷。</a:t>
            </a:r>
          </a:p>
          <a:p>
            <a:pPr marL="0" indent="0" eaLnBrk="1" hangingPunct="1">
              <a:lnSpc>
                <a:spcPct val="120000"/>
              </a:lnSpc>
              <a:spcBef>
                <a:spcPct val="5000"/>
              </a:spcBef>
              <a:buFontTx/>
              <a:buNone/>
            </a:pPr>
            <a:r>
              <a:rPr kumimoji="1" lang="en-US" altLang="zh-CN" b="1" smtClean="0">
                <a:latin typeface="Times New Roman" panose="02020603050405020304" pitchFamily="18" charset="0"/>
              </a:rPr>
              <a:t>I’m glad </a:t>
            </a:r>
            <a:r>
              <a:rPr kumimoji="1" lang="en-US" altLang="zh-CN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to meet </a:t>
            </a:r>
            <a:r>
              <a:rPr kumimoji="1" lang="en-US" altLang="zh-CN" b="1" smtClean="0">
                <a:latin typeface="Times New Roman" panose="02020603050405020304" pitchFamily="18" charset="0"/>
              </a:rPr>
              <a:t>you</a:t>
            </a:r>
            <a:r>
              <a:rPr kumimoji="1" lang="zh-CN" altLang="en-US" b="1" smtClean="0">
                <a:latin typeface="Times New Roman" panose="02020603050405020304" pitchFamily="18" charset="0"/>
              </a:rPr>
              <a:t>！很高兴见到你！</a:t>
            </a:r>
          </a:p>
          <a:p>
            <a:pPr marL="0" indent="0" eaLnBrk="1" hangingPunct="1">
              <a:lnSpc>
                <a:spcPct val="120000"/>
              </a:lnSpc>
              <a:spcBef>
                <a:spcPct val="5000"/>
              </a:spcBef>
              <a:buFontTx/>
              <a:buNone/>
            </a:pPr>
            <a:r>
              <a:rPr kumimoji="1" lang="en-US" altLang="zh-CN" b="1" smtClean="0">
                <a:latin typeface="Times New Roman" panose="02020603050405020304" pitchFamily="18" charset="0"/>
              </a:rPr>
              <a:t>I’m too tired </a:t>
            </a:r>
            <a:r>
              <a:rPr kumimoji="1" lang="en-US" altLang="zh-CN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to walk</a:t>
            </a:r>
            <a:r>
              <a:rPr kumimoji="1" lang="en-US" altLang="zh-CN" b="1" smtClean="0">
                <a:latin typeface="Times New Roman" panose="02020603050405020304" pitchFamily="18" charset="0"/>
              </a:rPr>
              <a:t>. </a:t>
            </a:r>
          </a:p>
          <a:p>
            <a:pPr marL="0" indent="0" eaLnBrk="1" hangingPunct="1">
              <a:lnSpc>
                <a:spcPct val="120000"/>
              </a:lnSpc>
              <a:spcBef>
                <a:spcPct val="5000"/>
              </a:spcBef>
              <a:buFontTx/>
              <a:buNone/>
            </a:pPr>
            <a:r>
              <a:rPr kumimoji="1" lang="en-US" altLang="zh-CN" b="1" smtClean="0">
                <a:latin typeface="Times New Roman" panose="02020603050405020304" pitchFamily="18" charset="0"/>
              </a:rPr>
              <a:t>   </a:t>
            </a:r>
            <a:r>
              <a:rPr kumimoji="1" lang="zh-CN" altLang="en-US" b="1" smtClean="0">
                <a:latin typeface="Times New Roman" panose="02020603050405020304" pitchFamily="18" charset="0"/>
              </a:rPr>
              <a:t>我太累了，走不动了。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85813" y="1071563"/>
            <a:ext cx="8077200" cy="4000500"/>
          </a:xfrm>
          <a:noFill/>
        </p:spPr>
        <p:txBody>
          <a:bodyPr/>
          <a:lstStyle/>
          <a:p>
            <a:pPr marL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1" lang="en-US" altLang="zh-CN" b="1" smtClean="0">
                <a:latin typeface="Times New Roman" panose="02020603050405020304" pitchFamily="18" charset="0"/>
              </a:rPr>
              <a:t>5). </a:t>
            </a:r>
            <a:r>
              <a:rPr kumimoji="1" lang="zh-CN" altLang="en-US" b="1" smtClean="0">
                <a:latin typeface="Times New Roman" panose="02020603050405020304" pitchFamily="18" charset="0"/>
              </a:rPr>
              <a:t>不定式作补语</a:t>
            </a:r>
          </a:p>
          <a:p>
            <a:pPr marL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1" lang="en-US" altLang="zh-CN" b="1" smtClean="0">
                <a:latin typeface="Times New Roman" panose="02020603050405020304" pitchFamily="18" charset="0"/>
              </a:rPr>
              <a:t>She told me </a:t>
            </a:r>
            <a:r>
              <a:rPr kumimoji="1" lang="en-US" altLang="zh-CN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to buy a ticket</a:t>
            </a:r>
            <a:r>
              <a:rPr kumimoji="1" lang="en-US" altLang="zh-CN" b="1" smtClean="0">
                <a:latin typeface="Times New Roman" panose="02020603050405020304" pitchFamily="18" charset="0"/>
              </a:rPr>
              <a:t>.</a:t>
            </a:r>
          </a:p>
          <a:p>
            <a:pPr marL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1" lang="en-US" altLang="zh-CN" b="1" smtClean="0">
                <a:latin typeface="Times New Roman" panose="02020603050405020304" pitchFamily="18" charset="0"/>
              </a:rPr>
              <a:t>   </a:t>
            </a:r>
            <a:r>
              <a:rPr kumimoji="1" lang="zh-CN" altLang="en-US" b="1" smtClean="0">
                <a:latin typeface="Times New Roman" panose="02020603050405020304" pitchFamily="18" charset="0"/>
              </a:rPr>
              <a:t>她让我去买张票。</a:t>
            </a:r>
          </a:p>
          <a:p>
            <a:pPr marL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1" lang="en-US" altLang="zh-CN" b="1" smtClean="0">
                <a:latin typeface="Times New Roman" panose="02020603050405020304" pitchFamily="18" charset="0"/>
              </a:rPr>
              <a:t>6). </a:t>
            </a:r>
            <a:r>
              <a:rPr kumimoji="1" lang="zh-CN" altLang="en-US" b="1" smtClean="0">
                <a:latin typeface="Times New Roman" panose="02020603050405020304" pitchFamily="18" charset="0"/>
              </a:rPr>
              <a:t>不定式作表语</a:t>
            </a:r>
          </a:p>
          <a:p>
            <a:pPr marL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1" lang="en-US" altLang="zh-CN" b="1" smtClean="0">
                <a:latin typeface="Times New Roman" panose="02020603050405020304" pitchFamily="18" charset="0"/>
              </a:rPr>
              <a:t>Our duty today is </a:t>
            </a:r>
            <a:r>
              <a:rPr kumimoji="1" lang="en-US" altLang="zh-CN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to clean the floor</a:t>
            </a:r>
            <a:r>
              <a:rPr kumimoji="1" lang="en-US" altLang="zh-CN" b="1" smtClean="0">
                <a:latin typeface="Times New Roman" panose="02020603050405020304" pitchFamily="18" charset="0"/>
              </a:rPr>
              <a:t>.</a:t>
            </a:r>
          </a:p>
          <a:p>
            <a:pPr marL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1" lang="en-US" altLang="zh-CN" b="1" smtClean="0">
                <a:latin typeface="Times New Roman" panose="02020603050405020304" pitchFamily="18" charset="0"/>
              </a:rPr>
              <a:t>  </a:t>
            </a:r>
            <a:r>
              <a:rPr kumimoji="1" lang="zh-CN" altLang="en-US" b="1" smtClean="0">
                <a:latin typeface="Times New Roman" panose="02020603050405020304" pitchFamily="18" charset="0"/>
              </a:rPr>
              <a:t>今天我们的任务是扫地。</a:t>
            </a:r>
          </a:p>
        </p:txBody>
      </p:sp>
      <p:pic>
        <p:nvPicPr>
          <p:cNvPr id="50179" name="Picture 4" descr="4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0" y="4592638"/>
            <a:ext cx="1828800" cy="226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ChangeArrowheads="1"/>
          </p:cNvSpPr>
          <p:nvPr/>
        </p:nvSpPr>
        <p:spPr bwMode="auto">
          <a:xfrm>
            <a:off x="785813" y="285750"/>
            <a:ext cx="8126412" cy="979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Complete the sentences with the correct </a:t>
            </a:r>
          </a:p>
          <a:p>
            <a:pPr>
              <a:lnSpc>
                <a:spcPct val="8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form of the words in brackets.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61443" name="Rectangle 7"/>
          <p:cNvSpPr>
            <a:spLocks noChangeArrowheads="1"/>
          </p:cNvSpPr>
          <p:nvPr/>
        </p:nvSpPr>
        <p:spPr bwMode="auto">
          <a:xfrm>
            <a:off x="285750" y="1250950"/>
            <a:ext cx="8534400" cy="56070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Many people want ________ (study) English </a:t>
            </a:r>
          </a:p>
          <a:p>
            <a:pPr marL="514350" indent="-514350"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    so they can get a good job.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2. I asked my teacher ________ (give) me some 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    extra English homework.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3. You need _________ (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practise</a:t>
            </a:r>
            <a:r>
              <a:rPr lang="en-US" altLang="zh-CN" sz="3200" b="1" dirty="0">
                <a:latin typeface="Times New Roman" panose="02020603050405020304" pitchFamily="18" charset="0"/>
              </a:rPr>
              <a:t>) speaking 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    every day if you want to improve your spoken 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    English.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4. Jenny learnt _________ (speak) English well 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    while she was in Canada.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5. English is easy ________ (learn) if you 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practise</a:t>
            </a:r>
            <a:r>
              <a:rPr lang="en-US" altLang="zh-CN" sz="3200" b="1" dirty="0">
                <a:latin typeface="Times New Roman" panose="02020603050405020304" pitchFamily="18" charset="0"/>
              </a:rPr>
              <a:t> and revise every day.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4286250" y="1214438"/>
            <a:ext cx="1585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to study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357688" y="2214563"/>
            <a:ext cx="1335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to give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2214563" y="3143250"/>
            <a:ext cx="2292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(to) practise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214688" y="4643438"/>
            <a:ext cx="1631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to speak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429000" y="5643563"/>
            <a:ext cx="1541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to learn</a:t>
            </a:r>
          </a:p>
        </p:txBody>
      </p:sp>
      <p:sp>
        <p:nvSpPr>
          <p:cNvPr id="10" name="椭圆 9"/>
          <p:cNvSpPr/>
          <p:nvPr/>
        </p:nvSpPr>
        <p:spPr>
          <a:xfrm>
            <a:off x="0" y="214313"/>
            <a:ext cx="785813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dirty="0">
                <a:latin typeface="Arial Black" panose="020B0A04020102020204" pitchFamily="34" charset="0"/>
              </a:rPr>
              <a:t>2</a:t>
            </a:r>
            <a:endParaRPr lang="zh-CN" altLang="en-US" sz="36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/>
      <p:bldP spid="41993" grpId="0"/>
      <p:bldP spid="41994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27_4200_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1285875"/>
            <a:ext cx="420688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8" descr="27_4200_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3" y="1214438"/>
            <a:ext cx="41433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2500313" y="285750"/>
            <a:ext cx="3271837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  <a:cs typeface="+mj-cs"/>
              </a:rPr>
              <a:t>状语从句分类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928938" y="1285875"/>
            <a:ext cx="2806700" cy="4289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609600" indent="-609600" eaLnBrk="0" hangingPunct="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zh-CN" altLang="en-US" sz="3200" b="1" u="sng" dirty="0">
                <a:solidFill>
                  <a:srgbClr val="F85342"/>
                </a:solidFill>
                <a:latin typeface="+mn-lt"/>
                <a:ea typeface="+mn-ea"/>
              </a:rPr>
              <a:t>表示时间</a:t>
            </a:r>
            <a:r>
              <a:rPr lang="zh-CN" altLang="en-US" sz="3200" dirty="0">
                <a:solidFill>
                  <a:srgbClr val="F85342"/>
                </a:solidFill>
                <a:latin typeface="+mn-lt"/>
                <a:ea typeface="+mn-ea"/>
              </a:rPr>
              <a:t> </a:t>
            </a:r>
          </a:p>
          <a:p>
            <a:pPr marL="609600" indent="-609600" eaLnBrk="0" hangingPunct="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zh-CN" altLang="en-US" sz="3200" b="1" dirty="0">
                <a:solidFill>
                  <a:srgbClr val="F85342"/>
                </a:solidFill>
                <a:latin typeface="+mn-lt"/>
                <a:ea typeface="+mn-ea"/>
                <a:hlinkClick r:id="rId4" action="ppaction://hlinksldjump"/>
              </a:rPr>
              <a:t>表示地点</a:t>
            </a:r>
            <a:r>
              <a:rPr lang="zh-CN" altLang="en-US" sz="3200" dirty="0">
                <a:solidFill>
                  <a:srgbClr val="F85342"/>
                </a:solidFill>
                <a:latin typeface="+mn-lt"/>
                <a:ea typeface="+mn-ea"/>
                <a:hlinkClick r:id="rId4" action="ppaction://hlinksldjump"/>
              </a:rPr>
              <a:t> </a:t>
            </a:r>
            <a:endParaRPr lang="zh-CN" altLang="en-US" sz="3200" dirty="0">
              <a:solidFill>
                <a:srgbClr val="F85342"/>
              </a:solidFill>
              <a:latin typeface="+mn-lt"/>
              <a:ea typeface="+mn-ea"/>
            </a:endParaRPr>
          </a:p>
          <a:p>
            <a:pPr marL="609600" indent="-609600" eaLnBrk="0" hangingPunct="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zh-CN" altLang="en-US" sz="3200" b="1" dirty="0">
                <a:solidFill>
                  <a:srgbClr val="F85342"/>
                </a:solidFill>
                <a:latin typeface="+mn-lt"/>
                <a:ea typeface="+mn-ea"/>
                <a:hlinkClick r:id="rId5" action="ppaction://hlinksldjump"/>
              </a:rPr>
              <a:t>表示原因</a:t>
            </a:r>
            <a:r>
              <a:rPr lang="zh-CN" altLang="en-US" sz="3200" dirty="0">
                <a:solidFill>
                  <a:srgbClr val="F85342"/>
                </a:solidFill>
                <a:latin typeface="+mn-lt"/>
                <a:ea typeface="+mn-ea"/>
                <a:hlinkClick r:id="rId5" action="ppaction://hlinksldjump"/>
              </a:rPr>
              <a:t> </a:t>
            </a:r>
            <a:endParaRPr lang="zh-CN" altLang="en-US" sz="3200" dirty="0">
              <a:solidFill>
                <a:srgbClr val="F85342"/>
              </a:solidFill>
              <a:latin typeface="+mn-lt"/>
              <a:ea typeface="+mn-ea"/>
            </a:endParaRPr>
          </a:p>
          <a:p>
            <a:pPr marL="609600" indent="-609600" eaLnBrk="0" hangingPunct="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zh-CN" altLang="en-US" sz="3200" b="1" dirty="0">
                <a:solidFill>
                  <a:srgbClr val="F85342"/>
                </a:solidFill>
                <a:latin typeface="+mn-lt"/>
                <a:ea typeface="+mn-ea"/>
                <a:hlinkClick r:id="rId6" action="ppaction://hlinksldjump"/>
              </a:rPr>
              <a:t>表示结果</a:t>
            </a:r>
            <a:r>
              <a:rPr lang="zh-CN" altLang="en-US" sz="3200" dirty="0">
                <a:solidFill>
                  <a:srgbClr val="F85342"/>
                </a:solidFill>
                <a:latin typeface="+mn-lt"/>
                <a:ea typeface="+mn-ea"/>
                <a:hlinkClick r:id="rId6" action="ppaction://hlinksldjump"/>
              </a:rPr>
              <a:t> </a:t>
            </a:r>
            <a:endParaRPr lang="zh-CN" altLang="en-US" sz="3200" dirty="0">
              <a:solidFill>
                <a:srgbClr val="F85342"/>
              </a:solidFill>
              <a:latin typeface="+mn-lt"/>
              <a:ea typeface="+mn-ea"/>
            </a:endParaRPr>
          </a:p>
          <a:p>
            <a:pPr marL="609600" indent="-609600" eaLnBrk="0" hangingPunct="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zh-CN" altLang="en-US" sz="3200" b="1" dirty="0">
                <a:solidFill>
                  <a:srgbClr val="F85342"/>
                </a:solidFill>
                <a:latin typeface="+mn-lt"/>
                <a:ea typeface="+mn-ea"/>
                <a:hlinkClick r:id="rId7" action="ppaction://hlinksldjump"/>
              </a:rPr>
              <a:t>表示目的</a:t>
            </a:r>
            <a:endParaRPr lang="zh-CN" altLang="en-US" sz="3200" b="1" dirty="0">
              <a:solidFill>
                <a:srgbClr val="F85342"/>
              </a:solidFill>
              <a:latin typeface="+mn-lt"/>
              <a:ea typeface="+mn-ea"/>
            </a:endParaRPr>
          </a:p>
          <a:p>
            <a:pPr marL="609600" indent="-609600" eaLnBrk="0" hangingPunct="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zh-CN" altLang="en-US" sz="3200" b="1" dirty="0">
                <a:solidFill>
                  <a:srgbClr val="F85342"/>
                </a:solidFill>
                <a:latin typeface="+mn-lt"/>
                <a:ea typeface="+mn-ea"/>
                <a:hlinkClick r:id="rId8" action="ppaction://hlinksldjump"/>
              </a:rPr>
              <a:t>表示条件</a:t>
            </a:r>
            <a:endParaRPr lang="zh-CN" altLang="en-US" sz="3200" b="1" dirty="0">
              <a:solidFill>
                <a:srgbClr val="F85342"/>
              </a:solidFill>
              <a:latin typeface="+mn-lt"/>
              <a:ea typeface="+mn-ea"/>
            </a:endParaRPr>
          </a:p>
          <a:p>
            <a:pPr marL="609600" indent="-609600" eaLnBrk="0" hangingPunct="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zh-CN" altLang="en-US" sz="3200" b="1" dirty="0">
                <a:solidFill>
                  <a:srgbClr val="F85342"/>
                </a:solidFill>
                <a:latin typeface="+mn-lt"/>
                <a:ea typeface="+mn-ea"/>
                <a:hlinkClick r:id="rId9" action="ppaction://hlinksldjump"/>
              </a:rPr>
              <a:t>表示让步</a:t>
            </a:r>
            <a:endParaRPr lang="zh-CN" altLang="en-US" sz="3200" b="1" dirty="0">
              <a:solidFill>
                <a:srgbClr val="F85342"/>
              </a:solidFill>
              <a:latin typeface="+mn-lt"/>
              <a:ea typeface="+mn-ea"/>
            </a:endParaRPr>
          </a:p>
          <a:p>
            <a:pPr marL="609600" indent="-609600" eaLnBrk="0" hangingPunct="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zh-CN" altLang="en-US" sz="3200" b="1" dirty="0">
                <a:solidFill>
                  <a:srgbClr val="F85342"/>
                </a:solidFill>
                <a:latin typeface="+mn-lt"/>
                <a:ea typeface="+mn-ea"/>
                <a:hlinkClick r:id="rId10" action="ppaction://hlinksldjump"/>
              </a:rPr>
              <a:t>表示比较</a:t>
            </a:r>
            <a:endParaRPr lang="zh-CN" altLang="en-US" sz="3200" b="1" dirty="0">
              <a:solidFill>
                <a:srgbClr val="F85342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ChangeArrowheads="1"/>
          </p:cNvSpPr>
          <p:nvPr/>
        </p:nvSpPr>
        <p:spPr bwMode="auto">
          <a:xfrm>
            <a:off x="1071563" y="571500"/>
            <a:ext cx="7666037" cy="979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Work in pairs. Read the remarks and </a:t>
            </a:r>
          </a:p>
          <a:p>
            <a:pPr>
              <a:lnSpc>
                <a:spcPct val="8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answer the questions.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52227" name="Rectangle 7"/>
          <p:cNvSpPr>
            <a:spLocks noChangeArrowheads="1"/>
          </p:cNvSpPr>
          <p:nvPr/>
        </p:nvSpPr>
        <p:spPr bwMode="auto">
          <a:xfrm>
            <a:off x="428625" y="1571625"/>
            <a:ext cx="8534400" cy="4524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Who has done very well at school?</a:t>
            </a:r>
          </a:p>
          <a:p>
            <a:pPr marL="514350" indent="-514350">
              <a:buFontTx/>
              <a:buAutoNum type="arabicPeriod"/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What does Ned need to do in order to get better at handwriting?</a:t>
            </a:r>
          </a:p>
          <a:p>
            <a:pPr marL="514350" indent="-514350">
              <a:buFontTx/>
              <a:buAutoNum type="arabicPeriod"/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What does Toby enjoy? Does he like </a:t>
            </a:r>
          </a:p>
          <a:p>
            <a:pPr marL="514350" indent="-514350"/>
            <a:r>
              <a:rPr lang="en-US" altLang="zh-CN" sz="3200" b="1" dirty="0">
                <a:latin typeface="Times New Roman" panose="02020603050405020304" pitchFamily="18" charset="0"/>
              </a:rPr>
              <a:t>schoolwork as much as this, or less than this?</a:t>
            </a:r>
          </a:p>
          <a:p>
            <a:pPr marL="514350" indent="-514350"/>
            <a:endParaRPr lang="en-US" altLang="zh-CN" sz="3200" b="1" dirty="0">
              <a:latin typeface="Times New Roman" panose="02020603050405020304" pitchFamily="18" charset="0"/>
            </a:endParaRPr>
          </a:p>
          <a:p>
            <a:pPr marL="514350" indent="-514350"/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071563" y="2000250"/>
            <a:ext cx="6137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Meg has done very well at school. 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15925" y="3571875"/>
            <a:ext cx="8728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 needs to </a:t>
            </a:r>
            <a:r>
              <a:rPr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practise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for a few minutes every day.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857250" y="5072063"/>
            <a:ext cx="71135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Toby enjoys sport. He likes schoolwork </a:t>
            </a:r>
          </a:p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less than sport.</a:t>
            </a:r>
          </a:p>
        </p:txBody>
      </p:sp>
      <p:sp>
        <p:nvSpPr>
          <p:cNvPr id="7" name="椭圆 6"/>
          <p:cNvSpPr/>
          <p:nvPr/>
        </p:nvSpPr>
        <p:spPr>
          <a:xfrm>
            <a:off x="285750" y="428625"/>
            <a:ext cx="785813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dirty="0">
                <a:latin typeface="Arial Black" panose="020B0A04020102020204" pitchFamily="34" charset="0"/>
              </a:rPr>
              <a:t>3</a:t>
            </a:r>
            <a:endParaRPr lang="zh-CN" altLang="en-US" sz="36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/>
      <p:bldP spid="41993" grpId="0"/>
      <p:bldP spid="4199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ChangeArrowheads="1"/>
          </p:cNvSpPr>
          <p:nvPr/>
        </p:nvSpPr>
        <p:spPr bwMode="auto">
          <a:xfrm>
            <a:off x="1214438" y="642938"/>
            <a:ext cx="7653337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Complete the conversation with the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correct form of the words in brackets.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285875" y="2286000"/>
            <a:ext cx="7643813" cy="2554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Answers: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requires      2. (to) </a:t>
            </a:r>
            <a:r>
              <a:rPr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practise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</a:p>
          <a:p>
            <a:pPr marL="514350" indent="-514350"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improve        4. to achieve     </a:t>
            </a:r>
          </a:p>
          <a:p>
            <a:pPr marL="514350" indent="-514350"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5. written          6. (to) spread     </a:t>
            </a:r>
          </a:p>
          <a:p>
            <a:pPr marL="514350" indent="-514350"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7. spoken</a:t>
            </a:r>
          </a:p>
        </p:txBody>
      </p:sp>
      <p:sp>
        <p:nvSpPr>
          <p:cNvPr id="4" name="椭圆 3"/>
          <p:cNvSpPr/>
          <p:nvPr/>
        </p:nvSpPr>
        <p:spPr>
          <a:xfrm>
            <a:off x="285750" y="714375"/>
            <a:ext cx="785813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dirty="0">
                <a:latin typeface="Arial Black" panose="020B0A04020102020204" pitchFamily="34" charset="0"/>
              </a:rPr>
              <a:t>4</a:t>
            </a:r>
            <a:endParaRPr lang="zh-CN" altLang="en-US" sz="36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428625" y="642938"/>
            <a:ext cx="8458200" cy="567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ct val="3000"/>
              </a:spcBef>
            </a:pPr>
            <a:r>
              <a:rPr kumimoji="1" lang="en-US" altLang="zh-CN" sz="3200" b="1" dirty="0">
                <a:solidFill>
                  <a:srgbClr val="99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kumimoji="1"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Choose the best answer.</a:t>
            </a:r>
          </a:p>
          <a:p>
            <a:pPr marL="342900" indent="-342900">
              <a:lnSpc>
                <a:spcPct val="110000"/>
              </a:lnSpc>
              <a:spcBef>
                <a:spcPct val="3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 -- The light in the office is still on.</a:t>
            </a:r>
          </a:p>
          <a:p>
            <a:pPr marL="342900" indent="-342900">
              <a:lnSpc>
                <a:spcPct val="110000"/>
              </a:lnSpc>
              <a:spcBef>
                <a:spcPct val="3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-- Oh, I forgot ______.</a:t>
            </a:r>
          </a:p>
          <a:p>
            <a:pPr marL="342900" indent="-342900">
              <a:lnSpc>
                <a:spcPct val="110000"/>
              </a:lnSpc>
              <a:spcBef>
                <a:spcPct val="3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A.  turning it off              B.  turn it off                          </a:t>
            </a:r>
          </a:p>
          <a:p>
            <a:pPr marL="342900" indent="-342900">
              <a:lnSpc>
                <a:spcPct val="110000"/>
              </a:lnSpc>
              <a:spcBef>
                <a:spcPct val="3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C. having turned it off     </a:t>
            </a:r>
          </a:p>
          <a:p>
            <a:pPr marL="342900" indent="-342900">
              <a:lnSpc>
                <a:spcPct val="110000"/>
              </a:lnSpc>
              <a:spcBef>
                <a:spcPct val="3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D. to turn it off</a:t>
            </a:r>
          </a:p>
          <a:p>
            <a:pPr marL="342900" indent="-342900">
              <a:lnSpc>
                <a:spcPct val="110000"/>
              </a:lnSpc>
              <a:spcBef>
                <a:spcPct val="3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She can’t help ______ the house because </a:t>
            </a:r>
          </a:p>
          <a:p>
            <a:pPr marL="342900" indent="-342900">
              <a:lnSpc>
                <a:spcPct val="110000"/>
              </a:lnSpc>
              <a:spcBef>
                <a:spcPct val="3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she’s busy making a cake.</a:t>
            </a:r>
          </a:p>
          <a:p>
            <a:pPr marL="342900" indent="-342900">
              <a:lnSpc>
                <a:spcPct val="110000"/>
              </a:lnSpc>
              <a:spcBef>
                <a:spcPct val="3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A. to clean                    B. cleaning                                  </a:t>
            </a:r>
          </a:p>
          <a:p>
            <a:pPr marL="342900" indent="-342900">
              <a:lnSpc>
                <a:spcPct val="110000"/>
              </a:lnSpc>
              <a:spcBef>
                <a:spcPct val="3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C. cleaned                    D. being cleaned</a:t>
            </a:r>
          </a:p>
        </p:txBody>
      </p:sp>
      <p:pic>
        <p:nvPicPr>
          <p:cNvPr id="45064" name="Picture 8" descr="图片1FXGJHXFYJFJZDTJURF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3429000"/>
            <a:ext cx="6921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5" name="Picture 9" descr="图片1FXGJHXFYJFJZDTJURF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88" y="5000625"/>
            <a:ext cx="6921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ChangeArrowheads="1"/>
          </p:cNvSpPr>
          <p:nvPr/>
        </p:nvSpPr>
        <p:spPr bwMode="auto">
          <a:xfrm>
            <a:off x="642938" y="785813"/>
            <a:ext cx="82296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5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Not everybody has the ability_____ in </a:t>
            </a:r>
          </a:p>
          <a:p>
            <a:pPr marL="342900" indent="-342900">
              <a:lnSpc>
                <a:spcPct val="120000"/>
              </a:lnSpc>
              <a:spcBef>
                <a:spcPct val="5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public.</a:t>
            </a:r>
          </a:p>
          <a:p>
            <a:pPr marL="342900" indent="-342900">
              <a:lnSpc>
                <a:spcPct val="120000"/>
              </a:lnSpc>
              <a:spcBef>
                <a:spcPct val="5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A. of speak                    B. speaking                             </a:t>
            </a:r>
          </a:p>
          <a:p>
            <a:pPr marL="342900" indent="-342900">
              <a:lnSpc>
                <a:spcPct val="120000"/>
              </a:lnSpc>
              <a:spcBef>
                <a:spcPct val="5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C. spoken                      D. to speak</a:t>
            </a:r>
          </a:p>
          <a:p>
            <a:pPr marL="342900" indent="-342900">
              <a:lnSpc>
                <a:spcPct val="120000"/>
              </a:lnSpc>
              <a:spcBef>
                <a:spcPct val="5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 Mary is always the first student _____ to </a:t>
            </a:r>
          </a:p>
          <a:p>
            <a:pPr marL="342900" indent="-342900">
              <a:lnSpc>
                <a:spcPct val="120000"/>
              </a:lnSpc>
              <a:spcBef>
                <a:spcPct val="5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answer the teacher’s questions in class.</a:t>
            </a:r>
          </a:p>
          <a:p>
            <a:pPr marL="342900" indent="-342900">
              <a:lnSpc>
                <a:spcPct val="120000"/>
              </a:lnSpc>
              <a:spcBef>
                <a:spcPct val="5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A. rising                         B. to rise                                          </a:t>
            </a:r>
          </a:p>
          <a:p>
            <a:pPr marL="342900" indent="-342900">
              <a:lnSpc>
                <a:spcPct val="120000"/>
              </a:lnSpc>
              <a:spcBef>
                <a:spcPct val="5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C. rose                           D. risen</a:t>
            </a:r>
          </a:p>
        </p:txBody>
      </p:sp>
      <p:pic>
        <p:nvPicPr>
          <p:cNvPr id="50181" name="Picture 5" descr="图片1FXGJHXFYJFJZDTJURF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0" y="2643188"/>
            <a:ext cx="6921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3" name="Picture 7" descr="图片1FXGJHXFYJFJZDTJURF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5" y="4500563"/>
            <a:ext cx="6921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1000" y="500063"/>
            <a:ext cx="8763000" cy="5799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5. -- Mum, why do you always ask me to eat </a:t>
            </a:r>
          </a:p>
          <a:p>
            <a:pPr marL="342900" indent="-342900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  an egg every day?</a:t>
            </a:r>
          </a:p>
          <a:p>
            <a:pPr marL="342900" indent="-342900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--  ______ enough protein and nutrition as </a:t>
            </a:r>
          </a:p>
          <a:p>
            <a:pPr marL="342900" indent="-342900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  you are growing up.</a:t>
            </a:r>
          </a:p>
          <a:p>
            <a:pPr marL="342900" indent="-342900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 A.  Get               B.  Getting        </a:t>
            </a:r>
          </a:p>
          <a:p>
            <a:pPr marL="342900" indent="-342900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 C. To get            D. To be getting</a:t>
            </a:r>
          </a:p>
          <a:p>
            <a:pPr marL="342900" indent="-342900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6. -- Would you be so kind _____ us out?   </a:t>
            </a:r>
          </a:p>
          <a:p>
            <a:pPr marL="342900" indent="-342900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-- With pleasure.</a:t>
            </a:r>
          </a:p>
          <a:p>
            <a:pPr marL="342900" indent="-342900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A. helping           B. in helping     </a:t>
            </a:r>
          </a:p>
          <a:p>
            <a:pPr marL="342900" indent="-342900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C. help                D. as to help</a:t>
            </a:r>
          </a:p>
        </p:txBody>
      </p:sp>
      <p:pic>
        <p:nvPicPr>
          <p:cNvPr id="46086" name="Picture 6" descr="图片1FXGJHXFYJFJZDTJURF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25" y="3357563"/>
            <a:ext cx="6921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7" name="Picture 7" descr="图片1FXGJHXFYJFJZDTJURF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86188" y="5643563"/>
            <a:ext cx="6921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04800" y="428625"/>
            <a:ext cx="8267700" cy="5799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7. Wet umbrellas are not allowed _____ into </a:t>
            </a:r>
          </a:p>
          <a:p>
            <a:pPr eaLnBrk="1" hangingPunct="1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this hotel according to the rule.</a:t>
            </a:r>
          </a:p>
          <a:p>
            <a:pPr eaLnBrk="1" hangingPunct="1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A. to be taken          B. to take      </a:t>
            </a:r>
          </a:p>
          <a:p>
            <a:pPr eaLnBrk="1" hangingPunct="1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C. taken                   D. taking </a:t>
            </a:r>
          </a:p>
          <a:p>
            <a:pPr eaLnBrk="1" hangingPunct="1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8. Robert is said _____ abroad, but I didn’t </a:t>
            </a:r>
          </a:p>
          <a:p>
            <a:pPr eaLnBrk="1" hangingPunct="1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know what country he studied in.</a:t>
            </a:r>
          </a:p>
          <a:p>
            <a:pPr eaLnBrk="1" hangingPunct="1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A. to have studied                       </a:t>
            </a:r>
          </a:p>
          <a:p>
            <a:pPr eaLnBrk="1" hangingPunct="1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B. to study </a:t>
            </a:r>
          </a:p>
          <a:p>
            <a:pPr eaLnBrk="1" hangingPunct="1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C. to be studying                         </a:t>
            </a:r>
          </a:p>
          <a:p>
            <a:pPr eaLnBrk="1" hangingPunct="1">
              <a:lnSpc>
                <a:spcPct val="115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D. to have been studying</a:t>
            </a:r>
          </a:p>
        </p:txBody>
      </p:sp>
      <p:sp>
        <p:nvSpPr>
          <p:cNvPr id="57347" name="Text Box 7"/>
          <p:cNvSpPr txBox="1">
            <a:spLocks noChangeArrowheads="1"/>
          </p:cNvSpPr>
          <p:nvPr/>
        </p:nvSpPr>
        <p:spPr bwMode="auto">
          <a:xfrm>
            <a:off x="304800" y="4038600"/>
            <a:ext cx="883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zh-CN" sz="28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7114" name="Picture 10" descr="图片1FXGJHXFYJFJZDTJURF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50" y="1643063"/>
            <a:ext cx="6921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5" name="Picture 11" descr="图片1FXGJHXFYJFJZDTJURF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3929063"/>
            <a:ext cx="6921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ChangeArrowheads="1"/>
          </p:cNvSpPr>
          <p:nvPr/>
        </p:nvSpPr>
        <p:spPr bwMode="auto">
          <a:xfrm>
            <a:off x="304800" y="928688"/>
            <a:ext cx="8410575" cy="4889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9. In Australia he made a lot of friends _____   </a:t>
            </a:r>
          </a:p>
          <a:p>
            <a:pPr marL="342900" indent="-342900">
              <a:lnSpc>
                <a:spcPct val="120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a very practical knowledge of English.</a:t>
            </a:r>
          </a:p>
          <a:p>
            <a:pPr marL="342900" indent="-342900">
              <a:lnSpc>
                <a:spcPct val="120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A. get                       B. getting         </a:t>
            </a:r>
          </a:p>
          <a:p>
            <a:pPr marL="342900" indent="-342900">
              <a:lnSpc>
                <a:spcPct val="120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C. to get                   D. got</a:t>
            </a:r>
          </a:p>
          <a:p>
            <a:pPr marL="342900" indent="-342900">
              <a:lnSpc>
                <a:spcPct val="120000"/>
              </a:lnSpc>
              <a:spcBef>
                <a:spcPct val="2000"/>
              </a:spcBef>
              <a:buFontTx/>
              <a:buAutoNum type="arabicPeriod" startAt="10"/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The patient was warned _____ oily food </a:t>
            </a:r>
          </a:p>
          <a:p>
            <a:pPr marL="342900" indent="-342900">
              <a:lnSpc>
                <a:spcPct val="120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after the operation.</a:t>
            </a:r>
          </a:p>
          <a:p>
            <a:pPr marL="342900" indent="-342900">
              <a:lnSpc>
                <a:spcPct val="120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A.  to eat not             B.  eating not                                               </a:t>
            </a:r>
          </a:p>
          <a:p>
            <a:pPr marL="342900" indent="-342900">
              <a:lnSpc>
                <a:spcPct val="120000"/>
              </a:lnSpc>
              <a:spcBef>
                <a:spcPct val="2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C.  not to eat             D.  not eating</a:t>
            </a:r>
          </a:p>
        </p:txBody>
      </p:sp>
      <p:pic>
        <p:nvPicPr>
          <p:cNvPr id="51205" name="Picture 5" descr="图片1FXGJHXFYJFJZDTJURF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813" y="2786063"/>
            <a:ext cx="6921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6" name="Picture 6" descr="图片1FXGJHXFYJFJZDTJURF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50" y="5143500"/>
            <a:ext cx="6921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04800" y="1219200"/>
            <a:ext cx="8534400" cy="54308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"/>
              </a:spcBef>
              <a:defRPr/>
            </a:pP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【2013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广东广州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】17. I always tell my students ______ on the road because it’s really dangerous. </a:t>
            </a:r>
          </a:p>
          <a:p>
            <a:pPr marL="342900" indent="-342900">
              <a:lnSpc>
                <a:spcPct val="120000"/>
              </a:lnSpc>
              <a:spcBef>
                <a:spcPct val="2000"/>
              </a:spcBef>
              <a:defRPr/>
            </a:pP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A. not to play  	    B. to play not 	</a:t>
            </a:r>
          </a:p>
          <a:p>
            <a:pPr marL="342900" indent="-342900">
              <a:lnSpc>
                <a:spcPct val="120000"/>
              </a:lnSpc>
              <a:spcBef>
                <a:spcPct val="2000"/>
              </a:spcBef>
              <a:defRPr/>
            </a:pP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C. not playing 	    D. not play </a:t>
            </a:r>
          </a:p>
          <a:p>
            <a:pPr marL="342900" indent="-342900">
              <a:lnSpc>
                <a:spcPct val="120000"/>
              </a:lnSpc>
              <a:spcBef>
                <a:spcPct val="2000"/>
              </a:spcBef>
              <a:defRPr/>
            </a:pP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【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解析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】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考查非谓语动词。不定式做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tell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的宾语补足语，构成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tell sb. to do </a:t>
            </a:r>
            <a:r>
              <a:rPr kumimoji="1" lang="en-US" altLang="zh-CN" sz="3200" b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sth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结构，对不定式进行否定在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前加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not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。即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tell sb. not to do </a:t>
            </a:r>
            <a:r>
              <a:rPr kumimoji="1" lang="en-US" altLang="zh-CN" sz="3200" b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sth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意为“告诉某人不要做某事”。</a:t>
            </a:r>
          </a:p>
        </p:txBody>
      </p:sp>
      <p:pic>
        <p:nvPicPr>
          <p:cNvPr id="48134" name="Picture 6" descr="图片1FXGJHXFYJFJZDTJURF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" y="3048000"/>
            <a:ext cx="6921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6" name="图片 4" descr="图片14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95600" y="0"/>
            <a:ext cx="32004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04800" y="533400"/>
            <a:ext cx="8534400" cy="59848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"/>
              </a:spcBef>
              <a:defRPr/>
            </a:pP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【2013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广东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】41. —I didn’t hear you come in just now.</a:t>
            </a:r>
          </a:p>
          <a:p>
            <a:pPr marL="342900" indent="-342900">
              <a:lnSpc>
                <a:spcPct val="120000"/>
              </a:lnSpc>
              <a:spcBef>
                <a:spcPct val="2000"/>
              </a:spcBef>
              <a:defRPr/>
            </a:pP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— That’s good. We tried _______ any noise, for you were sleeping.</a:t>
            </a:r>
          </a:p>
          <a:p>
            <a:pPr marL="742950" indent="-742950">
              <a:lnSpc>
                <a:spcPct val="120000"/>
              </a:lnSpc>
              <a:spcBef>
                <a:spcPct val="2000"/>
              </a:spcBef>
              <a:defRPr/>
            </a:pP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A. not make     	B. not to make	     </a:t>
            </a:r>
          </a:p>
          <a:p>
            <a:pPr marL="742950" indent="-742950">
              <a:lnSpc>
                <a:spcPct val="120000"/>
              </a:lnSpc>
              <a:spcBef>
                <a:spcPct val="2000"/>
              </a:spcBef>
              <a:defRPr/>
            </a:pP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C. to make          D. making</a:t>
            </a:r>
          </a:p>
          <a:p>
            <a:pPr marL="342900" indent="-342900">
              <a:lnSpc>
                <a:spcPct val="120000"/>
              </a:lnSpc>
              <a:spcBef>
                <a:spcPct val="2000"/>
              </a:spcBef>
              <a:defRPr/>
            </a:pP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【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解析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】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考查非谓语动词的用法。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try to do </a:t>
            </a:r>
            <a:r>
              <a:rPr kumimoji="1" lang="en-US" altLang="zh-CN" sz="3200" b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sth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意为“努力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尽力做某事”，否定式为 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try not to do </a:t>
            </a:r>
            <a:r>
              <a:rPr kumimoji="1" lang="en-US" altLang="zh-CN" sz="3200" b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sth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，句意指尽量不去制造任何噪音。所以选择答案 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。</a:t>
            </a:r>
          </a:p>
        </p:txBody>
      </p:sp>
      <p:pic>
        <p:nvPicPr>
          <p:cNvPr id="48134" name="Picture 6" descr="图片1FXGJHXFYJFJZDTJURF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62400" y="2895600"/>
            <a:ext cx="6921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1000" y="838200"/>
            <a:ext cx="8534400" cy="54403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"/>
              </a:spcBef>
              <a:defRPr/>
            </a:pP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【2013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山东济南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】52. It was time for class. Mr. King asked all the children _______ down quietly.</a:t>
            </a:r>
          </a:p>
          <a:p>
            <a:pPr marL="971550" lvl="1" indent="-514350">
              <a:lnSpc>
                <a:spcPct val="120000"/>
              </a:lnSpc>
              <a:spcBef>
                <a:spcPct val="2000"/>
              </a:spcBef>
              <a:defRPr/>
            </a:pP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A. sit                B. sat             </a:t>
            </a:r>
          </a:p>
          <a:p>
            <a:pPr marL="514350" indent="-514350">
              <a:lnSpc>
                <a:spcPct val="120000"/>
              </a:lnSpc>
              <a:spcBef>
                <a:spcPct val="2000"/>
              </a:spcBef>
              <a:defRPr/>
            </a:pP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C. to sit             D. sitting</a:t>
            </a:r>
          </a:p>
          <a:p>
            <a:pPr marL="342900" indent="-342900">
              <a:lnSpc>
                <a:spcPct val="120000"/>
              </a:lnSpc>
              <a:spcBef>
                <a:spcPct val="2000"/>
              </a:spcBef>
              <a:defRPr/>
            </a:pP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【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解析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】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选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。考查非谓语动词。句中动词为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ask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，后接动词不定式作宾语补足语，即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ask sb. to do </a:t>
            </a:r>
            <a:r>
              <a:rPr kumimoji="1" lang="en-US" altLang="zh-CN" sz="3200" b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sth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.“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要求某人做某事”。所以答案选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。</a:t>
            </a:r>
          </a:p>
        </p:txBody>
      </p:sp>
      <p:pic>
        <p:nvPicPr>
          <p:cNvPr id="48134" name="Picture 6" descr="图片1FXGJHXFYJFJZDTJURF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5000" y="3200400"/>
            <a:ext cx="6921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285750" y="642938"/>
            <a:ext cx="53482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1) </a:t>
            </a:r>
            <a:r>
              <a:rPr lang="zh-CN" altLang="en-US" sz="3200" b="1" dirty="0">
                <a:latin typeface="Times New Roman" panose="02020603050405020304" pitchFamily="18" charset="0"/>
              </a:rPr>
              <a:t>状语从句分类及常用连词</a:t>
            </a:r>
            <a:r>
              <a:rPr lang="en-US" altLang="zh-CN" sz="3200" b="1" dirty="0">
                <a:latin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45086" name="Group 30"/>
          <p:cNvGraphicFramePr>
            <a:graphicFrameLocks noGrp="1"/>
          </p:cNvGraphicFramePr>
          <p:nvPr>
            <p:ph/>
          </p:nvPr>
        </p:nvGraphicFramePr>
        <p:xfrm>
          <a:off x="357188" y="1500188"/>
          <a:ext cx="8445500" cy="4805362"/>
        </p:xfrm>
        <a:graphic>
          <a:graphicData uri="http://schemas.openxmlformats.org/drawingml/2006/table">
            <a:tbl>
              <a:tblPr/>
              <a:tblGrid>
                <a:gridCol w="280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7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状语从句分类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常用连词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时间状语从句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when, whenever, while, as, before, after, since, till, once, as soon as, the moment, immediately, every time, each time, next time, the first time, any time, all the time</a:t>
                      </a: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地点状语从句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where, wherever </a:t>
                      </a: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185" name="Picture 5" descr="xsgs_1702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0"/>
            <a:ext cx="762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1000" y="1143000"/>
            <a:ext cx="8534400" cy="48498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"/>
              </a:spcBef>
              <a:defRPr/>
            </a:pP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【2013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浙江杭州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】24. She’s not strong enough ________ walking up mountains.</a:t>
            </a:r>
          </a:p>
          <a:p>
            <a:pPr marL="514350" indent="-514350">
              <a:lnSpc>
                <a:spcPct val="120000"/>
              </a:lnSpc>
              <a:spcBef>
                <a:spcPct val="2000"/>
              </a:spcBef>
              <a:defRPr/>
            </a:pP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A. to go		B. going			</a:t>
            </a:r>
          </a:p>
          <a:p>
            <a:pPr marL="514350" indent="-514350">
              <a:lnSpc>
                <a:spcPct val="120000"/>
              </a:lnSpc>
              <a:spcBef>
                <a:spcPct val="2000"/>
              </a:spcBef>
              <a:defRPr/>
            </a:pP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C. go		D. went</a:t>
            </a:r>
          </a:p>
          <a:p>
            <a:pPr marL="342900" indent="-342900">
              <a:lnSpc>
                <a:spcPct val="120000"/>
              </a:lnSpc>
              <a:spcBef>
                <a:spcPct val="2000"/>
              </a:spcBef>
              <a:defRPr/>
            </a:pP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【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解析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】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本题考查非谓语动词。不定式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go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做结果状语，由句意“她的年龄还没足够达到去爬山的地步”。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 … enough to do </a:t>
            </a:r>
            <a:r>
              <a:rPr kumimoji="1" lang="en-US" altLang="zh-CN" sz="3200" b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sth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是固定句型，足够</a:t>
            </a:r>
            <a:r>
              <a:rPr kumimoji="1"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……</a:t>
            </a:r>
            <a:r>
              <a:rPr kumimoji="1" lang="zh-CN" alt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去做某事</a:t>
            </a:r>
            <a:r>
              <a:rPr kumimoji="1" lang="zh-CN" altLang="en-US" sz="32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。 </a:t>
            </a:r>
            <a:endParaRPr kumimoji="1" lang="zh-CN" altLang="en-US" sz="32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8134" name="Picture 6" descr="图片1FXGJHXFYJFJZDTJURF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7800" y="2362200"/>
            <a:ext cx="6921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14375" y="142875"/>
            <a:ext cx="8001000" cy="6481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/ when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endParaRPr lang="zh-CN" altLang="en-US" sz="4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/ while + doing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When / While reading, he fell asleep.</a:t>
            </a: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when+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终止性、延续性动词</a:t>
            </a: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while+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延续性动词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teacher came in, I was sleeping.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/ When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was sleeping, the teacher came in.</a:t>
            </a: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(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就在这时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 was sleeping when someone knocked at the door.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14438" y="714375"/>
            <a:ext cx="7286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时；一边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一边；随着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435203" name="Text Box 3"/>
          <p:cNvSpPr txBox="1">
            <a:spLocks noChangeArrowheads="1"/>
          </p:cNvSpPr>
          <p:nvPr/>
        </p:nvSpPr>
        <p:spPr bwMode="auto">
          <a:xfrm>
            <a:off x="928688" y="1571625"/>
            <a:ext cx="7358062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＊某事一发生，另一事立即发生</a:t>
            </a:r>
          </a:p>
          <a:p>
            <a:pPr eaLnBrk="1" hangingPunct="1">
              <a:lnSpc>
                <a:spcPct val="110000"/>
              </a:lnSpc>
            </a:pPr>
            <a:endParaRPr lang="zh-CN" alt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endParaRPr lang="zh-CN" alt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endParaRPr lang="zh-CN" alt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zh-CN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＊两个动作同时发生</a:t>
            </a:r>
          </a:p>
        </p:txBody>
      </p:sp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1357313" y="4357688"/>
            <a:ext cx="74295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day went on, the weather got</a:t>
            </a:r>
          </a:p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worse.</a:t>
            </a:r>
          </a:p>
        </p:txBody>
      </p:sp>
      <p:sp>
        <p:nvSpPr>
          <p:cNvPr id="435205" name="Text Box 5"/>
          <p:cNvSpPr txBox="1">
            <a:spLocks noChangeArrowheads="1"/>
          </p:cNvSpPr>
          <p:nvPr/>
        </p:nvSpPr>
        <p:spPr bwMode="auto">
          <a:xfrm>
            <a:off x="1285875" y="2143125"/>
            <a:ext cx="72151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captain passed me, I asked him whether there was any hope of saving the ship.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5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5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5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5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5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5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/>
      <p:bldP spid="435204" grpId="0"/>
      <p:bldP spid="4352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071563" y="1143000"/>
            <a:ext cx="755332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★ as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的常见用法：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She sang 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worked. 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一边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一边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You must try to do 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did. 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像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一样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she was late for class, she had to say sorry.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由于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3475</Words>
  <Application>Microsoft Office PowerPoint</Application>
  <PresentationFormat>全屏显示(4:3)</PresentationFormat>
  <Paragraphs>459</Paragraphs>
  <Slides>60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60</vt:i4>
      </vt:variant>
    </vt:vector>
  </HeadingPairs>
  <TitlesOfParts>
    <vt:vector size="72" baseType="lpstr">
      <vt:lpstr>Arial Unicode MS</vt:lpstr>
      <vt:lpstr>黑体</vt:lpstr>
      <vt:lpstr>华文行楷</vt:lpstr>
      <vt:lpstr>华文新魏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Grammar 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2009-10-26T08:28:00Z</dcterms:created>
  <dcterms:modified xsi:type="dcterms:W3CDTF">2023-01-16T18:48:35Z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6AE03044CFF846759540DCADEEEF6509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