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53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6E4BD-964C-4FF4-9AC7-A1B341CD480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5EE83-F18F-417C-AC77-478B8DC751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5DC9-E9F2-4785-9437-E13D056329DA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C8EF9A-82C3-4DB2-AF09-015F7C513F1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6B5506-A3FC-4C1B-BA1B-140CA9EBAD8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317C4-2764-4C4C-9F75-5E9F5962AA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B98621-94D5-49D4-B64B-843E569D11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64A27-4F74-4DBA-BEB0-CF981F52F0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35AA89-463C-4AC2-BC5F-2BCEA430AD7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FF377F-C974-4F76-AFFD-11939CB3C38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C87BDC-9DC0-4F90-BBCB-69204588668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B0D53C-EA52-4BDD-A539-105F529CAC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D75622-6575-479A-B69E-5496A516E7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C2EBB-B327-466F-A2DD-4A57FB26BE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A8E13A-BAC5-4ABA-BE16-0784EB64EBE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A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539552" y="1232248"/>
            <a:ext cx="806489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0000"/>
                </a:solidFill>
                <a:latin typeface="方正粗倩简体" pitchFamily="65" charset="-122"/>
                <a:ea typeface="方正粗倩简体" pitchFamily="65" charset="-122"/>
              </a:rPr>
              <a:t>Starter Unit 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7200" dirty="0">
                <a:solidFill>
                  <a:srgbClr val="FF0000"/>
                </a:solidFill>
                <a:latin typeface="方正粗倩简体" pitchFamily="65" charset="-122"/>
                <a:ea typeface="方正粗倩简体" pitchFamily="65" charset="-122"/>
              </a:rPr>
              <a:t>Good morning!</a:t>
            </a:r>
            <a:endParaRPr lang="en-US" altLang="zh-CN" sz="7200" dirty="0">
              <a:solidFill>
                <a:srgbClr val="FF0000"/>
              </a:solidFill>
              <a:latin typeface="方正粗倩简体" pitchFamily="65" charset="-122"/>
              <a:ea typeface="方正粗倩简体" pitchFamily="65" charset="-122"/>
            </a:endParaRP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27540" y="3645024"/>
            <a:ext cx="3841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第一课时　(1a～2e)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870" y="544522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447800"/>
            <a:ext cx="56388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105400" y="1524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20725" y="1447800"/>
            <a:ext cx="796607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22.早晨去学校遇见了Mr.Wang,你应该说：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A.Good morning,Mr.Wang.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B.Mr.Wang,hello.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C.Mr.Wang,good morning.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D.Hi,Mr.Wang.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5867400" y="1524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" y="1371600"/>
            <a:ext cx="3810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五、将下列人名进行分类。</a:t>
            </a:r>
          </a:p>
        </p:txBody>
      </p:sp>
      <p:pic>
        <p:nvPicPr>
          <p:cNvPr id="230403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1289050" y="2200275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Grace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Dale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Frank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Helen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 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1219200" y="3124200"/>
            <a:ext cx="502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男孩名：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女孩名：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2667000" y="3078163"/>
            <a:ext cx="2273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Dale</a:t>
            </a:r>
            <a:r>
              <a:rPr lang="zh-CN" altLang="en-US" sz="20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Frank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2743200" y="3641725"/>
            <a:ext cx="2559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Alice</a:t>
            </a:r>
            <a:r>
              <a:rPr lang="zh-CN" altLang="en-US" sz="20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Grace</a:t>
            </a:r>
            <a:r>
              <a:rPr lang="zh-CN" altLang="en-US" sz="20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Helen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/>
      <p:bldP spid="2304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609600" y="1295400"/>
            <a:ext cx="8153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六、从方框中选择正确话语的序号，填入横线上，使对话完整通顺。</a:t>
            </a:r>
          </a:p>
        </p:txBody>
      </p:sp>
      <p:pic>
        <p:nvPicPr>
          <p:cNvPr id="231427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295400" y="2362200"/>
            <a:ext cx="586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A.Good 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</a:p>
        </p:txBody>
      </p:sp>
      <p:pic>
        <p:nvPicPr>
          <p:cNvPr id="231429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352800"/>
            <a:ext cx="6057900" cy="276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514600" y="365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1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295400"/>
            <a:ext cx="5257800" cy="27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41148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352800"/>
            <a:ext cx="4876800" cy="317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7772400" y="41148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4478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Courier New" panose="02070309020205020404" pitchFamily="49" charset="0"/>
              </a:rPr>
              <a:t>Good morning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！早上好！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或上午好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Courier New" panose="02070309020205020404" pitchFamily="49" charset="0"/>
              </a:rPr>
              <a:t>)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Courier New" panose="02070309020205020404" pitchFamily="49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(1)Good 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是人们在早上或上午见面时的问候语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其答语仍是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Good 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Courier New" panose="02070309020205020404" pitchFamily="49" charset="0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在与熟人或家人问候时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可省略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good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直接说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其答语也是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Morning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000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人们在下午见面的问候：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Good afternoon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其答语也是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Good afternoon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在晚上的问候：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Good evening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其答语也是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Good evening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676400"/>
            <a:ext cx="8229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！与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Hi!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！意为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您好！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是比较随便的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不分时间的问候语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对方应答仍用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！通常用于问候、打招呼、打电话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引起对方注意或者表示惊讶。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(2)Hi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你好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更随便。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1447800"/>
            <a:ext cx="243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英文字母</a:t>
            </a:r>
          </a:p>
        </p:txBody>
      </p:sp>
      <p:pic>
        <p:nvPicPr>
          <p:cNvPr id="222211" name="Picture 3" descr="C:\Users\Administrator\Desktop\七上英语（人教）练闯考教师用书２０１５（武汉）\A3A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524000"/>
            <a:ext cx="348615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685800" y="34290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Aa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为元音字母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其余为辅音字母。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②英文字母的书写要求：大写字母均占上两格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小写字母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占中间一格，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占上两格，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占下两格，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占三格。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pic>
        <p:nvPicPr>
          <p:cNvPr id="222213" name="Picture 5" descr="图片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1524000"/>
            <a:ext cx="3810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一、在图中填入所缺的字母。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3235" name="Picture 3" descr="A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438400"/>
            <a:ext cx="7315200" cy="384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0" y="3200400"/>
            <a:ext cx="381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3200400"/>
            <a:ext cx="381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91400" y="3276600"/>
            <a:ext cx="381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3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5257800"/>
            <a:ext cx="533400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257800"/>
            <a:ext cx="533400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3241" name="Picture 9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5800" y="1295400"/>
            <a:ext cx="5715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二、仔细观察，找出小猫喜欢的金鱼并连线。</a:t>
            </a:r>
          </a:p>
        </p:txBody>
      </p:sp>
      <p:pic>
        <p:nvPicPr>
          <p:cNvPr id="224259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057400"/>
            <a:ext cx="7010400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60" name="Line 4"/>
          <p:cNvSpPr>
            <a:spLocks noChangeShapeType="1"/>
          </p:cNvSpPr>
          <p:nvPr/>
        </p:nvSpPr>
        <p:spPr bwMode="auto">
          <a:xfrm>
            <a:off x="2133600" y="3733800"/>
            <a:ext cx="365760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>
            <a:off x="3352800" y="3733800"/>
            <a:ext cx="3657600" cy="1447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 flipH="1">
            <a:off x="2133600" y="3733800"/>
            <a:ext cx="25146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 flipH="1">
            <a:off x="3276600" y="3733800"/>
            <a:ext cx="25146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 flipH="1">
            <a:off x="4572000" y="3733800"/>
            <a:ext cx="25146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24265" name="Picture 9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animBg="1"/>
      <p:bldP spid="224261" grpId="0" animBg="1"/>
      <p:bldP spid="224262" grpId="0" animBg="1"/>
      <p:bldP spid="224263" grpId="0" animBg="1"/>
      <p:bldP spid="2242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85800" y="1447800"/>
            <a:ext cx="502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三、写出所给字母左或右相邻的字母。</a:t>
            </a:r>
          </a:p>
        </p:txBody>
      </p:sp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286000"/>
            <a:ext cx="7315200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594100"/>
            <a:ext cx="4572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581400"/>
            <a:ext cx="4572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334000"/>
            <a:ext cx="4572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5334000"/>
            <a:ext cx="4572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34000"/>
            <a:ext cx="4572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0005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143000"/>
            <a:ext cx="196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四、单项选择。</a:t>
            </a:r>
          </a:p>
        </p:txBody>
      </p:sp>
      <p:pic>
        <p:nvPicPr>
          <p:cNvPr id="226307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685800" y="1828800"/>
            <a:ext cx="7620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16.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下列字母是元音字母的一组是：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 C                                                   B.B 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C.E G                                                   D.A E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685800" y="34290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17.—Hello,Bob!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—__________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A.Thanks.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B.Good morning,Frank!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C.Hello,Frank!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D.Fine.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4876800" y="19050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1371600" y="3962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0" grpId="0"/>
      <p:bldP spid="2263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447800"/>
            <a:ext cx="7620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下列字母中，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既是一个字母，也是一个单词。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A.e                    B.h                         C.a                   D.b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19.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在书写小写字母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a—h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时，下列哪一项占三格？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A.d                    B.f                         C.g                     D.h</a:t>
            </a:r>
          </a:p>
        </p:txBody>
      </p:sp>
      <p:pic>
        <p:nvPicPr>
          <p:cNvPr id="227331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429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762000" y="3657600"/>
            <a:ext cx="7620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20.CD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的汉语含义是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铅笔芯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硬黑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光盘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英国广播公司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停车场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3124200" y="1524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6477000" y="2514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3505200" y="3733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/>
      <p:bldP spid="227334" grpId="0"/>
      <p:bldP spid="227335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全屏显示(4:3)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MingLiU_HKSCS</vt:lpstr>
      <vt:lpstr>方正粗倩简体</vt:lpstr>
      <vt:lpstr>方正行楷_GBK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2017-10-10T05:21:00Z</dcterms:created>
  <dcterms:modified xsi:type="dcterms:W3CDTF">2023-01-16T18:48:40Z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7B121D2812664BDC8FA49BB9BAB6EF7D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