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8A0D-CBA0-4207-A42B-CAF90E26E2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72713-502A-46A6-8653-9F181C7DCA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72713-502A-46A6-8653-9F181C7DCA1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77;&#35838;&#26102;\Lesson27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77;&#35838;&#26102;\Lesson27.mp3" TargetMode="Externa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26637" y="1008935"/>
            <a:ext cx="9161757" cy="11795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  Look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into Science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8880" y="2564904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7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Planet </a:t>
            </a:r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Danny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5256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 新课标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6995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1116013" y="1123950"/>
            <a:ext cx="59642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1.When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</a:rPr>
              <a:t>they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arrive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Danny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is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outside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yard.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arrive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为不及物动词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意为“到达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来到”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后接表地点的名词时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需使用介词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或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用于指较大的地点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则指比较具体的小地点。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arrive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at/in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与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get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to/reach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683568" y="1268760"/>
            <a:ext cx="7350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2.He said that I could use his telescope.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本句含有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引导的宾语从句。无论主句是陈述句还是疑问句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宾语从句都应使用陈述语序。含宾语从句的复合句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主从句谓语动词的时态呼应包括以下三点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如果主句的谓语动词是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一般现在时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宾语从句的谓语动词可根据需要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选用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相应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的时态。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如果主句的谓语动词是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一般过去时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宾语从句的谓语动词应用相应的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过去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时态。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3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如果宾语从句所表示的是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客观事实、普遍真理、自然现象或习惯性动作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等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不管主句用什么时态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从句时态都用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一般现在时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900113" y="981075"/>
            <a:ext cx="70739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3.Danny turns the telescope around and looks through it again.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turn around/round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意为“调转方向,转身”。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4.Maybe Brian and I can join you after supper.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maybe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为副词,意为“也许”;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may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是情态动词,也表示“也许”,但后面必须跟动词原形。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join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为及物动词,意为“参加,加入”,其后可接人,也可接表示团体、组织、党派等的名词。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join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为非延续性动词,和表示一段时间的状语连用时应变为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be in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1044575" y="908050"/>
            <a:ext cx="71628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5.I don’t think you can find one unless you have a bigger telescope.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unless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为连词,意为“除非,如果不”。由unless引导的条件状语从句既可以是真实条件,也可以是非真实条件。unless通常相当于if…not…。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6.Actually,double the size of your house!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double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可作名词或形容词,意为“两倍(的);双重(的)”,也可作动词,意为“使加倍”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99"/>
          <p:cNvSpPr txBox="1">
            <a:spLocks noChangeArrowheads="1"/>
          </p:cNvSpPr>
          <p:nvPr/>
        </p:nvSpPr>
        <p:spPr bwMode="auto">
          <a:xfrm>
            <a:off x="1260475" y="1052513"/>
            <a:ext cx="6958013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7.Well,it’s worth a try,even if I don’t find a planet.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worth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意为“相当……价值,值得”,常用于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be worth+n./doing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结构。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even if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为从属连词词组,表示假设情况,意为“即使……”,用来引导让步状语从句。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8.Maybe we’ll find other amazing things!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amazing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是amaze的-ing形式,意为“(令人)惊异的”;过去分词amazed则表示“(感到)惊异的”。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99"/>
          <p:cNvSpPr txBox="1">
            <a:spLocks noChangeArrowheads="1"/>
          </p:cNvSpPr>
          <p:nvPr/>
        </p:nvSpPr>
        <p:spPr bwMode="auto">
          <a:xfrm>
            <a:off x="1044575" y="1052513"/>
            <a:ext cx="6921500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9.The earth,the sun and the moon all belong to the solar system.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belong to sb.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意为“属于某人”,相当于be sb.’s。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belong to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不能用于进行时态和被动语态。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10.Scientists say the universe contains billions of galaxies.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billions of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意为“数十亿计的”,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billion,million,thousand,hundred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等数词与具体数字或限定词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</a:rPr>
              <a:t>some,a few,many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</a:rPr>
              <a:t>等词连用时,其后不应加-s。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99"/>
          <p:cNvSpPr txBox="1">
            <a:spLocks noChangeArrowheads="1"/>
          </p:cNvSpPr>
          <p:nvPr/>
        </p:nvSpPr>
        <p:spPr bwMode="auto">
          <a:xfrm>
            <a:off x="900113" y="1134021"/>
            <a:ext cx="75009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What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interests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you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about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solar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system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If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you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had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chance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go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space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would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you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go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Share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your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ideas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with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partner.</a:t>
            </a:r>
          </a:p>
        </p:txBody>
      </p:sp>
      <p:pic>
        <p:nvPicPr>
          <p:cNvPr id="1843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366517"/>
            <a:ext cx="294322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5150" y="3356992"/>
            <a:ext cx="336073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99"/>
          <p:cNvSpPr txBox="1">
            <a:spLocks noChangeArrowheads="1"/>
          </p:cNvSpPr>
          <p:nvPr/>
        </p:nvSpPr>
        <p:spPr bwMode="auto">
          <a:xfrm>
            <a:off x="885825" y="1412875"/>
            <a:ext cx="6869112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Ⅰ.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用方框中所给词的适当形式填空</a:t>
            </a:r>
          </a:p>
          <a:p>
            <a:endParaRPr lang="zh-CN" altLang="en-US" sz="2400" b="1" dirty="0">
              <a:solidFill>
                <a:srgbClr val="902086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       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other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 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try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 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my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 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big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   </a:t>
            </a:r>
            <a:r>
              <a:rPr lang="en-US" altLang="zh-CN" sz="2400" b="1" dirty="0">
                <a:solidFill>
                  <a:srgbClr val="C00000"/>
                </a:solidFill>
                <a:latin typeface="Aharoni" pitchFamily="2" charset="-79"/>
              </a:rPr>
              <a:t>amaze</a:t>
            </a:r>
          </a:p>
          <a:p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1.Why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2.Nothing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happened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though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best.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3.Your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apple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much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apple.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two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friends.One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Four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Five.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5.This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blue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but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black.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19458" name="圆角矩形 2"/>
          <p:cNvSpPr>
            <a:spLocks noChangeArrowheads="1"/>
          </p:cNvSpPr>
          <p:nvPr/>
        </p:nvSpPr>
        <p:spPr bwMode="auto">
          <a:xfrm>
            <a:off x="1246187" y="2060575"/>
            <a:ext cx="5256213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05412" y="2852738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amazing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565775" y="3213100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tried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83037" y="3932238"/>
            <a:ext cx="112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bigger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533525" y="4652963"/>
            <a:ext cx="95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other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838575" y="501332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mine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464" name="矩形 8"/>
          <p:cNvSpPr>
            <a:spLocks noChangeArrowheads="1"/>
          </p:cNvSpPr>
          <p:nvPr/>
        </p:nvSpPr>
        <p:spPr bwMode="auto">
          <a:xfrm>
            <a:off x="1000125" y="0"/>
            <a:ext cx="3000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54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323528" y="1509713"/>
            <a:ext cx="7699375" cy="34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根据句意及首字母提示补全单词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1.With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stars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sky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night.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2.Without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treatment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almost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c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     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die.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3.Don’t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ask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explain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u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really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understand.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4.According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research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total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output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d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  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last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year.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way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able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solve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m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63391" y="1797051"/>
            <a:ext cx="1436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elescope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652766" y="2589213"/>
            <a:ext cx="1300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ertainly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55778" y="2949576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nless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5328" y="4029076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ouble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56003" y="4389438"/>
            <a:ext cx="109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ystery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99"/>
          <p:cNvSpPr txBox="1">
            <a:spLocks noChangeArrowheads="1"/>
          </p:cNvSpPr>
          <p:nvPr/>
        </p:nvSpPr>
        <p:spPr bwMode="auto">
          <a:xfrm>
            <a:off x="539552" y="1052736"/>
            <a:ext cx="7224713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句型转换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camera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must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Mike’s.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camera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must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Mike.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2.If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dream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won’t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true.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dream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true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it.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decided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join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English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club.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join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English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club.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hope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pass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exam.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改为简单句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pass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exam.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would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like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cup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coffee.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同义句转换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cup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coffee.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99915" y="5445349"/>
            <a:ext cx="359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</a:rPr>
              <a:t>  feel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</a:rPr>
              <a:t>like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</a:rPr>
              <a:t>having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90715" y="1773461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belong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82652" y="2852961"/>
            <a:ext cx="369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won’t                     unless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42790" y="3932461"/>
            <a:ext cx="254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made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decisions</a:t>
            </a:r>
          </a:p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14227" y="4653186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hope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96975"/>
            <a:ext cx="3989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8050" y="1193800"/>
            <a:ext cx="4170363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99"/>
          <p:cNvSpPr txBox="1">
            <a:spLocks noChangeArrowheads="1"/>
          </p:cNvSpPr>
          <p:nvPr/>
        </p:nvSpPr>
        <p:spPr bwMode="auto">
          <a:xfrm>
            <a:off x="683568" y="1052736"/>
            <a:ext cx="770485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2.Preview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28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22530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861048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380288" y="4797425"/>
            <a:ext cx="576262" cy="647700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ChangeArrowheads="1"/>
          </p:cNvSpPr>
          <p:nvPr/>
        </p:nvSpPr>
        <p:spPr bwMode="auto">
          <a:xfrm>
            <a:off x="1619250" y="981075"/>
            <a:ext cx="6142038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600" b="1" dirty="0">
                <a:solidFill>
                  <a:srgbClr val="6600FF"/>
                </a:solidFill>
                <a:latin typeface="Aharoni" pitchFamily="2" charset="-79"/>
              </a:rPr>
              <a:t>Think About It </a:t>
            </a:r>
            <a:r>
              <a:rPr lang="zh-CN" altLang="en-US" sz="5600" b="1" dirty="0">
                <a:solidFill>
                  <a:srgbClr val="6600FF"/>
                </a:solidFill>
                <a:latin typeface="Aharoni" pitchFamily="2" charset="-79"/>
              </a:rPr>
              <a:t>！</a:t>
            </a:r>
            <a:endParaRPr lang="zh-CN" altLang="en-US" sz="5000" dirty="0">
              <a:solidFill>
                <a:schemeClr val="tx2"/>
              </a:solidFill>
              <a:latin typeface="Aharoni" pitchFamily="2" charset="-79"/>
            </a:endParaRP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68313" y="2316163"/>
            <a:ext cx="8280400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Aharoni" pitchFamily="2" charset="-79"/>
              </a:rPr>
              <a:t>▲ Do you like science? Why or why not?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Aharoni" pitchFamily="2" charset="-79"/>
              </a:rPr>
              <a:t>▲ Do you know any of the planets in the solar system?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403350" y="404813"/>
            <a:ext cx="63976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7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Words</a:t>
            </a:r>
          </a:p>
        </p:txBody>
      </p:sp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1474788" y="1844675"/>
            <a:ext cx="70564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     </a:t>
            </a:r>
          </a:p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      </a:t>
            </a:r>
          </a:p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         </a:t>
            </a:r>
            <a:endParaRPr lang="zh-CN" altLang="en-US" sz="360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260475" y="1916113"/>
            <a:ext cx="31765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telescope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87900" y="1844675"/>
            <a:ext cx="1689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solar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31913" y="2781300"/>
            <a:ext cx="296386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certainly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45025" y="2708275"/>
            <a:ext cx="20367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unless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03350" y="3644900"/>
            <a:ext cx="22748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double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643438" y="3573463"/>
            <a:ext cx="2632075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mystery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99"/>
          <p:cNvSpPr txBox="1">
            <a:spLocks noChangeArrowheads="1"/>
          </p:cNvSpPr>
          <p:nvPr/>
        </p:nvSpPr>
        <p:spPr bwMode="auto">
          <a:xfrm>
            <a:off x="971550" y="404813"/>
            <a:ext cx="715010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Listen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dialogue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tick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correct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answers.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last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night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tried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study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moon.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tried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planet.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telescope.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need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sleep.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stars.</a:t>
            </a:r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1187450" y="1916113"/>
            <a:ext cx="3603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1187450" y="2349500"/>
            <a:ext cx="3603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矩形 3"/>
          <p:cNvSpPr>
            <a:spLocks noChangeArrowheads="1"/>
          </p:cNvSpPr>
          <p:nvPr/>
        </p:nvSpPr>
        <p:spPr bwMode="auto">
          <a:xfrm>
            <a:off x="1187450" y="3213100"/>
            <a:ext cx="3603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矩形 4"/>
          <p:cNvSpPr>
            <a:spLocks noChangeArrowheads="1"/>
          </p:cNvSpPr>
          <p:nvPr/>
        </p:nvSpPr>
        <p:spPr bwMode="auto">
          <a:xfrm>
            <a:off x="1187450" y="3644900"/>
            <a:ext cx="3603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矩形 5"/>
          <p:cNvSpPr>
            <a:spLocks noChangeArrowheads="1"/>
          </p:cNvSpPr>
          <p:nvPr/>
        </p:nvSpPr>
        <p:spPr bwMode="auto">
          <a:xfrm>
            <a:off x="1187450" y="4508500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1" name="矩形 6"/>
          <p:cNvSpPr>
            <a:spLocks noChangeArrowheads="1"/>
          </p:cNvSpPr>
          <p:nvPr/>
        </p:nvSpPr>
        <p:spPr bwMode="auto">
          <a:xfrm>
            <a:off x="1187450" y="4940300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87450" y="2060575"/>
            <a:ext cx="3635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FF0000"/>
                </a:solidFill>
                <a:latin typeface="Calibri" panose="020F0502020204030204" pitchFamily="34" charset="0"/>
              </a:rPr>
              <a:t>√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87450" y="2997200"/>
            <a:ext cx="3635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FF0000"/>
                </a:solidFill>
                <a:latin typeface="Calibri" panose="020F0502020204030204" pitchFamily="34" charset="0"/>
              </a:rPr>
              <a:t>√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87450" y="4292600"/>
            <a:ext cx="3635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FF0000"/>
                </a:solidFill>
                <a:latin typeface="Calibri" panose="020F0502020204030204" pitchFamily="34" charset="0"/>
              </a:rPr>
              <a:t>√</a:t>
            </a:r>
          </a:p>
        </p:txBody>
      </p:sp>
      <p:pic>
        <p:nvPicPr>
          <p:cNvPr id="13" name="Lesson27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07156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7449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971550" y="1484313"/>
            <a:ext cx="7405688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studying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solar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system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school.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looking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through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telescope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visit.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During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day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many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stars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sky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through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telescope.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join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after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supper.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5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discovered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planet.</a:t>
            </a:r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1044575" y="404813"/>
            <a:ext cx="7666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lesson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write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true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or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false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)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.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885113" y="4365625"/>
            <a:ext cx="350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885113" y="2852738"/>
            <a:ext cx="350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885113" y="1700213"/>
            <a:ext cx="350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85113" y="5013325"/>
            <a:ext cx="35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812088" y="3644900"/>
            <a:ext cx="368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9"/>
          <p:cNvSpPr txBox="1">
            <a:spLocks noChangeArrowheads="1"/>
          </p:cNvSpPr>
          <p:nvPr/>
        </p:nvSpPr>
        <p:spPr bwMode="auto">
          <a:xfrm>
            <a:off x="468313" y="1123950"/>
            <a:ext cx="7945437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Saturday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afternoon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visited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house.When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arrived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looking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telescope.Brian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laughed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because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using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wrong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telescope.Of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course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couldn’t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during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day.Brian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also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wanted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join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Danny.They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decided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back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after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supper.After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down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stars.Danny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hoped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new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planet. </a:t>
            </a:r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116013" y="404813"/>
            <a:ext cx="762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lesson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fill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blanks.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714750" y="1989138"/>
            <a:ext cx="15128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through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71875" y="2781300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end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572125" y="3286125"/>
            <a:ext cx="987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stars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286250" y="4929188"/>
            <a:ext cx="1816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discover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547813" y="2060575"/>
            <a:ext cx="5080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·solar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system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·at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night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·even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if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·turn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around/round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1044575" y="549275"/>
            <a:ext cx="71183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</a:p>
          <a:p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827584" y="980728"/>
            <a:ext cx="7467600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arrive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yard.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said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telescope.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·Maybe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join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after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supper.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unless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bigger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telescope.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Actually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double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size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Well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it’s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worth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try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even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don’t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planet.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·Maybe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we’ll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other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amazing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things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978</Words>
  <Application>Microsoft Office PowerPoint</Application>
  <PresentationFormat>全屏显示(4:3)</PresentationFormat>
  <Paragraphs>135</Paragraphs>
  <Slides>20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Aharoni</vt:lpstr>
      <vt:lpstr>方正书宋_GBK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2023-01-16T18:48:44Z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A755B0D89FFD4BE4BE9F9F6FC514FB77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