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29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8A0D-CBA0-4207-A42B-CAF90E26E2C6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72713-502A-46A6-8653-9F181C7DCA1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72713-502A-46A6-8653-9F181C7DCA14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4343400"/>
            <a:ext cx="7772400" cy="1009650"/>
          </a:xfrm>
        </p:spPr>
        <p:txBody>
          <a:bodyPr/>
          <a:lstStyle>
            <a:lvl1pPr algn="r"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5562600"/>
            <a:ext cx="6400800" cy="7620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0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3988"/>
            <a:ext cx="2057400" cy="59721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3988"/>
            <a:ext cx="6019800" cy="59721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3988"/>
            <a:ext cx="822960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6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•"/>
        <a:defRPr sz="16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14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>
          <a:solidFill>
            <a:srgbClr val="777777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>
          <a:solidFill>
            <a:srgbClr val="777777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>
          <a:solidFill>
            <a:srgbClr val="777777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>
          <a:solidFill>
            <a:srgbClr val="777777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4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D:\PPT&#35838;&#20214;&#20061;&#24180;&#32423;20160408\&#33521;&#35821;2\&#12298;&#25945;&#24072;&#29992;&#20070;&#12299;&#35838;&#26102;&#35838;&#20214;\Unit%205\&#20864;&#25945;&#33521;&#35821;&#20061;&#24180;&#32423;&#19978;&#31532;&#20116;&#21333;&#20803;&#31532;&#19977;&#35838;&#26102;\Lesson27.mp3" TargetMode="External"/><Relationship Id="rId1" Type="http://schemas.microsoft.com/office/2007/relationships/media" Target="file:///D:\PPT&#35838;&#20214;&#20061;&#24180;&#32423;20160408\&#33521;&#35821;2\&#12298;&#25945;&#24072;&#29992;&#20070;&#12299;&#35838;&#26102;&#35838;&#20214;\Unit%205\&#20864;&#25945;&#33521;&#35821;&#20061;&#24180;&#32423;&#19978;&#31532;&#20116;&#21333;&#20803;&#31532;&#19977;&#35838;&#26102;\Lesson27.mp3" TargetMode="Externa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-26637" y="1008935"/>
            <a:ext cx="9161757" cy="11795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Unit </a:t>
            </a:r>
            <a:r>
              <a:rPr lang="en-US" altLang="zh-CN" sz="40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5  Look 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into Science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8880" y="2564904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7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Planet </a:t>
            </a:r>
            <a:r>
              <a:rPr lang="en-US" altLang="zh-CN" sz="7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Danny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95536" y="260648"/>
            <a:ext cx="52562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九年级英语上    新课标 </a:t>
            </a:r>
            <a:r>
              <a:rPr lang="en-US" altLang="zh-CN" sz="2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[</a:t>
            </a:r>
            <a:r>
              <a:rPr lang="zh-CN" altLang="en-US" sz="2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冀教</a:t>
            </a:r>
            <a:r>
              <a:rPr lang="en-US" altLang="zh-CN" sz="2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]</a:t>
            </a:r>
            <a:endParaRPr lang="zh-CN" altLang="en-US" sz="24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06995" y="5589240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99"/>
          <p:cNvSpPr txBox="1">
            <a:spLocks noChangeArrowheads="1"/>
          </p:cNvSpPr>
          <p:nvPr/>
        </p:nvSpPr>
        <p:spPr bwMode="auto">
          <a:xfrm>
            <a:off x="1116013" y="1123950"/>
            <a:ext cx="5964237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</a:rPr>
              <a:t>☆教材解读☆</a:t>
            </a:r>
          </a:p>
          <a:p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</a:rPr>
              <a:t>1.When</a:t>
            </a:r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zh-CN" altLang="en-US" sz="2400" b="1" u="sng" dirty="0">
                <a:solidFill>
                  <a:srgbClr val="902086"/>
                </a:solidFill>
                <a:latin typeface="Aharoni" pitchFamily="2" charset="-79"/>
              </a:rPr>
              <a:t>they </a:t>
            </a:r>
            <a:r>
              <a:rPr lang="en-US" altLang="zh-CN" sz="2400" b="1" u="sng" dirty="0" err="1">
                <a:solidFill>
                  <a:srgbClr val="902086"/>
                </a:solidFill>
                <a:latin typeface="Aharoni" pitchFamily="2" charset="-79"/>
              </a:rPr>
              <a:t>arrive</a:t>
            </a:r>
            <a:r>
              <a:rPr lang="en-US" altLang="zh-CN" sz="2400" b="1" u="sng" dirty="0" err="1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400" b="1" u="sng" dirty="0" err="1">
                <a:solidFill>
                  <a:srgbClr val="902086"/>
                </a:solidFill>
                <a:latin typeface="Aharoni" pitchFamily="2" charset="-79"/>
              </a:rPr>
              <a:t>Danny</a:t>
            </a:r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</a:rPr>
              <a:t>is</a:t>
            </a:r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</a:rPr>
              <a:t>outside</a:t>
            </a:r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</a:rPr>
              <a:t>in</a:t>
            </a:r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</a:rPr>
              <a:t>the</a:t>
            </a:r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</a:rPr>
              <a:t>yard. </a:t>
            </a:r>
          </a:p>
          <a:p>
            <a:r>
              <a:rPr lang="en-US" altLang="zh-CN" sz="2400" b="1" dirty="0">
                <a:solidFill>
                  <a:srgbClr val="FF0000"/>
                </a:solidFill>
                <a:latin typeface="Aharoni" pitchFamily="2" charset="-79"/>
              </a:rPr>
              <a:t>arrive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为不及物动词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意为“到达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来到”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后接表地点的名词时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需使用介词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in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或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at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。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in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用于指较大的地点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at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则指比较具体的小地点。</a:t>
            </a:r>
            <a:r>
              <a:rPr lang="en-US" altLang="zh-CN" sz="2400" b="1" dirty="0">
                <a:solidFill>
                  <a:srgbClr val="FF0000"/>
                </a:solidFill>
                <a:latin typeface="Aharoni" pitchFamily="2" charset="-79"/>
              </a:rPr>
              <a:t>arrive</a:t>
            </a:r>
            <a:r>
              <a:rPr lang="en-US" altLang="zh-CN" sz="2400" b="1" dirty="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Aharoni" pitchFamily="2" charset="-79"/>
              </a:rPr>
              <a:t>at/in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与</a:t>
            </a:r>
            <a:r>
              <a:rPr lang="en-US" altLang="zh-CN" sz="2400" b="1" dirty="0">
                <a:solidFill>
                  <a:srgbClr val="FF0000"/>
                </a:solidFill>
                <a:latin typeface="Aharoni" pitchFamily="2" charset="-79"/>
              </a:rPr>
              <a:t>get</a:t>
            </a:r>
            <a:r>
              <a:rPr lang="en-US" altLang="zh-CN" sz="2400" b="1" dirty="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Aharoni" pitchFamily="2" charset="-79"/>
              </a:rPr>
              <a:t>to/reach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同义。</a:t>
            </a:r>
            <a:endParaRPr lang="zh-CN" altLang="en-US" sz="2400" b="1" u="sng" dirty="0">
              <a:solidFill>
                <a:srgbClr val="000000"/>
              </a:solidFill>
              <a:latin typeface="Aharoni" pitchFamily="2" charset="-79"/>
            </a:endParaRPr>
          </a:p>
          <a:p>
            <a:endParaRPr lang="zh-CN" altLang="en-US" sz="2400" b="1" dirty="0">
              <a:latin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1"/>
          <p:cNvSpPr txBox="1">
            <a:spLocks noChangeArrowheads="1"/>
          </p:cNvSpPr>
          <p:nvPr/>
        </p:nvSpPr>
        <p:spPr bwMode="auto">
          <a:xfrm>
            <a:off x="683568" y="1268760"/>
            <a:ext cx="73501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2.He said that I could use his telescope. </a:t>
            </a:r>
            <a:endParaRPr lang="en-US" altLang="zh-CN" sz="2400" b="1" dirty="0">
              <a:solidFill>
                <a:srgbClr val="000000"/>
              </a:solidFill>
              <a:latin typeface="Aharoni" pitchFamily="2" charset="-79"/>
              <a:ea typeface="方正书宋_GBK" pitchFamily="65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本句含有</a:t>
            </a:r>
            <a:r>
              <a:rPr lang="en-US" altLang="zh-CN" sz="2400" b="1" dirty="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that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引导的宾语从句。无论主句是陈述句还是疑问句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宾语从句都应使用陈述语序。含宾语从句的复合句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主从句谓语动词的时态呼应包括以下三点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: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(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sym typeface="宋体" panose="02010600030101010101" pitchFamily="2" charset="-122"/>
              </a:rPr>
              <a:t>1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如果主句的谓语动词是</a:t>
            </a:r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一般现在时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宾语从句的谓语动词可根据需要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选用</a:t>
            </a:r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相应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的时态。</a:t>
            </a:r>
            <a:endParaRPr lang="zh-CN" altLang="en-US" sz="2400" b="1" dirty="0">
              <a:solidFill>
                <a:srgbClr val="000000"/>
              </a:solidFill>
              <a:latin typeface="Aharoni" pitchFamily="2" charset="-79"/>
              <a:ea typeface="方正书宋_GBK" pitchFamily="65" charset="-122"/>
            </a:endParaRP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(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sym typeface="宋体" panose="02010600030101010101" pitchFamily="2" charset="-122"/>
              </a:rPr>
              <a:t>2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如果主句的谓语动词是</a:t>
            </a:r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一般过去时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宾语从句的谓语动词应用相应的</a:t>
            </a:r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过去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时态。</a:t>
            </a:r>
            <a:endParaRPr lang="zh-CN" altLang="en-US" sz="2400" b="1" dirty="0">
              <a:solidFill>
                <a:srgbClr val="000000"/>
              </a:solidFill>
              <a:latin typeface="Aharoni" pitchFamily="2" charset="-79"/>
              <a:ea typeface="方正书宋_GBK" pitchFamily="65" charset="-122"/>
            </a:endParaRP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(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sym typeface="宋体" panose="02010600030101010101" pitchFamily="2" charset="-122"/>
              </a:rPr>
              <a:t>3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如果宾语从句所表示的是</a:t>
            </a:r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客观事实、普遍真理、自然现象或习惯性动作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等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不管主句用什么时态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从句时态都用</a:t>
            </a:r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一般现在时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。</a:t>
            </a:r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框 99"/>
          <p:cNvSpPr txBox="1">
            <a:spLocks noChangeArrowheads="1"/>
          </p:cNvSpPr>
          <p:nvPr/>
        </p:nvSpPr>
        <p:spPr bwMode="auto">
          <a:xfrm>
            <a:off x="900113" y="981075"/>
            <a:ext cx="70739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</a:rPr>
              <a:t>3.Danny turns the telescope around and looks through it again.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 </a:t>
            </a:r>
          </a:p>
          <a:p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</a:rPr>
              <a:t>turn around/round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意为“调转方向,转身”。</a:t>
            </a:r>
          </a:p>
          <a:p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</a:rPr>
              <a:t>4.Maybe Brian and I can join you after supper. </a:t>
            </a:r>
            <a:endParaRPr lang="zh-CN" altLang="en-US" sz="2400" b="1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◆</a:t>
            </a:r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</a:rPr>
              <a:t>maybe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为副词,意为“也许”;</a:t>
            </a:r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</a:rPr>
              <a:t>may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是情态动词,也表示“也许”,但后面必须跟动词原形。</a:t>
            </a:r>
          </a:p>
          <a:p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◆</a:t>
            </a:r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</a:rPr>
              <a:t>join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为及物动词,意为“参加,加入”,其后可接人,也可接表示团体、组织、党派等的名词。</a:t>
            </a:r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</a:rPr>
              <a:t>join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为非延续性动词,和表示一段时间的状语连用时应变为</a:t>
            </a:r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</a:rPr>
              <a:t>be in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99"/>
          <p:cNvSpPr txBox="1">
            <a:spLocks noChangeArrowheads="1"/>
          </p:cNvSpPr>
          <p:nvPr/>
        </p:nvSpPr>
        <p:spPr bwMode="auto">
          <a:xfrm>
            <a:off x="1044575" y="908050"/>
            <a:ext cx="7162800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</a:rPr>
              <a:t>5.I don’t think you can find one unless you have a bigger telescope.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 </a:t>
            </a:r>
          </a:p>
          <a:p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</a:rPr>
              <a:t>unless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为连词,意为“除非,如果不”。由unless引导的条件状语从句既可以是真实条件,也可以是非真实条件。unless通常相当于if…not…。</a:t>
            </a:r>
          </a:p>
          <a:p>
            <a:r>
              <a:rPr lang="en-US" altLang="zh-CN" sz="2400" b="1" u="sng" dirty="0">
                <a:solidFill>
                  <a:srgbClr val="902086"/>
                </a:solidFill>
                <a:latin typeface="Aharoni" pitchFamily="2" charset="-79"/>
              </a:rPr>
              <a:t>6.Actually,double the size of your house! </a:t>
            </a:r>
          </a:p>
          <a:p>
            <a:r>
              <a:rPr lang="zh-CN" altLang="en-US" sz="2400" b="1" dirty="0">
                <a:solidFill>
                  <a:srgbClr val="FF0000"/>
                </a:solidFill>
                <a:latin typeface="Aharoni" pitchFamily="2" charset="-79"/>
              </a:rPr>
              <a:t>double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</a:rPr>
              <a:t>可作名词或形容词,意为“两倍(的);双重(的)”,也可作动词,意为“使加倍”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文本框 99"/>
          <p:cNvSpPr txBox="1">
            <a:spLocks noChangeArrowheads="1"/>
          </p:cNvSpPr>
          <p:nvPr/>
        </p:nvSpPr>
        <p:spPr bwMode="auto">
          <a:xfrm>
            <a:off x="1260475" y="1052513"/>
            <a:ext cx="6958013" cy="338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u="sng">
                <a:solidFill>
                  <a:srgbClr val="902086"/>
                </a:solidFill>
                <a:latin typeface="Aharoni" pitchFamily="2" charset="-79"/>
              </a:rPr>
              <a:t>7.Well,it’s worth a try,even if I don’t find a planet. </a:t>
            </a:r>
            <a:endParaRPr lang="zh-CN" altLang="en-US" sz="2400" b="1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zh-CN" altLang="en-US" sz="2400" b="1">
                <a:solidFill>
                  <a:srgbClr val="000000"/>
                </a:solidFill>
                <a:latin typeface="Aharoni" pitchFamily="2" charset="-79"/>
              </a:rPr>
              <a:t>◆</a:t>
            </a:r>
            <a:r>
              <a:rPr lang="zh-CN" altLang="en-US" sz="2400" b="1">
                <a:solidFill>
                  <a:srgbClr val="FF0000"/>
                </a:solidFill>
                <a:latin typeface="Aharoni" pitchFamily="2" charset="-79"/>
              </a:rPr>
              <a:t>worth</a:t>
            </a:r>
            <a:r>
              <a:rPr lang="zh-CN" altLang="en-US" sz="2400" b="1">
                <a:solidFill>
                  <a:srgbClr val="000000"/>
                </a:solidFill>
                <a:latin typeface="Aharoni" pitchFamily="2" charset="-79"/>
              </a:rPr>
              <a:t>意为“相当……价值,值得”,常用于</a:t>
            </a:r>
            <a:r>
              <a:rPr lang="zh-CN" altLang="en-US" sz="2400" b="1">
                <a:solidFill>
                  <a:srgbClr val="FF0000"/>
                </a:solidFill>
                <a:latin typeface="Aharoni" pitchFamily="2" charset="-79"/>
              </a:rPr>
              <a:t>be worth+n./doing</a:t>
            </a:r>
            <a:r>
              <a:rPr lang="zh-CN" altLang="en-US" sz="2400" b="1">
                <a:solidFill>
                  <a:srgbClr val="000000"/>
                </a:solidFill>
                <a:latin typeface="Aharoni" pitchFamily="2" charset="-79"/>
              </a:rPr>
              <a:t>结构。</a:t>
            </a:r>
          </a:p>
          <a:p>
            <a:r>
              <a:rPr lang="zh-CN" altLang="en-US" sz="2400" b="1">
                <a:solidFill>
                  <a:srgbClr val="000000"/>
                </a:solidFill>
                <a:latin typeface="Aharoni" pitchFamily="2" charset="-79"/>
              </a:rPr>
              <a:t>◆</a:t>
            </a:r>
            <a:r>
              <a:rPr lang="zh-CN" altLang="en-US" sz="2400" b="1">
                <a:solidFill>
                  <a:srgbClr val="FF0000"/>
                </a:solidFill>
                <a:latin typeface="Aharoni" pitchFamily="2" charset="-79"/>
              </a:rPr>
              <a:t>even if</a:t>
            </a:r>
            <a:r>
              <a:rPr lang="zh-CN" altLang="en-US" sz="2400" b="1">
                <a:solidFill>
                  <a:srgbClr val="000000"/>
                </a:solidFill>
                <a:latin typeface="Aharoni" pitchFamily="2" charset="-79"/>
              </a:rPr>
              <a:t>为从属连词词组,表示假设情况,意为“即使……”,用来引导让步状语从句。</a:t>
            </a:r>
          </a:p>
          <a:p>
            <a:r>
              <a:rPr lang="en-US" altLang="zh-CN" sz="2400" b="1" u="sng">
                <a:solidFill>
                  <a:srgbClr val="902086"/>
                </a:solidFill>
                <a:latin typeface="Aharoni" pitchFamily="2" charset="-79"/>
              </a:rPr>
              <a:t>8.Maybe we’ll find other amazing things! </a:t>
            </a:r>
          </a:p>
          <a:p>
            <a:r>
              <a:rPr lang="zh-CN" altLang="en-US" sz="2400" b="1">
                <a:solidFill>
                  <a:srgbClr val="FF0000"/>
                </a:solidFill>
                <a:latin typeface="Aharoni" pitchFamily="2" charset="-79"/>
              </a:rPr>
              <a:t>amazing</a:t>
            </a:r>
            <a:r>
              <a:rPr lang="zh-CN" altLang="en-US" sz="2400" b="1">
                <a:solidFill>
                  <a:srgbClr val="000000"/>
                </a:solidFill>
                <a:latin typeface="Aharoni" pitchFamily="2" charset="-79"/>
              </a:rPr>
              <a:t>是amaze的-ing形式,意为“(令人)惊异的”;过去分词amazed则表示“(感到)惊异的”。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本框 99"/>
          <p:cNvSpPr txBox="1">
            <a:spLocks noChangeArrowheads="1"/>
          </p:cNvSpPr>
          <p:nvPr/>
        </p:nvSpPr>
        <p:spPr bwMode="auto">
          <a:xfrm>
            <a:off x="1044575" y="1052513"/>
            <a:ext cx="6921500" cy="374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u="sng">
                <a:solidFill>
                  <a:srgbClr val="902086"/>
                </a:solidFill>
                <a:latin typeface="Aharoni" pitchFamily="2" charset="-79"/>
              </a:rPr>
              <a:t>9.The earth,the sun and the moon all belong to the solar system. </a:t>
            </a:r>
            <a:endParaRPr lang="zh-CN" altLang="en-US" sz="2400" b="1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zh-CN" altLang="en-US" sz="2400" b="1">
                <a:solidFill>
                  <a:srgbClr val="FF0000"/>
                </a:solidFill>
                <a:latin typeface="Aharoni" pitchFamily="2" charset="-79"/>
              </a:rPr>
              <a:t>belong to sb.</a:t>
            </a:r>
            <a:r>
              <a:rPr lang="zh-CN" altLang="en-US" sz="2400" b="1">
                <a:solidFill>
                  <a:srgbClr val="000000"/>
                </a:solidFill>
                <a:latin typeface="Aharoni" pitchFamily="2" charset="-79"/>
              </a:rPr>
              <a:t>意为“属于某人”,相当于be sb.’s。</a:t>
            </a:r>
            <a:r>
              <a:rPr lang="zh-CN" altLang="en-US" sz="2400" b="1">
                <a:solidFill>
                  <a:srgbClr val="FF0000"/>
                </a:solidFill>
                <a:latin typeface="Aharoni" pitchFamily="2" charset="-79"/>
              </a:rPr>
              <a:t>belong to</a:t>
            </a:r>
            <a:r>
              <a:rPr lang="zh-CN" altLang="en-US" sz="2400" b="1">
                <a:solidFill>
                  <a:srgbClr val="000000"/>
                </a:solidFill>
                <a:latin typeface="Aharoni" pitchFamily="2" charset="-79"/>
              </a:rPr>
              <a:t>不能用于进行时态和被动语态。</a:t>
            </a:r>
          </a:p>
          <a:p>
            <a:r>
              <a:rPr lang="en-US" altLang="zh-CN" sz="2400" b="1" u="sng">
                <a:solidFill>
                  <a:srgbClr val="902086"/>
                </a:solidFill>
                <a:latin typeface="Aharoni" pitchFamily="2" charset="-79"/>
              </a:rPr>
              <a:t>10.Scientists say the universe contains billions of galaxies. </a:t>
            </a:r>
          </a:p>
          <a:p>
            <a:r>
              <a:rPr lang="zh-CN" altLang="en-US" sz="2400" b="1">
                <a:solidFill>
                  <a:srgbClr val="FF0000"/>
                </a:solidFill>
                <a:latin typeface="Aharoni" pitchFamily="2" charset="-79"/>
              </a:rPr>
              <a:t>billions of</a:t>
            </a:r>
            <a:r>
              <a:rPr lang="zh-CN" altLang="en-US" sz="2400" b="1">
                <a:solidFill>
                  <a:srgbClr val="000000"/>
                </a:solidFill>
                <a:latin typeface="Aharoni" pitchFamily="2" charset="-79"/>
              </a:rPr>
              <a:t>意为“数十亿计的”,</a:t>
            </a:r>
            <a:r>
              <a:rPr lang="zh-CN" altLang="en-US" sz="2400" b="1">
                <a:solidFill>
                  <a:srgbClr val="FF0000"/>
                </a:solidFill>
                <a:latin typeface="Aharoni" pitchFamily="2" charset="-79"/>
              </a:rPr>
              <a:t>billion,million,thousand,hundred</a:t>
            </a:r>
            <a:r>
              <a:rPr lang="zh-CN" altLang="en-US" sz="2400" b="1">
                <a:solidFill>
                  <a:srgbClr val="000000"/>
                </a:solidFill>
                <a:latin typeface="Aharoni" pitchFamily="2" charset="-79"/>
              </a:rPr>
              <a:t>等数词与具体数字或限定词</a:t>
            </a:r>
            <a:r>
              <a:rPr lang="zh-CN" altLang="en-US" sz="2400" b="1">
                <a:solidFill>
                  <a:srgbClr val="FF0000"/>
                </a:solidFill>
                <a:latin typeface="Aharoni" pitchFamily="2" charset="-79"/>
              </a:rPr>
              <a:t>some,a few,many</a:t>
            </a:r>
            <a:r>
              <a:rPr lang="zh-CN" altLang="en-US" sz="2400" b="1">
                <a:solidFill>
                  <a:srgbClr val="000000"/>
                </a:solidFill>
                <a:latin typeface="Aharoni" pitchFamily="2" charset="-79"/>
              </a:rPr>
              <a:t>等词连用时,其后不应加-s。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文本框 99"/>
          <p:cNvSpPr txBox="1">
            <a:spLocks noChangeArrowheads="1"/>
          </p:cNvSpPr>
          <p:nvPr/>
        </p:nvSpPr>
        <p:spPr bwMode="auto">
          <a:xfrm>
            <a:off x="900113" y="1134021"/>
            <a:ext cx="75009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What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interests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you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about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the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solar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 err="1">
                <a:solidFill>
                  <a:srgbClr val="902086"/>
                </a:solidFill>
                <a:latin typeface="Aharoni" pitchFamily="2" charset="-79"/>
              </a:rPr>
              <a:t>system</a:t>
            </a:r>
            <a:r>
              <a:rPr lang="en-US" altLang="zh-CN" sz="3200" dirty="0" err="1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?</a:t>
            </a:r>
            <a:r>
              <a:rPr lang="en-US" altLang="zh-CN" sz="3200" dirty="0" err="1">
                <a:solidFill>
                  <a:srgbClr val="902086"/>
                </a:solidFill>
                <a:latin typeface="Aharoni" pitchFamily="2" charset="-79"/>
              </a:rPr>
              <a:t>If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you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had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a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chance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to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go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to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 err="1">
                <a:solidFill>
                  <a:srgbClr val="902086"/>
                </a:solidFill>
                <a:latin typeface="Aharoni" pitchFamily="2" charset="-79"/>
              </a:rPr>
              <a:t>space</a:t>
            </a:r>
            <a:r>
              <a:rPr lang="en-US" altLang="zh-CN" sz="3200" dirty="0" err="1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3200" dirty="0" err="1">
                <a:solidFill>
                  <a:srgbClr val="902086"/>
                </a:solidFill>
                <a:latin typeface="Aharoni" pitchFamily="2" charset="-79"/>
              </a:rPr>
              <a:t>would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you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 err="1">
                <a:solidFill>
                  <a:srgbClr val="902086"/>
                </a:solidFill>
                <a:latin typeface="Aharoni" pitchFamily="2" charset="-79"/>
              </a:rPr>
              <a:t>go</a:t>
            </a:r>
            <a:r>
              <a:rPr lang="en-US" altLang="zh-CN" sz="3200" dirty="0" err="1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?</a:t>
            </a:r>
            <a:r>
              <a:rPr lang="en-US" altLang="zh-CN" sz="3200" dirty="0" err="1">
                <a:solidFill>
                  <a:srgbClr val="902086"/>
                </a:solidFill>
                <a:latin typeface="Aharoni" pitchFamily="2" charset="-79"/>
              </a:rPr>
              <a:t>Share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your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ideas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with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a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partner.</a:t>
            </a:r>
          </a:p>
        </p:txBody>
      </p:sp>
      <p:pic>
        <p:nvPicPr>
          <p:cNvPr id="18434" name="图片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00113" y="3366517"/>
            <a:ext cx="2943225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图片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75150" y="3356992"/>
            <a:ext cx="3360738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文本框 99"/>
          <p:cNvSpPr txBox="1">
            <a:spLocks noChangeArrowheads="1"/>
          </p:cNvSpPr>
          <p:nvPr/>
        </p:nvSpPr>
        <p:spPr bwMode="auto">
          <a:xfrm>
            <a:off x="885825" y="1412875"/>
            <a:ext cx="6869112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>
                <a:solidFill>
                  <a:srgbClr val="902086"/>
                </a:solidFill>
                <a:latin typeface="Aharoni" pitchFamily="2" charset="-79"/>
              </a:rPr>
              <a:t>Ⅰ.</a:t>
            </a:r>
            <a:r>
              <a:rPr lang="zh-CN" altLang="en-US" sz="2400" b="1" dirty="0">
                <a:solidFill>
                  <a:srgbClr val="902086"/>
                </a:solidFill>
                <a:latin typeface="Aharoni" pitchFamily="2" charset="-79"/>
              </a:rPr>
              <a:t>用方框中所给词的适当形式填空</a:t>
            </a:r>
          </a:p>
          <a:p>
            <a:endParaRPr lang="zh-CN" altLang="en-US" sz="2400" b="1" dirty="0">
              <a:solidFill>
                <a:srgbClr val="902086"/>
              </a:solidFill>
              <a:latin typeface="Aharoni" pitchFamily="2" charset="-79"/>
            </a:endParaRP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        </a:t>
            </a:r>
            <a:r>
              <a:rPr lang="en-US" altLang="zh-CN" sz="2400" b="1" dirty="0">
                <a:solidFill>
                  <a:srgbClr val="C00000"/>
                </a:solidFill>
                <a:latin typeface="Aharoni" pitchFamily="2" charset="-79"/>
              </a:rPr>
              <a:t>other</a:t>
            </a:r>
            <a:r>
              <a:rPr lang="en-US" altLang="zh-CN" sz="2400" b="1" dirty="0">
                <a:solidFill>
                  <a:srgbClr val="C00000"/>
                </a:solidFill>
                <a:latin typeface="Aharoni" pitchFamily="2" charset="-79"/>
                <a:ea typeface="方正书宋_GBK" pitchFamily="65" charset="-122"/>
              </a:rPr>
              <a:t>,  </a:t>
            </a:r>
            <a:r>
              <a:rPr lang="en-US" altLang="zh-CN" sz="2400" b="1" dirty="0">
                <a:solidFill>
                  <a:srgbClr val="C00000"/>
                </a:solidFill>
                <a:latin typeface="Aharoni" pitchFamily="2" charset="-79"/>
              </a:rPr>
              <a:t>try</a:t>
            </a:r>
            <a:r>
              <a:rPr lang="en-US" altLang="zh-CN" sz="2400" b="1" dirty="0">
                <a:solidFill>
                  <a:srgbClr val="C00000"/>
                </a:solidFill>
                <a:latin typeface="Aharoni" pitchFamily="2" charset="-79"/>
                <a:ea typeface="方正书宋_GBK" pitchFamily="65" charset="-122"/>
              </a:rPr>
              <a:t>,  </a:t>
            </a:r>
            <a:r>
              <a:rPr lang="en-US" altLang="zh-CN" sz="2400" b="1" dirty="0">
                <a:solidFill>
                  <a:srgbClr val="C00000"/>
                </a:solidFill>
                <a:latin typeface="Aharoni" pitchFamily="2" charset="-79"/>
              </a:rPr>
              <a:t>my</a:t>
            </a:r>
            <a:r>
              <a:rPr lang="en-US" altLang="zh-CN" sz="2400" b="1" dirty="0">
                <a:solidFill>
                  <a:srgbClr val="C00000"/>
                </a:solidFill>
                <a:latin typeface="Aharoni" pitchFamily="2" charset="-79"/>
                <a:ea typeface="方正书宋_GBK" pitchFamily="65" charset="-122"/>
              </a:rPr>
              <a:t>,  </a:t>
            </a:r>
            <a:r>
              <a:rPr lang="en-US" altLang="zh-CN" sz="2400" b="1" dirty="0">
                <a:solidFill>
                  <a:srgbClr val="C00000"/>
                </a:solidFill>
                <a:latin typeface="Aharoni" pitchFamily="2" charset="-79"/>
              </a:rPr>
              <a:t>big</a:t>
            </a:r>
            <a:r>
              <a:rPr lang="en-US" altLang="zh-CN" sz="2400" b="1" dirty="0">
                <a:solidFill>
                  <a:srgbClr val="C00000"/>
                </a:solidFill>
                <a:latin typeface="Aharoni" pitchFamily="2" charset="-79"/>
                <a:ea typeface="方正书宋_GBK" pitchFamily="65" charset="-122"/>
              </a:rPr>
              <a:t>,   </a:t>
            </a:r>
            <a:r>
              <a:rPr lang="en-US" altLang="zh-CN" sz="2400" b="1" dirty="0">
                <a:solidFill>
                  <a:srgbClr val="C00000"/>
                </a:solidFill>
                <a:latin typeface="Aharoni" pitchFamily="2" charset="-79"/>
              </a:rPr>
              <a:t>amaze</a:t>
            </a:r>
          </a:p>
          <a:p>
            <a:endParaRPr lang="en-US" altLang="zh-CN" sz="2400" b="1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1.Why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do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you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think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science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is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   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? </a:t>
            </a:r>
            <a:endParaRPr lang="en-US" altLang="zh-CN" sz="2400" b="1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2.Nothing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happened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though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he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his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best. 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3.Your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apple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much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than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my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apple. 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4.I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have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two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friends.One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Class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Four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and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Class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Five. 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5.This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coat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blue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but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black. </a:t>
            </a:r>
            <a:endParaRPr lang="zh-CN" altLang="en-US" sz="2400" b="1" dirty="0">
              <a:latin typeface="Aharoni" pitchFamily="2" charset="-79"/>
            </a:endParaRPr>
          </a:p>
        </p:txBody>
      </p:sp>
      <p:sp>
        <p:nvSpPr>
          <p:cNvPr id="19458" name="圆角矩形 2"/>
          <p:cNvSpPr>
            <a:spLocks noChangeArrowheads="1"/>
          </p:cNvSpPr>
          <p:nvPr/>
        </p:nvSpPr>
        <p:spPr bwMode="auto">
          <a:xfrm>
            <a:off x="1246187" y="2060575"/>
            <a:ext cx="5256213" cy="6477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5205412" y="2852738"/>
            <a:ext cx="1436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amazing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565775" y="3213100"/>
            <a:ext cx="854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tried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983037" y="3932238"/>
            <a:ext cx="1128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bigger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1533525" y="4652963"/>
            <a:ext cx="950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other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3838575" y="5013325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mine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19464" name="矩形 8"/>
          <p:cNvSpPr>
            <a:spLocks noChangeArrowheads="1"/>
          </p:cNvSpPr>
          <p:nvPr/>
        </p:nvSpPr>
        <p:spPr bwMode="auto">
          <a:xfrm>
            <a:off x="1000125" y="0"/>
            <a:ext cx="30003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5400" dirty="0">
                <a:solidFill>
                  <a:srgbClr val="FF00FF"/>
                </a:solidFill>
                <a:latin typeface="Aharoni" pitchFamily="2" charset="-79"/>
              </a:rPr>
              <a:t>Practice</a:t>
            </a:r>
            <a:endParaRPr lang="en-US" altLang="zh-CN" sz="5400" dirty="0">
              <a:solidFill>
                <a:srgbClr val="000000"/>
              </a:solidFill>
              <a:latin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文本框 99"/>
          <p:cNvSpPr txBox="1">
            <a:spLocks noChangeArrowheads="1"/>
          </p:cNvSpPr>
          <p:nvPr/>
        </p:nvSpPr>
        <p:spPr bwMode="auto">
          <a:xfrm>
            <a:off x="323528" y="1509713"/>
            <a:ext cx="7699375" cy="341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>
                <a:solidFill>
                  <a:srgbClr val="902086"/>
                </a:solidFill>
                <a:latin typeface="Aharoni" pitchFamily="2" charset="-79"/>
              </a:rPr>
              <a:t>Ⅱ.</a:t>
            </a:r>
            <a:r>
              <a:rPr lang="zh-CN" altLang="en-US" sz="2400" b="1" dirty="0">
                <a:solidFill>
                  <a:srgbClr val="902086"/>
                </a:solidFill>
                <a:latin typeface="Aharoni" pitchFamily="2" charset="-79"/>
              </a:rPr>
              <a:t>根据句意及首字母提示补全单词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1.With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u="sng" dirty="0">
                <a:solidFill>
                  <a:srgbClr val="000000"/>
                </a:solidFill>
                <a:latin typeface="Aharoni" pitchFamily="2" charset="-79"/>
              </a:rPr>
              <a:t>t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　　　      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you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can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see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stars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sky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night. 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2.Without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treatment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she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will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almost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u="sng" dirty="0">
                <a:solidFill>
                  <a:srgbClr val="000000"/>
                </a:solidFill>
                <a:latin typeface="Aharoni" pitchFamily="2" charset="-79"/>
              </a:rPr>
              <a:t>c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　　　     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die. 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3.Don’t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ask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me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explain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u="sng" dirty="0">
                <a:solidFill>
                  <a:srgbClr val="000000"/>
                </a:solidFill>
                <a:latin typeface="Aharoni" pitchFamily="2" charset="-79"/>
              </a:rPr>
              <a:t>u 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　　　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you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really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don’t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understand. 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4.According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research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total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output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is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u="sng" dirty="0">
                <a:solidFill>
                  <a:srgbClr val="000000"/>
                </a:solidFill>
                <a:latin typeface="Aharoni" pitchFamily="2" charset="-79"/>
              </a:rPr>
              <a:t>d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　　　  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that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of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last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year. 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5.In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this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way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he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was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able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solve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u="sng" dirty="0">
                <a:solidFill>
                  <a:srgbClr val="000000"/>
                </a:solidFill>
                <a:latin typeface="Aharoni" pitchFamily="2" charset="-79"/>
              </a:rPr>
              <a:t>m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　　　    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. </a:t>
            </a:r>
            <a:endParaRPr lang="zh-CN" altLang="en-US" sz="2400" b="1" dirty="0">
              <a:latin typeface="Aharoni" pitchFamily="2" charset="-79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1763391" y="1797051"/>
            <a:ext cx="1436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elescope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5652766" y="2589213"/>
            <a:ext cx="1300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ertainly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355778" y="2949576"/>
            <a:ext cx="893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nless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55328" y="4029076"/>
            <a:ext cx="998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ouble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6156003" y="4389438"/>
            <a:ext cx="1090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ystery</a:t>
            </a:r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文本框 99"/>
          <p:cNvSpPr txBox="1">
            <a:spLocks noChangeArrowheads="1"/>
          </p:cNvSpPr>
          <p:nvPr/>
        </p:nvSpPr>
        <p:spPr bwMode="auto">
          <a:xfrm>
            <a:off x="539552" y="1052736"/>
            <a:ext cx="7224713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>
                <a:solidFill>
                  <a:srgbClr val="902086"/>
                </a:solidFill>
                <a:latin typeface="Aharoni" pitchFamily="2" charset="-79"/>
              </a:rPr>
              <a:t>Ⅲ.</a:t>
            </a:r>
            <a:r>
              <a:rPr lang="zh-CN" altLang="en-US" sz="2400" b="1" dirty="0">
                <a:solidFill>
                  <a:srgbClr val="902086"/>
                </a:solidFill>
                <a:latin typeface="Aharoni" pitchFamily="2" charset="-79"/>
              </a:rPr>
              <a:t>句型转换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1.The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camera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must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be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Mike’s.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同义句转换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endParaRPr lang="en-US" altLang="zh-CN" sz="2400" b="1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camera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must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Mike. 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2.If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you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don’t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go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for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it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400" b="1" dirty="0" err="1">
                <a:solidFill>
                  <a:srgbClr val="000000"/>
                </a:solidFill>
                <a:latin typeface="Aharoni" pitchFamily="2" charset="-79"/>
              </a:rPr>
              <a:t>your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dream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won’t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come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true.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同义句转换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endParaRPr lang="en-US" altLang="zh-CN" sz="2400" b="1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Your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dream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come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true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you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go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for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it. 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3.He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decided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join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English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club.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同义句转换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endParaRPr lang="en-US" altLang="zh-CN" sz="2400" b="1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He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join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English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club. 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4.I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hope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can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pass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exam.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改为简单句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endParaRPr lang="en-US" altLang="zh-CN" sz="2400" b="1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pass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exam. </a:t>
            </a: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5.I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would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like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have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cup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of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coffee.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同义句转换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endParaRPr lang="en-US" altLang="zh-CN" sz="2400" b="1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I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zh-CN" altLang="en-US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zh-CN" altLang="en-US" sz="2400" b="1" u="sng" dirty="0">
                <a:solidFill>
                  <a:srgbClr val="000000"/>
                </a:solidFill>
                <a:latin typeface="Aharoni" pitchFamily="2" charset="-79"/>
              </a:rPr>
              <a:t>　　　　 　　　　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cup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of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Aharoni" pitchFamily="2" charset="-79"/>
              </a:rPr>
              <a:t>coffee. </a:t>
            </a:r>
            <a:endParaRPr lang="zh-CN" altLang="en-US" sz="2400" b="1" dirty="0">
              <a:latin typeface="Aharoni" pitchFamily="2" charset="-79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899915" y="5445349"/>
            <a:ext cx="3595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</a:rPr>
              <a:t>  feel</a:t>
            </a:r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</a:rPr>
              <a:t>       </a:t>
            </a:r>
            <a:r>
              <a:rPr lang="en-US" altLang="zh-CN" sz="2400">
                <a:solidFill>
                  <a:srgbClr val="FF0000"/>
                </a:solidFill>
                <a:latin typeface="Aharoni" pitchFamily="2" charset="-79"/>
              </a:rPr>
              <a:t>like</a:t>
            </a:r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</a:rPr>
              <a:t>   </a:t>
            </a:r>
            <a:r>
              <a:rPr lang="en-US" altLang="zh-CN" sz="2400">
                <a:solidFill>
                  <a:srgbClr val="FF0000"/>
                </a:solidFill>
                <a:latin typeface="Aharoni" pitchFamily="2" charset="-79"/>
              </a:rPr>
              <a:t>having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490715" y="1773461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belong</a:t>
            </a:r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to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2482652" y="2852961"/>
            <a:ext cx="3697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won’t                     unless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1042790" y="3932461"/>
            <a:ext cx="2540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made</a:t>
            </a:r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decisions</a:t>
            </a:r>
          </a:p>
          <a:p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114227" y="4653186"/>
            <a:ext cx="145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hope</a:t>
            </a:r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  </a:t>
            </a:r>
            <a:r>
              <a:rPr lang="en-US" altLang="zh-CN" sz="24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to</a:t>
            </a:r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1196975"/>
            <a:ext cx="39893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图片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8050" y="1193800"/>
            <a:ext cx="4170363" cy="404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文本框 99"/>
          <p:cNvSpPr txBox="1">
            <a:spLocks noChangeArrowheads="1"/>
          </p:cNvSpPr>
          <p:nvPr/>
        </p:nvSpPr>
        <p:spPr bwMode="auto">
          <a:xfrm>
            <a:off x="683568" y="1052736"/>
            <a:ext cx="7704856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6000" dirty="0">
                <a:solidFill>
                  <a:srgbClr val="FF00FF"/>
                </a:solidFill>
                <a:latin typeface="Aharoni" pitchFamily="2" charset="-79"/>
              </a:rPr>
              <a:t>Homework</a:t>
            </a:r>
            <a:endParaRPr lang="en-US" altLang="zh-CN" sz="6000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1.Finish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off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exercises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in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activity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book.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2.Preview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Lesson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28</a:t>
            </a:r>
            <a:r>
              <a:rPr lang="en-US" altLang="zh-CN" sz="2800" dirty="0" smtClean="0">
                <a:solidFill>
                  <a:srgbClr val="000000"/>
                </a:solidFill>
                <a:latin typeface="Aharoni" pitchFamily="2" charset="-79"/>
              </a:rPr>
              <a:t>. </a:t>
            </a:r>
            <a:endParaRPr lang="zh-CN" altLang="en-US" sz="2800" dirty="0">
              <a:latin typeface="Aharoni" pitchFamily="2" charset="-79"/>
            </a:endParaRPr>
          </a:p>
        </p:txBody>
      </p:sp>
      <p:pic>
        <p:nvPicPr>
          <p:cNvPr id="22530" name="图片 1" descr="zuoy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688" y="3861048"/>
            <a:ext cx="20669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动作按钮: 后退或前一项 2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380288" y="4797425"/>
            <a:ext cx="576262" cy="647700"/>
          </a:xfrm>
          <a:prstGeom prst="actionButtonBackPrevious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/>
          <p:cNvSpPr>
            <a:spLocks noChangeArrowheads="1"/>
          </p:cNvSpPr>
          <p:nvPr/>
        </p:nvSpPr>
        <p:spPr bwMode="auto">
          <a:xfrm>
            <a:off x="1619250" y="981075"/>
            <a:ext cx="6142038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5600" b="1" dirty="0">
                <a:solidFill>
                  <a:srgbClr val="6600FF"/>
                </a:solidFill>
                <a:latin typeface="Aharoni" pitchFamily="2" charset="-79"/>
              </a:rPr>
              <a:t>Think About It </a:t>
            </a:r>
            <a:r>
              <a:rPr lang="zh-CN" altLang="en-US" sz="5600" b="1" dirty="0">
                <a:solidFill>
                  <a:srgbClr val="6600FF"/>
                </a:solidFill>
                <a:latin typeface="Aharoni" pitchFamily="2" charset="-79"/>
              </a:rPr>
              <a:t>！</a:t>
            </a:r>
            <a:endParaRPr lang="zh-CN" altLang="en-US" sz="5000" dirty="0">
              <a:solidFill>
                <a:schemeClr val="tx2"/>
              </a:solidFill>
              <a:latin typeface="Aharoni" pitchFamily="2" charset="-79"/>
            </a:endParaRPr>
          </a:p>
        </p:txBody>
      </p:sp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68313" y="2316163"/>
            <a:ext cx="8280400" cy="199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dirty="0">
                <a:solidFill>
                  <a:srgbClr val="002060"/>
                </a:solidFill>
                <a:latin typeface="Aharoni" pitchFamily="2" charset="-79"/>
              </a:rPr>
              <a:t>▲ Do you like science? Why or why not?</a:t>
            </a:r>
          </a:p>
          <a:p>
            <a:pPr>
              <a:lnSpc>
                <a:spcPct val="130000"/>
              </a:lnSpc>
            </a:pPr>
            <a:r>
              <a:rPr lang="en-US" altLang="zh-CN" sz="3200" dirty="0">
                <a:solidFill>
                  <a:srgbClr val="002060"/>
                </a:solidFill>
                <a:latin typeface="Aharoni" pitchFamily="2" charset="-79"/>
              </a:rPr>
              <a:t>▲ Do you know any of the planets in the solar system?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403350" y="404813"/>
            <a:ext cx="639762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lang="en-US" altLang="zh-CN" sz="7000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New Words</a:t>
            </a:r>
          </a:p>
        </p:txBody>
      </p:sp>
      <p:sp>
        <p:nvSpPr>
          <p:cNvPr id="5122" name="Rectangle 8"/>
          <p:cNvSpPr>
            <a:spLocks noChangeArrowheads="1"/>
          </p:cNvSpPr>
          <p:nvPr/>
        </p:nvSpPr>
        <p:spPr bwMode="auto">
          <a:xfrm>
            <a:off x="1474788" y="1844675"/>
            <a:ext cx="70564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5000" b="1">
                <a:solidFill>
                  <a:srgbClr val="0000E2"/>
                </a:solidFill>
                <a:latin typeface="Aharoni" pitchFamily="2" charset="-79"/>
              </a:rPr>
              <a:t>                </a:t>
            </a:r>
          </a:p>
          <a:p>
            <a:r>
              <a:rPr lang="en-US" altLang="zh-CN" sz="5000" b="1">
                <a:solidFill>
                  <a:srgbClr val="0000E2"/>
                </a:solidFill>
                <a:latin typeface="Aharoni" pitchFamily="2" charset="-79"/>
              </a:rPr>
              <a:t>                 </a:t>
            </a:r>
          </a:p>
          <a:p>
            <a:r>
              <a:rPr lang="en-US" altLang="zh-CN" sz="5000" b="1">
                <a:solidFill>
                  <a:srgbClr val="0000E2"/>
                </a:solidFill>
                <a:latin typeface="Aharoni" pitchFamily="2" charset="-79"/>
              </a:rPr>
              <a:t>                    </a:t>
            </a:r>
            <a:endParaRPr lang="zh-CN" altLang="en-US" sz="3600"/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1260475" y="1916113"/>
            <a:ext cx="317658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5000" b="1" dirty="0">
                <a:solidFill>
                  <a:srgbClr val="0000E2"/>
                </a:solidFill>
                <a:latin typeface="Aharoni" pitchFamily="2" charset="-79"/>
                <a:sym typeface="宋体" panose="02010600030101010101" pitchFamily="2" charset="-122"/>
              </a:rPr>
              <a:t>telescope 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787900" y="1844675"/>
            <a:ext cx="16891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5000" b="1">
                <a:solidFill>
                  <a:srgbClr val="0000E2"/>
                </a:solidFill>
                <a:latin typeface="Aharoni" pitchFamily="2" charset="-79"/>
                <a:sym typeface="宋体" panose="02010600030101010101" pitchFamily="2" charset="-122"/>
              </a:rPr>
              <a:t>solar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1331913" y="2781300"/>
            <a:ext cx="2963862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5000" b="1">
                <a:solidFill>
                  <a:srgbClr val="0000E2"/>
                </a:solidFill>
                <a:latin typeface="Aharoni" pitchFamily="2" charset="-79"/>
                <a:sym typeface="宋体" panose="02010600030101010101" pitchFamily="2" charset="-122"/>
              </a:rPr>
              <a:t>certainly 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645025" y="2708275"/>
            <a:ext cx="2036763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5000" b="1">
                <a:solidFill>
                  <a:srgbClr val="0000E2"/>
                </a:solidFill>
                <a:latin typeface="Aharoni" pitchFamily="2" charset="-79"/>
                <a:sym typeface="宋体" panose="02010600030101010101" pitchFamily="2" charset="-122"/>
              </a:rPr>
              <a:t>unless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403350" y="3644900"/>
            <a:ext cx="227488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5000" b="1">
                <a:solidFill>
                  <a:srgbClr val="0000E2"/>
                </a:solidFill>
                <a:latin typeface="Aharoni" pitchFamily="2" charset="-79"/>
                <a:sym typeface="宋体" panose="02010600030101010101" pitchFamily="2" charset="-122"/>
              </a:rPr>
              <a:t>double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643438" y="3573463"/>
            <a:ext cx="2632075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5000" b="1">
                <a:solidFill>
                  <a:srgbClr val="0000E2"/>
                </a:solidFill>
                <a:latin typeface="Aharoni" pitchFamily="2" charset="-79"/>
                <a:sym typeface="宋体" panose="02010600030101010101" pitchFamily="2" charset="-122"/>
              </a:rPr>
              <a:t>mystery</a:t>
            </a:r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文本框 99"/>
          <p:cNvSpPr txBox="1">
            <a:spLocks noChangeArrowheads="1"/>
          </p:cNvSpPr>
          <p:nvPr/>
        </p:nvSpPr>
        <p:spPr bwMode="auto">
          <a:xfrm>
            <a:off x="971550" y="404813"/>
            <a:ext cx="7150100" cy="490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Listen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to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the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dialogue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and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tick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the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correct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</a:rPr>
              <a:t>answers.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1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What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did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do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last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night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?</a:t>
            </a:r>
            <a:endParaRPr lang="en-US" altLang="zh-CN" sz="2800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zh-CN" altLang="en-US" sz="2800" dirty="0">
                <a:solidFill>
                  <a:srgbClr val="000000"/>
                </a:solidFill>
                <a:latin typeface="Aharoni" pitchFamily="2" charset="-79"/>
              </a:rPr>
              <a:t>　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tried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study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moon.</a:t>
            </a:r>
          </a:p>
          <a:p>
            <a:r>
              <a:rPr lang="zh-CN" altLang="en-US" sz="2800" dirty="0">
                <a:solidFill>
                  <a:srgbClr val="000000"/>
                </a:solidFill>
                <a:latin typeface="Aharoni" pitchFamily="2" charset="-79"/>
              </a:rPr>
              <a:t>　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tried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find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new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planet.</a:t>
            </a:r>
            <a:endParaRPr lang="en-US" altLang="zh-CN" sz="2800" dirty="0">
              <a:solidFill>
                <a:srgbClr val="000000"/>
              </a:solidFill>
              <a:latin typeface="Aharoni" pitchFamily="2" charset="-79"/>
              <a:ea typeface="方正书宋_GBK" pitchFamily="65" charset="-122"/>
            </a:endParaRP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2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What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did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use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?</a:t>
            </a:r>
            <a:endParaRPr lang="en-US" altLang="zh-CN" sz="2800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zh-CN" altLang="en-US" sz="2800" dirty="0">
                <a:solidFill>
                  <a:srgbClr val="000000"/>
                </a:solidFill>
                <a:latin typeface="Aharoni" pitchFamily="2" charset="-79"/>
              </a:rPr>
              <a:t>　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telescope.</a:t>
            </a:r>
          </a:p>
          <a:p>
            <a:r>
              <a:rPr lang="zh-CN" altLang="en-US" sz="2800" dirty="0">
                <a:solidFill>
                  <a:srgbClr val="000000"/>
                </a:solidFill>
                <a:latin typeface="Aharoni" pitchFamily="2" charset="-79"/>
              </a:rPr>
              <a:t>　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book.</a:t>
            </a:r>
            <a:endParaRPr lang="en-US" altLang="zh-CN" sz="2800" dirty="0">
              <a:solidFill>
                <a:srgbClr val="000000"/>
              </a:solidFill>
              <a:latin typeface="Aharoni" pitchFamily="2" charset="-79"/>
              <a:ea typeface="方正书宋_GBK" pitchFamily="65" charset="-122"/>
            </a:endParaRP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3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What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did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need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?</a:t>
            </a:r>
            <a:endParaRPr lang="en-US" altLang="zh-CN" sz="2800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zh-CN" altLang="en-US" sz="2800" dirty="0">
                <a:solidFill>
                  <a:srgbClr val="000000"/>
                </a:solidFill>
                <a:latin typeface="Aharoni" pitchFamily="2" charset="-79"/>
              </a:rPr>
              <a:t>　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More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sleep.</a:t>
            </a:r>
          </a:p>
          <a:p>
            <a:r>
              <a:rPr lang="zh-CN" altLang="en-US" sz="2800" dirty="0">
                <a:solidFill>
                  <a:srgbClr val="000000"/>
                </a:solidFill>
                <a:latin typeface="Aharoni" pitchFamily="2" charset="-79"/>
              </a:rPr>
              <a:t>　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More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stars.</a:t>
            </a:r>
            <a:endParaRPr lang="en-US" altLang="zh-CN" sz="2800" dirty="0">
              <a:solidFill>
                <a:srgbClr val="FF0000"/>
              </a:solidFill>
              <a:latin typeface="Aharoni" pitchFamily="2" charset="-79"/>
            </a:endParaRPr>
          </a:p>
        </p:txBody>
      </p:sp>
      <p:sp>
        <p:nvSpPr>
          <p:cNvPr id="6146" name="矩形 1"/>
          <p:cNvSpPr>
            <a:spLocks noChangeArrowheads="1"/>
          </p:cNvSpPr>
          <p:nvPr/>
        </p:nvSpPr>
        <p:spPr bwMode="auto">
          <a:xfrm>
            <a:off x="1187450" y="1916113"/>
            <a:ext cx="360363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矩形 2"/>
          <p:cNvSpPr>
            <a:spLocks noChangeArrowheads="1"/>
          </p:cNvSpPr>
          <p:nvPr/>
        </p:nvSpPr>
        <p:spPr bwMode="auto">
          <a:xfrm>
            <a:off x="1187450" y="2349500"/>
            <a:ext cx="360363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矩形 3"/>
          <p:cNvSpPr>
            <a:spLocks noChangeArrowheads="1"/>
          </p:cNvSpPr>
          <p:nvPr/>
        </p:nvSpPr>
        <p:spPr bwMode="auto">
          <a:xfrm>
            <a:off x="1187450" y="3213100"/>
            <a:ext cx="360363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矩形 4"/>
          <p:cNvSpPr>
            <a:spLocks noChangeArrowheads="1"/>
          </p:cNvSpPr>
          <p:nvPr/>
        </p:nvSpPr>
        <p:spPr bwMode="auto">
          <a:xfrm>
            <a:off x="1187450" y="3644900"/>
            <a:ext cx="360363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150" name="矩形 5"/>
          <p:cNvSpPr>
            <a:spLocks noChangeArrowheads="1"/>
          </p:cNvSpPr>
          <p:nvPr/>
        </p:nvSpPr>
        <p:spPr bwMode="auto">
          <a:xfrm>
            <a:off x="1187450" y="4508500"/>
            <a:ext cx="360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151" name="矩形 6"/>
          <p:cNvSpPr>
            <a:spLocks noChangeArrowheads="1"/>
          </p:cNvSpPr>
          <p:nvPr/>
        </p:nvSpPr>
        <p:spPr bwMode="auto">
          <a:xfrm>
            <a:off x="1187450" y="4940300"/>
            <a:ext cx="360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187450" y="2060575"/>
            <a:ext cx="3635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FF0000"/>
                </a:solidFill>
                <a:latin typeface="Calibri" panose="020F0502020204030204" pitchFamily="34" charset="0"/>
              </a:rPr>
              <a:t>√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1187450" y="2997200"/>
            <a:ext cx="363538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FF0000"/>
                </a:solidFill>
                <a:latin typeface="Calibri" panose="020F0502020204030204" pitchFamily="34" charset="0"/>
              </a:rPr>
              <a:t>√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1187450" y="4292600"/>
            <a:ext cx="3635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FF0000"/>
                </a:solidFill>
                <a:latin typeface="Calibri" panose="020F0502020204030204" pitchFamily="34" charset="0"/>
              </a:rPr>
              <a:t>√</a:t>
            </a:r>
          </a:p>
        </p:txBody>
      </p:sp>
      <p:pic>
        <p:nvPicPr>
          <p:cNvPr id="13" name="Lesson27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1071563"/>
            <a:ext cx="785812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174498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文本框 99"/>
          <p:cNvSpPr txBox="1">
            <a:spLocks noChangeArrowheads="1"/>
          </p:cNvSpPr>
          <p:nvPr/>
        </p:nvSpPr>
        <p:spPr bwMode="auto">
          <a:xfrm>
            <a:off x="971550" y="1484313"/>
            <a:ext cx="7405688" cy="393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1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is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studying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solar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system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school.</a:t>
            </a:r>
            <a:endParaRPr lang="en-US" altLang="zh-CN" sz="2800" dirty="0">
              <a:solidFill>
                <a:srgbClr val="000000"/>
              </a:solidFill>
              <a:latin typeface="Aharoni" pitchFamily="2" charset="-79"/>
              <a:ea typeface="方正书宋_GBK" pitchFamily="65" charset="-122"/>
            </a:endParaRP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2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is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looking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through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telescope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when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Jenny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Brian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come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visit.</a:t>
            </a:r>
            <a:endParaRPr lang="en-US" altLang="zh-CN" sz="2800" dirty="0">
              <a:solidFill>
                <a:srgbClr val="000000"/>
              </a:solidFill>
              <a:latin typeface="Aharoni" pitchFamily="2" charset="-79"/>
              <a:ea typeface="方正书宋_GBK" pitchFamily="65" charset="-122"/>
            </a:endParaRP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3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During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day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can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see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many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stars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in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sky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through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telescope.</a:t>
            </a:r>
            <a:endParaRPr lang="en-US" altLang="zh-CN" sz="2800" dirty="0">
              <a:solidFill>
                <a:srgbClr val="000000"/>
              </a:solidFill>
              <a:latin typeface="Aharoni" pitchFamily="2" charset="-79"/>
              <a:ea typeface="方正书宋_GBK" pitchFamily="65" charset="-122"/>
            </a:endParaRP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4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Jenny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Brian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will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join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after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supper.</a:t>
            </a:r>
            <a:endParaRPr lang="en-US" altLang="zh-CN" sz="2800" dirty="0">
              <a:solidFill>
                <a:srgbClr val="000000"/>
              </a:solidFill>
              <a:latin typeface="Aharoni" pitchFamily="2" charset="-79"/>
              <a:ea typeface="方正书宋_GBK" pitchFamily="65" charset="-122"/>
            </a:endParaRP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(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5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)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has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discovered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new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planet.</a:t>
            </a:r>
            <a:endParaRPr lang="en-US" altLang="zh-CN" sz="2800" dirty="0">
              <a:solidFill>
                <a:srgbClr val="FF0000"/>
              </a:solidFill>
              <a:latin typeface="Aharoni" pitchFamily="2" charset="-79"/>
            </a:endParaRPr>
          </a:p>
        </p:txBody>
      </p:sp>
      <p:sp>
        <p:nvSpPr>
          <p:cNvPr id="7170" name="文本框 1"/>
          <p:cNvSpPr txBox="1">
            <a:spLocks noChangeArrowheads="1"/>
          </p:cNvSpPr>
          <p:nvPr/>
        </p:nvSpPr>
        <p:spPr bwMode="auto">
          <a:xfrm>
            <a:off x="1044575" y="404813"/>
            <a:ext cx="76660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Read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the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lesson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and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write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true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(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T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)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or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false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(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F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)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.</a:t>
            </a:r>
            <a:endParaRPr lang="zh-CN" altLang="en-US" sz="3200" dirty="0">
              <a:latin typeface="Calibri" panose="020F0502020204030204" pitchFamily="3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885113" y="4365625"/>
            <a:ext cx="3508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T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885113" y="2852738"/>
            <a:ext cx="3508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T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885113" y="1700213"/>
            <a:ext cx="3508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T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885113" y="5013325"/>
            <a:ext cx="355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F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7812088" y="3644900"/>
            <a:ext cx="3683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F</a:t>
            </a:r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文本框 99"/>
          <p:cNvSpPr txBox="1">
            <a:spLocks noChangeArrowheads="1"/>
          </p:cNvSpPr>
          <p:nvPr/>
        </p:nvSpPr>
        <p:spPr bwMode="auto">
          <a:xfrm>
            <a:off x="468313" y="1123950"/>
            <a:ext cx="7945437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On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Saturday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afternoon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Brian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Jenny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visited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his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house.When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arrived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was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outside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looking</a:t>
            </a:r>
            <a:r>
              <a:rPr lang="zh-CN" altLang="en-US" sz="2800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telescope.Brian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Jenny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laughed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because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was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using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wrong</a:t>
            </a:r>
            <a:r>
              <a:rPr lang="zh-CN" altLang="en-US" sz="2800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of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telescope.Of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course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couldn’t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see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zh-CN" altLang="en-US" sz="2800" u="sng" dirty="0">
                <a:solidFill>
                  <a:srgbClr val="000000"/>
                </a:solidFill>
                <a:latin typeface="Aharoni" pitchFamily="2" charset="-79"/>
              </a:rPr>
              <a:t>　　　　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during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day.Brian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Jenny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also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wanted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join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Danny.They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decided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come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back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after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supper.After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sun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went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down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they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could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see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stars.Danny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hoped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to</a:t>
            </a:r>
            <a:r>
              <a:rPr lang="zh-CN" altLang="en-US" sz="2800" u="sng" dirty="0">
                <a:solidFill>
                  <a:srgbClr val="000000"/>
                </a:solidFill>
                <a:latin typeface="Aharoni" pitchFamily="2" charset="-79"/>
              </a:rPr>
              <a:t>　　　　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new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planet. </a:t>
            </a:r>
            <a:endParaRPr lang="en-US" altLang="zh-CN" sz="2800" dirty="0">
              <a:solidFill>
                <a:srgbClr val="FF0000"/>
              </a:solidFill>
              <a:latin typeface="Aharoni" pitchFamily="2" charset="-79"/>
            </a:endParaRPr>
          </a:p>
        </p:txBody>
      </p:sp>
      <p:sp>
        <p:nvSpPr>
          <p:cNvPr id="8194" name="文本框 1"/>
          <p:cNvSpPr txBox="1">
            <a:spLocks noChangeArrowheads="1"/>
          </p:cNvSpPr>
          <p:nvPr/>
        </p:nvSpPr>
        <p:spPr bwMode="auto">
          <a:xfrm>
            <a:off x="1116013" y="404813"/>
            <a:ext cx="7623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Read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the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lesson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and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fill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in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the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blanks.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714750" y="1989138"/>
            <a:ext cx="15128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through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3571875" y="2781300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end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572125" y="3286125"/>
            <a:ext cx="9874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stars</a:t>
            </a:r>
            <a:endParaRPr lang="zh-CN" altLang="en-US">
              <a:latin typeface="Calibri" panose="020F0502020204030204" pitchFamily="3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4286250" y="4929188"/>
            <a:ext cx="18161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>
                <a:solidFill>
                  <a:srgbClr val="FF0000"/>
                </a:solidFill>
                <a:latin typeface="Aharoni" pitchFamily="2" charset="-79"/>
                <a:sym typeface="宋体" panose="02010600030101010101" pitchFamily="2" charset="-122"/>
              </a:rPr>
              <a:t>discover</a:t>
            </a:r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文本框 99"/>
          <p:cNvSpPr txBox="1">
            <a:spLocks noChangeArrowheads="1"/>
          </p:cNvSpPr>
          <p:nvPr/>
        </p:nvSpPr>
        <p:spPr bwMode="auto">
          <a:xfrm>
            <a:off x="1547813" y="2060575"/>
            <a:ext cx="50800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dirty="0">
                <a:solidFill>
                  <a:srgbClr val="C00000"/>
                </a:solidFill>
                <a:latin typeface="Aharoni" pitchFamily="2" charset="-79"/>
              </a:rPr>
              <a:t>Main</a:t>
            </a:r>
            <a:r>
              <a:rPr lang="en-US" altLang="zh-CN" sz="3200" dirty="0">
                <a:solidFill>
                  <a:srgbClr val="C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C00000"/>
                </a:solidFill>
                <a:latin typeface="Aharoni" pitchFamily="2" charset="-79"/>
              </a:rPr>
              <a:t>phrases</a:t>
            </a:r>
            <a:r>
              <a:rPr lang="en-US" altLang="zh-CN" sz="3200" dirty="0">
                <a:solidFill>
                  <a:srgbClr val="C00000"/>
                </a:solidFill>
                <a:latin typeface="Aharoni" pitchFamily="2" charset="-79"/>
                <a:ea typeface="方正书宋_GBK" pitchFamily="65" charset="-122"/>
              </a:rPr>
              <a:t>:</a:t>
            </a:r>
          </a:p>
          <a:p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</a:rPr>
              <a:t>·solar</a:t>
            </a:r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</a:rPr>
              <a:t>system</a:t>
            </a:r>
          </a:p>
          <a:p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</a:rPr>
              <a:t>·at</a:t>
            </a:r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</a:rPr>
              <a:t>night</a:t>
            </a:r>
          </a:p>
          <a:p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</a:rPr>
              <a:t>·even</a:t>
            </a:r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</a:rPr>
              <a:t>if</a:t>
            </a:r>
          </a:p>
          <a:p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</a:rPr>
              <a:t>·turn</a:t>
            </a:r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Aharoni" pitchFamily="2" charset="-79"/>
              </a:rPr>
              <a:t>around/round</a:t>
            </a:r>
            <a:endParaRPr lang="zh-CN" altLang="en-US" sz="3200" dirty="0">
              <a:latin typeface="Aharoni" pitchFamily="2" charset="-79"/>
            </a:endParaRPr>
          </a:p>
        </p:txBody>
      </p:sp>
      <p:sp>
        <p:nvSpPr>
          <p:cNvPr id="10242" name="文本框 1"/>
          <p:cNvSpPr txBox="1">
            <a:spLocks noChangeArrowheads="1"/>
          </p:cNvSpPr>
          <p:nvPr/>
        </p:nvSpPr>
        <p:spPr bwMode="auto">
          <a:xfrm>
            <a:off x="1044575" y="549275"/>
            <a:ext cx="711835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Read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the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text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and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find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out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main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phrases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and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ea typeface="方正书宋_GBK" pitchFamily="65" charset="-122"/>
                <a:sym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902086"/>
                </a:solidFill>
                <a:latin typeface="Aharoni" pitchFamily="2" charset="-79"/>
                <a:sym typeface="宋体" panose="02010600030101010101" pitchFamily="2" charset="-122"/>
              </a:rPr>
              <a:t>sentences.</a:t>
            </a:r>
          </a:p>
          <a:p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99"/>
          <p:cNvSpPr txBox="1">
            <a:spLocks noChangeArrowheads="1"/>
          </p:cNvSpPr>
          <p:nvPr/>
        </p:nvSpPr>
        <p:spPr bwMode="auto">
          <a:xfrm>
            <a:off x="827584" y="980728"/>
            <a:ext cx="7467600" cy="527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dirty="0">
                <a:solidFill>
                  <a:srgbClr val="C00000"/>
                </a:solidFill>
                <a:latin typeface="Aharoni" pitchFamily="2" charset="-79"/>
              </a:rPr>
              <a:t>Main</a:t>
            </a:r>
            <a:r>
              <a:rPr lang="en-US" altLang="zh-CN" sz="3200" dirty="0">
                <a:solidFill>
                  <a:srgbClr val="C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3200" dirty="0">
                <a:solidFill>
                  <a:srgbClr val="C00000"/>
                </a:solidFill>
                <a:latin typeface="Aharoni" pitchFamily="2" charset="-79"/>
              </a:rPr>
              <a:t>sentences</a:t>
            </a:r>
            <a:r>
              <a:rPr lang="en-US" altLang="zh-CN" sz="3200" dirty="0">
                <a:solidFill>
                  <a:srgbClr val="C00000"/>
                </a:solidFill>
                <a:latin typeface="Aharoni" pitchFamily="2" charset="-79"/>
                <a:ea typeface="方正书宋_GBK" pitchFamily="65" charset="-122"/>
              </a:rPr>
              <a:t>: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·When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arrive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Danny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is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outside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in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yard.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·He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said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that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I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could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use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his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telescope.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·Maybe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Brian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I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can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join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you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after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supper.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·I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don’t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think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you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can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find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one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unless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you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have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bigger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telescope.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·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Actually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double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size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of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your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house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!</a:t>
            </a:r>
            <a:endParaRPr lang="en-US" altLang="zh-CN" sz="2800" dirty="0">
              <a:solidFill>
                <a:srgbClr val="000000"/>
              </a:solidFill>
              <a:latin typeface="Aharoni" pitchFamily="2" charset="-79"/>
            </a:endParaRP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·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Well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it’s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worth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try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,</a:t>
            </a:r>
            <a:r>
              <a:rPr lang="en-US" altLang="zh-CN" sz="2800" dirty="0" err="1">
                <a:solidFill>
                  <a:srgbClr val="000000"/>
                </a:solidFill>
                <a:latin typeface="Aharoni" pitchFamily="2" charset="-79"/>
              </a:rPr>
              <a:t>even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if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I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don’t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find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planet.</a:t>
            </a:r>
          </a:p>
          <a:p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·Maybe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we’ll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find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other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amazing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</a:rPr>
              <a:t>things</a:t>
            </a:r>
            <a:r>
              <a:rPr lang="en-US" altLang="zh-CN" sz="2800" dirty="0">
                <a:solidFill>
                  <a:srgbClr val="000000"/>
                </a:solidFill>
                <a:latin typeface="Aharoni" pitchFamily="2" charset="-79"/>
                <a:ea typeface="方正书宋_GBK" pitchFamily="65" charset="-122"/>
              </a:rPr>
              <a:t>!</a:t>
            </a:r>
            <a:endParaRPr lang="zh-CN" altLang="en-US" sz="2800" dirty="0">
              <a:latin typeface="Aharoni" pitchFamily="2" charset="-79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theme/theme1.xml><?xml version="1.0" encoding="utf-8"?>
<a:theme xmlns:a="http://schemas.openxmlformats.org/drawingml/2006/main" name="WWW.2PPT.COM&#10;">
  <a:themeElements>
    <a:clrScheme name="时尚健身模板 3">
      <a:dk1>
        <a:srgbClr val="000000"/>
      </a:dk1>
      <a:lt1>
        <a:srgbClr val="FFFFFF"/>
      </a:lt1>
      <a:dk2>
        <a:srgbClr val="C889CD"/>
      </a:dk2>
      <a:lt2>
        <a:srgbClr val="DED9CC"/>
      </a:lt2>
      <a:accent1>
        <a:srgbClr val="72AFD8"/>
      </a:accent1>
      <a:accent2>
        <a:srgbClr val="80CAB1"/>
      </a:accent2>
      <a:accent3>
        <a:srgbClr val="FFFFFF"/>
      </a:accent3>
      <a:accent4>
        <a:srgbClr val="000000"/>
      </a:accent4>
      <a:accent5>
        <a:srgbClr val="BCD4E9"/>
      </a:accent5>
      <a:accent6>
        <a:srgbClr val="73B7A0"/>
      </a:accent6>
      <a:hlink>
        <a:srgbClr val="E1995D"/>
      </a:hlink>
      <a:folHlink>
        <a:srgbClr val="E58790"/>
      </a:folHlink>
    </a:clrScheme>
    <a:fontScheme name="时尚健身模板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时尚健身模板 1">
        <a:dk1>
          <a:srgbClr val="000000"/>
        </a:dk1>
        <a:lt1>
          <a:srgbClr val="FFFFFF"/>
        </a:lt1>
        <a:dk2>
          <a:srgbClr val="5EB2B6"/>
        </a:dk2>
        <a:lt2>
          <a:srgbClr val="DED9CC"/>
        </a:lt2>
        <a:accent1>
          <a:srgbClr val="9FD56D"/>
        </a:accent1>
        <a:accent2>
          <a:srgbClr val="F4BC72"/>
        </a:accent2>
        <a:accent3>
          <a:srgbClr val="FFFFFF"/>
        </a:accent3>
        <a:accent4>
          <a:srgbClr val="000000"/>
        </a:accent4>
        <a:accent5>
          <a:srgbClr val="CDE7BA"/>
        </a:accent5>
        <a:accent6>
          <a:srgbClr val="DDAA67"/>
        </a:accent6>
        <a:hlink>
          <a:srgbClr val="F18FAB"/>
        </a:hlink>
        <a:folHlink>
          <a:srgbClr val="84A3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时尚健身模板 2">
        <a:dk1>
          <a:srgbClr val="000000"/>
        </a:dk1>
        <a:lt1>
          <a:srgbClr val="FFFFFF"/>
        </a:lt1>
        <a:dk2>
          <a:srgbClr val="EA9148"/>
        </a:dk2>
        <a:lt2>
          <a:srgbClr val="DED9CC"/>
        </a:lt2>
        <a:accent1>
          <a:srgbClr val="E878C8"/>
        </a:accent1>
        <a:accent2>
          <a:srgbClr val="7DD7E9"/>
        </a:accent2>
        <a:accent3>
          <a:srgbClr val="FFFFFF"/>
        </a:accent3>
        <a:accent4>
          <a:srgbClr val="000000"/>
        </a:accent4>
        <a:accent5>
          <a:srgbClr val="F2BEE0"/>
        </a:accent5>
        <a:accent6>
          <a:srgbClr val="71C3D3"/>
        </a:accent6>
        <a:hlink>
          <a:srgbClr val="98E8B3"/>
        </a:hlink>
        <a:folHlink>
          <a:srgbClr val="E6C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时尚健身模板 3">
        <a:dk1>
          <a:srgbClr val="000000"/>
        </a:dk1>
        <a:lt1>
          <a:srgbClr val="FFFFFF"/>
        </a:lt1>
        <a:dk2>
          <a:srgbClr val="C889CD"/>
        </a:dk2>
        <a:lt2>
          <a:srgbClr val="DED9CC"/>
        </a:lt2>
        <a:accent1>
          <a:srgbClr val="72AFD8"/>
        </a:accent1>
        <a:accent2>
          <a:srgbClr val="80CAB1"/>
        </a:accent2>
        <a:accent3>
          <a:srgbClr val="FFFFFF"/>
        </a:accent3>
        <a:accent4>
          <a:srgbClr val="000000"/>
        </a:accent4>
        <a:accent5>
          <a:srgbClr val="BCD4E9"/>
        </a:accent5>
        <a:accent6>
          <a:srgbClr val="73B7A0"/>
        </a:accent6>
        <a:hlink>
          <a:srgbClr val="E1995D"/>
        </a:hlink>
        <a:folHlink>
          <a:srgbClr val="E587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主题49</Template>
  <TotalTime>0</TotalTime>
  <Words>978</Words>
  <Application>Microsoft Office PowerPoint</Application>
  <PresentationFormat>全屏显示(4:3)</PresentationFormat>
  <Paragraphs>135</Paragraphs>
  <Slides>20</Slides>
  <Notes>1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Aharoni</vt:lpstr>
      <vt:lpstr>方正书宋_GBK</vt:lpstr>
      <vt:lpstr>楷体</vt:lpstr>
      <vt:lpstr>宋体</vt:lpstr>
      <vt:lpstr>微软雅黑</vt:lpstr>
      <vt:lpstr>Arial</vt:lpstr>
      <vt:lpstr>Calibri</vt:lpstr>
      <vt:lpstr>Times New Roman</vt:lpstr>
      <vt:lpstr>Wingdings</vt:lpstr>
      <vt:lpstr>WWW.2PPT.COM
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2017-03-15T04:23:00Z</dcterms:created>
  <dcterms:modified xsi:type="dcterms:W3CDTF">2023-01-16T18:48:44Z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A755B0D89FFD4BE4BE9F9F6FC514FB77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