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318" r:id="rId3"/>
    <p:sldId id="419" r:id="rId4"/>
    <p:sldId id="375" r:id="rId5"/>
    <p:sldId id="378" r:id="rId6"/>
    <p:sldId id="421" r:id="rId7"/>
    <p:sldId id="427" r:id="rId8"/>
    <p:sldId id="428" r:id="rId9"/>
    <p:sldId id="429" r:id="rId10"/>
    <p:sldId id="430" r:id="rId11"/>
    <p:sldId id="426" r:id="rId12"/>
    <p:sldId id="371" r:id="rId13"/>
    <p:sldId id="431" r:id="rId14"/>
    <p:sldId id="432" r:id="rId15"/>
    <p:sldId id="396" r:id="rId16"/>
    <p:sldId id="26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7687929C-AE72-46AA-8714-1665217209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5D9A0C72-51DF-42A6-83A7-8423EB1CBD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ADC81FB-B9B6-4EED-B300-20F38A1E1A16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8465246-716E-4CCB-83BD-10D115AF5A00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EE55AD0-78B1-49E6-9BA4-B7796B5FA4E1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16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外语教学与研究出版社 六年级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0" y="1282303"/>
            <a:ext cx="6122194" cy="1739682"/>
            <a:chOff x="1178398" y="1905534"/>
            <a:chExt cx="3548062" cy="2320953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190" y="1905534"/>
              <a:ext cx="2496478" cy="49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Module 4 Unit 1 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5098"/>
              <a:ext cx="3548062" cy="160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I can’t carry all these things.</a:t>
              </a:r>
              <a:endParaRPr lang="zh-CN" altLang="en-US" sz="36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150144"/>
            <a:ext cx="3040856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71133" y="423987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20479"/>
            <a:ext cx="3121819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9203" y="1870473"/>
            <a:ext cx="5537597" cy="167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11154" y="2046685"/>
            <a:ext cx="56935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My apples are falling. Who can help me?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8538" y="2527697"/>
            <a:ext cx="541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Sorry, I can’t. I’m on the phone.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11154" y="3109913"/>
            <a:ext cx="541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 can help you.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15807" y="754857"/>
            <a:ext cx="5630260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41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act out the dialogue!</a:t>
            </a:r>
            <a:endParaRPr lang="zh-CN" altLang="en-US" sz="41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4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协作交流</a:t>
            </a:r>
          </a:p>
        </p:txBody>
      </p:sp>
      <p:pic>
        <p:nvPicPr>
          <p:cNvPr id="18435" name="图片 1"/>
          <p:cNvPicPr>
            <a:picLocks noChangeAspect="1" noChangeArrowheads="1"/>
          </p:cNvPicPr>
          <p:nvPr/>
        </p:nvPicPr>
        <p:blipFill>
          <a:blip r:embed="rId2" cstate="email"/>
          <a:srcRect b="15724"/>
          <a:stretch>
            <a:fillRect/>
          </a:stretch>
        </p:blipFill>
        <p:spPr bwMode="auto">
          <a:xfrm>
            <a:off x="2139554" y="1702594"/>
            <a:ext cx="4864894" cy="30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总结提高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43175" y="840581"/>
            <a:ext cx="405765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000" u="sng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现在进行时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457325" y="2372916"/>
            <a:ext cx="6629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主语</a:t>
            </a:r>
            <a:r>
              <a:rPr lang="zh-CN" altLang="en-US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  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am/is/are </a:t>
            </a:r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+  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doing (</a:t>
            </a:r>
            <a:r>
              <a:rPr lang="zh-CN" alt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动词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</a:t>
            </a: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ing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57325" y="3629025"/>
            <a:ext cx="7065169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表示某人</a:t>
            </a:r>
            <a:r>
              <a:rPr lang="zh-CN" altLang="en-US" sz="3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</a:t>
            </a:r>
            <a:r>
              <a:rPr lang="zh-CN" altLang="en-US" sz="3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做某事的时候用现在进行时。</a:t>
            </a:r>
            <a:endParaRPr lang="en-US" altLang="zh-CN" sz="3000" b="1" dirty="0">
              <a:solidFill>
                <a:srgbClr val="66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57325" y="1721644"/>
            <a:ext cx="5543550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现在进行时怎么构成</a:t>
            </a:r>
            <a:r>
              <a:rPr lang="en-US" altLang="zh-CN" sz="3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57325" y="2977754"/>
            <a:ext cx="5543550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什么时候用现在进行时</a:t>
            </a:r>
            <a:r>
              <a:rPr lang="en-US" altLang="zh-CN" sz="3000" b="1" dirty="0">
                <a:solidFill>
                  <a:srgbClr val="66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6"/>
          <p:cNvSpPr txBox="1">
            <a:spLocks noChangeArrowheads="1"/>
          </p:cNvSpPr>
          <p:nvPr/>
        </p:nvSpPr>
        <p:spPr bwMode="auto">
          <a:xfrm>
            <a:off x="1154906" y="1318023"/>
            <a:ext cx="634365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en-US" altLang="zh-CN" sz="2400" b="1">
                <a:latin typeface="Comic Sans MS" panose="030F0702030302020204" pitchFamily="66" charset="0"/>
                <a:ea typeface="PMingLiU" pitchFamily="18" charset="-120"/>
              </a:rPr>
              <a:t>e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再加</a:t>
            </a:r>
            <a:r>
              <a:rPr lang="en-US" altLang="zh-CN" sz="2400" b="1">
                <a:latin typeface="Comic Sans MS" panose="030F0702030302020204" pitchFamily="66" charset="0"/>
                <a:ea typeface="PMingLiU" pitchFamily="18" charset="-120"/>
              </a:rPr>
              <a:t>ing</a:t>
            </a:r>
            <a:r>
              <a:rPr lang="zh-CN" altLang="en-US" sz="2400" b="1">
                <a:latin typeface="Comic Sans MS" panose="030F0702030302020204" pitchFamily="66" charset="0"/>
                <a:ea typeface="PMingLiU" pitchFamily="18" charset="-120"/>
              </a:rPr>
              <a:t>。</a:t>
            </a:r>
            <a:r>
              <a:rPr lang="en-US" altLang="zh-CN" sz="2400" b="1">
                <a:latin typeface="Comic Sans MS" panose="030F0702030302020204" pitchFamily="66" charset="0"/>
                <a:ea typeface="PMingLiU" pitchFamily="18" charset="-12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PMingLiU" pitchFamily="18" charset="-120"/>
              </a:rPr>
              <a:t> 	</a:t>
            </a: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1497806" y="2060972"/>
            <a:ext cx="5772150" cy="2971800"/>
            <a:chOff x="0" y="0"/>
            <a:chExt cx="4848" cy="2496"/>
          </a:xfrm>
        </p:grpSpPr>
        <p:sp>
          <p:nvSpPr>
            <p:cNvPr id="21507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4848" cy="249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CC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  <p:sp>
          <p:nvSpPr>
            <p:cNvPr id="21508" name="Text Box 19"/>
            <p:cNvSpPr txBox="1">
              <a:spLocks noChangeArrowheads="1"/>
            </p:cNvSpPr>
            <p:nvPr/>
          </p:nvSpPr>
          <p:spPr bwMode="auto">
            <a:xfrm>
              <a:off x="912" y="96"/>
              <a:ext cx="69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come</a:t>
              </a:r>
            </a:p>
          </p:txBody>
        </p:sp>
      </p:grpSp>
      <p:grpSp>
        <p:nvGrpSpPr>
          <p:cNvPr id="6" name="Group 20"/>
          <p:cNvGrpSpPr/>
          <p:nvPr/>
        </p:nvGrpSpPr>
        <p:grpSpPr bwMode="auto">
          <a:xfrm>
            <a:off x="3612357" y="2175272"/>
            <a:ext cx="1059656" cy="400051"/>
            <a:chOff x="0" y="0"/>
            <a:chExt cx="890" cy="336"/>
          </a:xfrm>
        </p:grpSpPr>
        <p:sp>
          <p:nvSpPr>
            <p:cNvPr id="21510" name="AutoShape 21"/>
            <p:cNvSpPr>
              <a:spLocks noChangeArrowheads="1"/>
            </p:cNvSpPr>
            <p:nvPr/>
          </p:nvSpPr>
          <p:spPr bwMode="auto">
            <a:xfrm>
              <a:off x="0" y="48"/>
              <a:ext cx="167" cy="231"/>
            </a:xfrm>
            <a:prstGeom prst="plus">
              <a:avLst>
                <a:gd name="adj" fmla="val 39167"/>
              </a:avLst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9933"/>
                </a:solidFill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  <p:sp>
          <p:nvSpPr>
            <p:cNvPr id="21511" name="Text Box 22"/>
            <p:cNvSpPr txBox="1">
              <a:spLocks noChangeArrowheads="1"/>
            </p:cNvSpPr>
            <p:nvPr/>
          </p:nvSpPr>
          <p:spPr bwMode="auto">
            <a:xfrm>
              <a:off x="336" y="0"/>
              <a:ext cx="554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grpSp>
        <p:nvGrpSpPr>
          <p:cNvPr id="9" name="Group 23"/>
          <p:cNvGrpSpPr/>
          <p:nvPr/>
        </p:nvGrpSpPr>
        <p:grpSpPr bwMode="auto">
          <a:xfrm>
            <a:off x="4812506" y="2175272"/>
            <a:ext cx="1578769" cy="400051"/>
            <a:chOff x="0" y="0"/>
            <a:chExt cx="1326" cy="336"/>
          </a:xfrm>
        </p:grpSpPr>
        <p:sp>
          <p:nvSpPr>
            <p:cNvPr id="21513" name="AutoShape 24"/>
            <p:cNvSpPr>
              <a:spLocks noChangeArrowheads="1"/>
            </p:cNvSpPr>
            <p:nvPr/>
          </p:nvSpPr>
          <p:spPr bwMode="auto">
            <a:xfrm>
              <a:off x="0" y="48"/>
              <a:ext cx="323" cy="182"/>
            </a:xfrm>
            <a:prstGeom prst="rightArrow">
              <a:avLst>
                <a:gd name="adj1" fmla="val 50000"/>
                <a:gd name="adj2" fmla="val 443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514" name="Text Box 25"/>
            <p:cNvSpPr txBox="1">
              <a:spLocks noChangeArrowheads="1"/>
            </p:cNvSpPr>
            <p:nvPr/>
          </p:nvSpPr>
          <p:spPr bwMode="auto">
            <a:xfrm>
              <a:off x="384" y="0"/>
              <a:ext cx="94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Comic Sans MS" panose="030F0702030302020204" pitchFamily="66" charset="0"/>
                  <a:ea typeface="PMingLiU" pitchFamily="18" charset="-120"/>
                </a:rPr>
                <a:t>com</a:t>
              </a:r>
              <a:r>
                <a:rPr lang="en-US" altLang="zh-CN" sz="2000" b="1" dirty="0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 dirty="0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12" name="Line 26"/>
          <p:cNvSpPr>
            <a:spLocks noChangeShapeType="1"/>
          </p:cNvSpPr>
          <p:nvPr/>
        </p:nvSpPr>
        <p:spPr bwMode="auto">
          <a:xfrm flipV="1">
            <a:off x="3155156" y="2232422"/>
            <a:ext cx="1143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794272" y="3261122"/>
            <a:ext cx="219908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  <a:ea typeface="PMingLiU" pitchFamily="18" charset="-120"/>
              </a:rPr>
              <a:t>have</a:t>
            </a:r>
            <a:r>
              <a:rPr lang="en-US" altLang="zh-CN">
                <a:latin typeface="Times New Roman" panose="02020603050405020304" pitchFamily="18" charset="0"/>
                <a:ea typeface="PMingLiU" pitchFamily="18" charset="-120"/>
              </a:rPr>
              <a:t>  </a:t>
            </a:r>
          </a:p>
        </p:txBody>
      </p:sp>
      <p:grpSp>
        <p:nvGrpSpPr>
          <p:cNvPr id="14" name="Group 28"/>
          <p:cNvGrpSpPr/>
          <p:nvPr/>
        </p:nvGrpSpPr>
        <p:grpSpPr bwMode="auto">
          <a:xfrm>
            <a:off x="2651523" y="3261122"/>
            <a:ext cx="1434703" cy="400051"/>
            <a:chOff x="0" y="0"/>
            <a:chExt cx="1205" cy="336"/>
          </a:xfrm>
        </p:grpSpPr>
        <p:sp>
          <p:nvSpPr>
            <p:cNvPr id="21518" name="AutoShape 29"/>
            <p:cNvSpPr>
              <a:spLocks noChangeArrowheads="1"/>
            </p:cNvSpPr>
            <p:nvPr/>
          </p:nvSpPr>
          <p:spPr bwMode="auto">
            <a:xfrm>
              <a:off x="0" y="48"/>
              <a:ext cx="324" cy="182"/>
            </a:xfrm>
            <a:prstGeom prst="rightArrow">
              <a:avLst>
                <a:gd name="adj1" fmla="val 50000"/>
                <a:gd name="adj2" fmla="val 4449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519" name="Text Box 30"/>
            <p:cNvSpPr txBox="1">
              <a:spLocks noChangeArrowheads="1"/>
            </p:cNvSpPr>
            <p:nvPr/>
          </p:nvSpPr>
          <p:spPr bwMode="auto">
            <a:xfrm>
              <a:off x="384" y="0"/>
              <a:ext cx="82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hav</a:t>
              </a: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83557" y="3849291"/>
            <a:ext cx="219908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  <a:ea typeface="PMingLiU" pitchFamily="18" charset="-120"/>
              </a:rPr>
              <a:t>write </a:t>
            </a:r>
            <a:r>
              <a:rPr lang="en-US" altLang="zh-CN">
                <a:latin typeface="Times New Roman" panose="02020603050405020304" pitchFamily="18" charset="0"/>
                <a:ea typeface="PMingLiU" pitchFamily="18" charset="-120"/>
              </a:rPr>
              <a:t>  </a:t>
            </a:r>
          </a:p>
        </p:txBody>
      </p:sp>
      <p:grpSp>
        <p:nvGrpSpPr>
          <p:cNvPr id="18" name="Group 32"/>
          <p:cNvGrpSpPr/>
          <p:nvPr/>
        </p:nvGrpSpPr>
        <p:grpSpPr bwMode="auto">
          <a:xfrm>
            <a:off x="2651523" y="3832622"/>
            <a:ext cx="1501378" cy="400051"/>
            <a:chOff x="0" y="0"/>
            <a:chExt cx="1261" cy="336"/>
          </a:xfrm>
        </p:grpSpPr>
        <p:sp>
          <p:nvSpPr>
            <p:cNvPr id="21522" name="AutoShape 33"/>
            <p:cNvSpPr>
              <a:spLocks noChangeArrowheads="1"/>
            </p:cNvSpPr>
            <p:nvPr/>
          </p:nvSpPr>
          <p:spPr bwMode="auto">
            <a:xfrm>
              <a:off x="0" y="48"/>
              <a:ext cx="324" cy="181"/>
            </a:xfrm>
            <a:prstGeom prst="rightArrow">
              <a:avLst>
                <a:gd name="adj1" fmla="val 50000"/>
                <a:gd name="adj2" fmla="val 4474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523" name="Text Box 34"/>
            <p:cNvSpPr txBox="1">
              <a:spLocks noChangeArrowheads="1"/>
            </p:cNvSpPr>
            <p:nvPr/>
          </p:nvSpPr>
          <p:spPr bwMode="auto">
            <a:xfrm>
              <a:off x="384" y="0"/>
              <a:ext cx="87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writ</a:t>
              </a: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21" name="Line 35"/>
          <p:cNvSpPr>
            <a:spLocks noChangeShapeType="1"/>
          </p:cNvSpPr>
          <p:nvPr/>
        </p:nvSpPr>
        <p:spPr bwMode="auto">
          <a:xfrm flipV="1">
            <a:off x="2251472" y="3375422"/>
            <a:ext cx="17145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2308622" y="3946922"/>
            <a:ext cx="17145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1783557" y="4395787"/>
            <a:ext cx="219908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  <a:ea typeface="PMingLiU" pitchFamily="18" charset="-120"/>
              </a:rPr>
              <a:t>ride </a:t>
            </a:r>
            <a:r>
              <a:rPr lang="en-US" altLang="zh-CN">
                <a:latin typeface="Times New Roman" panose="02020603050405020304" pitchFamily="18" charset="0"/>
                <a:ea typeface="PMingLiU" pitchFamily="18" charset="-120"/>
              </a:rPr>
              <a:t>  </a:t>
            </a:r>
          </a:p>
        </p:txBody>
      </p:sp>
      <p:grpSp>
        <p:nvGrpSpPr>
          <p:cNvPr id="24" name="Group 38"/>
          <p:cNvGrpSpPr/>
          <p:nvPr/>
        </p:nvGrpSpPr>
        <p:grpSpPr bwMode="auto">
          <a:xfrm>
            <a:off x="2651523" y="4395787"/>
            <a:ext cx="1715690" cy="400051"/>
            <a:chOff x="0" y="0"/>
            <a:chExt cx="1441" cy="336"/>
          </a:xfrm>
        </p:grpSpPr>
        <p:sp>
          <p:nvSpPr>
            <p:cNvPr id="21528" name="AutoShape 39"/>
            <p:cNvSpPr>
              <a:spLocks noChangeArrowheads="1"/>
            </p:cNvSpPr>
            <p:nvPr/>
          </p:nvSpPr>
          <p:spPr bwMode="auto">
            <a:xfrm>
              <a:off x="0" y="55"/>
              <a:ext cx="324" cy="181"/>
            </a:xfrm>
            <a:prstGeom prst="rightArrow">
              <a:avLst>
                <a:gd name="adj1" fmla="val 50000"/>
                <a:gd name="adj2" fmla="val 4474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529" name="Text Box 40"/>
            <p:cNvSpPr txBox="1">
              <a:spLocks noChangeArrowheads="1"/>
            </p:cNvSpPr>
            <p:nvPr/>
          </p:nvSpPr>
          <p:spPr bwMode="auto">
            <a:xfrm>
              <a:off x="379" y="0"/>
              <a:ext cx="10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rid</a:t>
              </a: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2194322" y="4461272"/>
            <a:ext cx="1143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4594623" y="3261122"/>
            <a:ext cx="219789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  <a:ea typeface="PMingLiU" pitchFamily="18" charset="-120"/>
              </a:rPr>
              <a:t>live  </a:t>
            </a:r>
            <a:r>
              <a:rPr lang="en-US" altLang="zh-CN">
                <a:latin typeface="Times New Roman" panose="02020603050405020304" pitchFamily="18" charset="0"/>
                <a:ea typeface="PMingLiU" pitchFamily="18" charset="-120"/>
              </a:rPr>
              <a:t>  </a:t>
            </a:r>
          </a:p>
        </p:txBody>
      </p:sp>
      <p:grpSp>
        <p:nvGrpSpPr>
          <p:cNvPr id="29" name="Group 43"/>
          <p:cNvGrpSpPr/>
          <p:nvPr/>
        </p:nvGrpSpPr>
        <p:grpSpPr bwMode="auto">
          <a:xfrm>
            <a:off x="5337573" y="3261122"/>
            <a:ext cx="1502569" cy="400051"/>
            <a:chOff x="0" y="0"/>
            <a:chExt cx="1262" cy="336"/>
          </a:xfrm>
        </p:grpSpPr>
        <p:sp>
          <p:nvSpPr>
            <p:cNvPr id="21533" name="AutoShape 44"/>
            <p:cNvSpPr>
              <a:spLocks noChangeArrowheads="1"/>
            </p:cNvSpPr>
            <p:nvPr/>
          </p:nvSpPr>
          <p:spPr bwMode="auto">
            <a:xfrm>
              <a:off x="0" y="48"/>
              <a:ext cx="323" cy="182"/>
            </a:xfrm>
            <a:prstGeom prst="rightArrow">
              <a:avLst>
                <a:gd name="adj1" fmla="val 50000"/>
                <a:gd name="adj2" fmla="val 443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534" name="Text Box 45"/>
            <p:cNvSpPr txBox="1">
              <a:spLocks noChangeArrowheads="1"/>
            </p:cNvSpPr>
            <p:nvPr/>
          </p:nvSpPr>
          <p:spPr bwMode="auto">
            <a:xfrm>
              <a:off x="384" y="0"/>
              <a:ext cx="87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liv</a:t>
              </a: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4594623" y="3832622"/>
            <a:ext cx="219789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  <a:ea typeface="PMingLiU" pitchFamily="18" charset="-120"/>
              </a:rPr>
              <a:t>drive  </a:t>
            </a:r>
            <a:r>
              <a:rPr lang="en-US" altLang="zh-CN">
                <a:latin typeface="Times New Roman" panose="02020603050405020304" pitchFamily="18" charset="0"/>
                <a:ea typeface="PMingLiU" pitchFamily="18" charset="-120"/>
              </a:rPr>
              <a:t>  </a:t>
            </a:r>
          </a:p>
        </p:txBody>
      </p:sp>
      <p:grpSp>
        <p:nvGrpSpPr>
          <p:cNvPr id="33" name="Group 47"/>
          <p:cNvGrpSpPr/>
          <p:nvPr/>
        </p:nvGrpSpPr>
        <p:grpSpPr bwMode="auto">
          <a:xfrm>
            <a:off x="5337573" y="3832622"/>
            <a:ext cx="1502569" cy="400051"/>
            <a:chOff x="0" y="0"/>
            <a:chExt cx="1262" cy="336"/>
          </a:xfrm>
        </p:grpSpPr>
        <p:sp>
          <p:nvSpPr>
            <p:cNvPr id="21537" name="AutoShape 48"/>
            <p:cNvSpPr>
              <a:spLocks noChangeArrowheads="1"/>
            </p:cNvSpPr>
            <p:nvPr/>
          </p:nvSpPr>
          <p:spPr bwMode="auto">
            <a:xfrm>
              <a:off x="0" y="96"/>
              <a:ext cx="323" cy="181"/>
            </a:xfrm>
            <a:prstGeom prst="rightArrow">
              <a:avLst>
                <a:gd name="adj1" fmla="val 50000"/>
                <a:gd name="adj2" fmla="val 4460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538" name="Text Box 49"/>
            <p:cNvSpPr txBox="1">
              <a:spLocks noChangeArrowheads="1"/>
            </p:cNvSpPr>
            <p:nvPr/>
          </p:nvSpPr>
          <p:spPr bwMode="auto">
            <a:xfrm>
              <a:off x="384" y="0"/>
              <a:ext cx="87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driv</a:t>
              </a: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 flipV="1">
            <a:off x="5108972" y="3946922"/>
            <a:ext cx="17145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 flipV="1">
            <a:off x="4880372" y="3375422"/>
            <a:ext cx="17145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587479" y="4395787"/>
            <a:ext cx="219789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  <a:ea typeface="PMingLiU" pitchFamily="18" charset="-120"/>
              </a:rPr>
              <a:t>move  </a:t>
            </a:r>
            <a:r>
              <a:rPr lang="en-US" altLang="zh-CN">
                <a:latin typeface="Times New Roman" panose="02020603050405020304" pitchFamily="18" charset="0"/>
                <a:ea typeface="PMingLiU" pitchFamily="18" charset="-120"/>
              </a:rPr>
              <a:t>  </a:t>
            </a:r>
          </a:p>
        </p:txBody>
      </p:sp>
      <p:grpSp>
        <p:nvGrpSpPr>
          <p:cNvPr id="39" name="Group 53"/>
          <p:cNvGrpSpPr/>
          <p:nvPr/>
        </p:nvGrpSpPr>
        <p:grpSpPr bwMode="auto">
          <a:xfrm>
            <a:off x="5337572" y="4395787"/>
            <a:ext cx="1503759" cy="400051"/>
            <a:chOff x="0" y="0"/>
            <a:chExt cx="1263" cy="336"/>
          </a:xfrm>
        </p:grpSpPr>
        <p:sp>
          <p:nvSpPr>
            <p:cNvPr id="21543" name="AutoShape 54"/>
            <p:cNvSpPr>
              <a:spLocks noChangeArrowheads="1"/>
            </p:cNvSpPr>
            <p:nvPr/>
          </p:nvSpPr>
          <p:spPr bwMode="auto">
            <a:xfrm>
              <a:off x="0" y="55"/>
              <a:ext cx="323" cy="181"/>
            </a:xfrm>
            <a:prstGeom prst="rightArrow">
              <a:avLst>
                <a:gd name="adj1" fmla="val 50000"/>
                <a:gd name="adj2" fmla="val 4460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1544" name="Text Box 55"/>
            <p:cNvSpPr txBox="1">
              <a:spLocks noChangeArrowheads="1"/>
            </p:cNvSpPr>
            <p:nvPr/>
          </p:nvSpPr>
          <p:spPr bwMode="auto">
            <a:xfrm>
              <a:off x="385" y="0"/>
              <a:ext cx="87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mov</a:t>
              </a: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sp>
        <p:nvSpPr>
          <p:cNvPr id="42" name="Line 56"/>
          <p:cNvSpPr>
            <a:spLocks noChangeShapeType="1"/>
          </p:cNvSpPr>
          <p:nvPr/>
        </p:nvSpPr>
        <p:spPr bwMode="auto">
          <a:xfrm flipV="1">
            <a:off x="5108972" y="4461272"/>
            <a:ext cx="1143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1154906" y="689372"/>
            <a:ext cx="634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  <a:sym typeface="+mn-ea"/>
              </a:rPr>
              <a:t>Present continuous tense </a:t>
            </a:r>
            <a:r>
              <a:rPr lang="zh-CN" alt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  <a:sym typeface="+mn-ea"/>
              </a:rPr>
              <a:t>现在进行时</a:t>
            </a:r>
            <a:endParaRPr lang="zh-TW" altLang="en-US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1726406" y="2689623"/>
            <a:ext cx="1200150" cy="39647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669900"/>
                </a:solidFill>
                <a:latin typeface="Comic Sans MS" panose="030F0702030302020204" pitchFamily="66" charset="0"/>
                <a:ea typeface="PMingLiU" pitchFamily="18" charset="-120"/>
              </a:rPr>
              <a:t>Practice</a:t>
            </a:r>
            <a:endParaRPr lang="en-US" altLang="zh-CN">
              <a:solidFill>
                <a:srgbClr val="669900"/>
              </a:solidFill>
              <a:latin typeface="Times New Roman" panose="02020603050405020304" pitchFamily="18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/>
      <p:bldP spid="21" grpId="0" animBg="1"/>
      <p:bldP spid="22" grpId="0" animBg="1"/>
      <p:bldP spid="23" grpId="0"/>
      <p:bldP spid="27" grpId="0" animBg="1"/>
      <p:bldP spid="28" grpId="0"/>
      <p:bldP spid="32" grpId="0"/>
      <p:bldP spid="36" grpId="0" animBg="1"/>
      <p:bldP spid="37" grpId="0" animBg="1"/>
      <p:bldP spid="38" grpId="0"/>
      <p:bldP spid="42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6"/>
          <p:cNvSpPr txBox="1">
            <a:spLocks noChangeArrowheads="1"/>
          </p:cNvSpPr>
          <p:nvPr/>
        </p:nvSpPr>
        <p:spPr bwMode="auto">
          <a:xfrm>
            <a:off x="1108471" y="1143000"/>
            <a:ext cx="701635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>
                <a:solidFill>
                  <a:srgbClr val="FF33CC"/>
                </a:solidFill>
                <a:latin typeface="Times New Roman" panose="02020603050405020304" pitchFamily="18" charset="0"/>
                <a:ea typeface="PMingLiU" pitchFamily="18" charset="-120"/>
                <a:sym typeface="Monotype Sorts" pitchFamily="2" charset="2"/>
              </a:rPr>
              <a:t></a:t>
            </a:r>
            <a:r>
              <a:rPr lang="zh-TW" altLang="en-US" sz="2400" b="1" dirty="0">
                <a:latin typeface="Comic Sans MS" panose="030F0702030302020204" pitchFamily="66" charset="0"/>
                <a:ea typeface="PMingLiU" pitchFamily="18" charset="-12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以重读、“辅元辅”结构结尾的动词需要双写最后一个字母再加</a:t>
            </a:r>
            <a:r>
              <a:rPr lang="en-US" altLang="zh-CN" sz="2400" b="1" dirty="0">
                <a:latin typeface="Comic Sans MS" panose="030F0702030302020204" pitchFamily="66" charset="0"/>
                <a:ea typeface="PMingLiU" pitchFamily="18" charset="-120"/>
              </a:rPr>
              <a:t>-</a:t>
            </a:r>
            <a:r>
              <a:rPr lang="en-US" altLang="zh-CN" sz="2400" b="1" dirty="0" err="1">
                <a:latin typeface="Comic Sans MS" panose="030F0702030302020204" pitchFamily="66" charset="0"/>
                <a:ea typeface="PMingLiU" pitchFamily="18" charset="-120"/>
              </a:rPr>
              <a:t>ing</a:t>
            </a:r>
            <a:r>
              <a:rPr lang="zh-CN" altLang="en-US" sz="2400" b="1" dirty="0">
                <a:latin typeface="Comic Sans MS" panose="030F0702030302020204" pitchFamily="66" charset="0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Times New Roman" panose="02020603050405020304" pitchFamily="18" charset="0"/>
              <a:ea typeface="PMingLiU" pitchFamily="18" charset="-120"/>
            </a:endParaRP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1394221" y="2114550"/>
            <a:ext cx="6178153" cy="2800350"/>
            <a:chOff x="0" y="0"/>
            <a:chExt cx="4848" cy="2352"/>
          </a:xfrm>
        </p:grpSpPr>
        <p:sp>
          <p:nvSpPr>
            <p:cNvPr id="22531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4848" cy="235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  <p:sp>
          <p:nvSpPr>
            <p:cNvPr id="22532" name="Text Box 19"/>
            <p:cNvSpPr txBox="1">
              <a:spLocks noChangeArrowheads="1"/>
            </p:cNvSpPr>
            <p:nvPr/>
          </p:nvSpPr>
          <p:spPr bwMode="auto">
            <a:xfrm>
              <a:off x="558" y="107"/>
              <a:ext cx="69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 dirty="0">
                  <a:latin typeface="Comic Sans MS" panose="030F0702030302020204" pitchFamily="66" charset="0"/>
                  <a:ea typeface="PMingLiU" pitchFamily="18" charset="-120"/>
                </a:rPr>
                <a:t>sw</a:t>
              </a:r>
              <a:r>
                <a:rPr lang="en-US" altLang="zh-CN" sz="2000" b="1" dirty="0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im</a:t>
              </a:r>
              <a:endParaRPr lang="en-US" altLang="zh-CN" sz="2000" b="1" dirty="0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grpSp>
        <p:nvGrpSpPr>
          <p:cNvPr id="6" name="Group 20"/>
          <p:cNvGrpSpPr/>
          <p:nvPr/>
        </p:nvGrpSpPr>
        <p:grpSpPr bwMode="auto">
          <a:xfrm>
            <a:off x="2994422" y="2228850"/>
            <a:ext cx="571500" cy="400051"/>
            <a:chOff x="0" y="0"/>
            <a:chExt cx="480" cy="336"/>
          </a:xfrm>
        </p:grpSpPr>
        <p:sp>
          <p:nvSpPr>
            <p:cNvPr id="22534" name="AutoShape 21"/>
            <p:cNvSpPr>
              <a:spLocks noChangeArrowheads="1"/>
            </p:cNvSpPr>
            <p:nvPr/>
          </p:nvSpPr>
          <p:spPr bwMode="auto">
            <a:xfrm>
              <a:off x="0" y="48"/>
              <a:ext cx="167" cy="231"/>
            </a:xfrm>
            <a:prstGeom prst="plus">
              <a:avLst>
                <a:gd name="adj" fmla="val 39167"/>
              </a:avLst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9933"/>
                </a:solidFill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240" y="0"/>
              <a:ext cx="24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m</a:t>
              </a:r>
              <a:endParaRPr lang="en-US" altLang="zh-CN"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</p:grpSp>
      <p:grpSp>
        <p:nvGrpSpPr>
          <p:cNvPr id="9" name="Group 23"/>
          <p:cNvGrpSpPr/>
          <p:nvPr/>
        </p:nvGrpSpPr>
        <p:grpSpPr bwMode="auto">
          <a:xfrm>
            <a:off x="3680222" y="2228850"/>
            <a:ext cx="2971800" cy="400051"/>
            <a:chOff x="0" y="0"/>
            <a:chExt cx="2496" cy="336"/>
          </a:xfrm>
        </p:grpSpPr>
        <p:sp>
          <p:nvSpPr>
            <p:cNvPr id="22537" name="Text Box 24"/>
            <p:cNvSpPr txBox="1">
              <a:spLocks noChangeArrowheads="1"/>
            </p:cNvSpPr>
            <p:nvPr/>
          </p:nvSpPr>
          <p:spPr bwMode="auto">
            <a:xfrm>
              <a:off x="240" y="0"/>
              <a:ext cx="5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 dirty="0" err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 dirty="0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  <p:sp>
          <p:nvSpPr>
            <p:cNvPr id="22538" name="AutoShape 25"/>
            <p:cNvSpPr>
              <a:spLocks noChangeArrowheads="1"/>
            </p:cNvSpPr>
            <p:nvPr/>
          </p:nvSpPr>
          <p:spPr bwMode="auto">
            <a:xfrm>
              <a:off x="768" y="48"/>
              <a:ext cx="323" cy="182"/>
            </a:xfrm>
            <a:prstGeom prst="rightArrow">
              <a:avLst>
                <a:gd name="adj1" fmla="val 50000"/>
                <a:gd name="adj2" fmla="val 443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2539" name="Text Box 26"/>
            <p:cNvSpPr txBox="1">
              <a:spLocks noChangeArrowheads="1"/>
            </p:cNvSpPr>
            <p:nvPr/>
          </p:nvSpPr>
          <p:spPr bwMode="auto">
            <a:xfrm>
              <a:off x="1152" y="0"/>
              <a:ext cx="1344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sw</a:t>
              </a: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imm</a:t>
              </a:r>
              <a:r>
                <a:rPr lang="en-US" altLang="zh-CN" sz="2000" b="1">
                  <a:solidFill>
                    <a:srgbClr val="0066FF"/>
                  </a:solidFill>
                  <a:latin typeface="Comic Sans MS" panose="030F0702030302020204" pitchFamily="66" charset="0"/>
                  <a:ea typeface="PMingLiU" pitchFamily="18" charset="-120"/>
                </a:rPr>
                <a:t>ing</a:t>
              </a:r>
              <a:endParaRPr lang="en-US" altLang="zh-CN" sz="2000" b="1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  <p:sp>
          <p:nvSpPr>
            <p:cNvPr id="22540" name="AutoShape 27"/>
            <p:cNvSpPr>
              <a:spLocks noChangeArrowheads="1"/>
            </p:cNvSpPr>
            <p:nvPr/>
          </p:nvSpPr>
          <p:spPr bwMode="auto">
            <a:xfrm>
              <a:off x="0" y="48"/>
              <a:ext cx="167" cy="231"/>
            </a:xfrm>
            <a:prstGeom prst="plus">
              <a:avLst>
                <a:gd name="adj" fmla="val 39167"/>
              </a:avLst>
            </a:prstGeom>
            <a:solidFill>
              <a:srgbClr val="FF9933"/>
            </a:solidFill>
            <a:ln w="9525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9933"/>
                </a:solidFill>
                <a:latin typeface="Times New Roman" panose="02020603050405020304" pitchFamily="18" charset="0"/>
                <a:ea typeface="PMingLiU" pitchFamily="18" charset="-120"/>
              </a:endParaRPr>
            </a:p>
          </p:txBody>
        </p:sp>
      </p:grpSp>
      <p:grpSp>
        <p:nvGrpSpPr>
          <p:cNvPr id="14" name="Group 28"/>
          <p:cNvGrpSpPr/>
          <p:nvPr/>
        </p:nvGrpSpPr>
        <p:grpSpPr bwMode="auto">
          <a:xfrm>
            <a:off x="1794272" y="3371850"/>
            <a:ext cx="2199084" cy="400051"/>
            <a:chOff x="0" y="0"/>
            <a:chExt cx="1847" cy="336"/>
          </a:xfrm>
        </p:grpSpPr>
        <p:sp>
          <p:nvSpPr>
            <p:cNvPr id="22542" name="Text Box 29"/>
            <p:cNvSpPr txBox="1">
              <a:spLocks noChangeArrowheads="1"/>
            </p:cNvSpPr>
            <p:nvPr/>
          </p:nvSpPr>
          <p:spPr bwMode="auto">
            <a:xfrm>
              <a:off x="0" y="0"/>
              <a:ext cx="184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j</a:t>
              </a: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og</a:t>
              </a:r>
              <a:r>
                <a:rPr lang="en-US" altLang="zh-CN">
                  <a:latin typeface="Times New Roman" panose="02020603050405020304" pitchFamily="18" charset="0"/>
                  <a:ea typeface="PMingLiU" pitchFamily="18" charset="-120"/>
                </a:rPr>
                <a:t>  </a:t>
              </a:r>
            </a:p>
          </p:txBody>
        </p:sp>
        <p:sp>
          <p:nvSpPr>
            <p:cNvPr id="22543" name="AutoShape 30"/>
            <p:cNvSpPr>
              <a:spLocks noChangeArrowheads="1"/>
            </p:cNvSpPr>
            <p:nvPr/>
          </p:nvSpPr>
          <p:spPr bwMode="auto">
            <a:xfrm>
              <a:off x="576" y="96"/>
              <a:ext cx="324" cy="182"/>
            </a:xfrm>
            <a:prstGeom prst="rightArrow">
              <a:avLst>
                <a:gd name="adj1" fmla="val 50000"/>
                <a:gd name="adj2" fmla="val 4449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994423" y="3371850"/>
            <a:ext cx="128587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952500" indent="-9525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  <a:ea typeface="PMingLiU" pitchFamily="18" charset="-120"/>
              </a:rPr>
              <a:t>j</a:t>
            </a:r>
            <a:r>
              <a:rPr lang="en-US" altLang="zh-CN" sz="2000" b="1" dirty="0">
                <a:solidFill>
                  <a:srgbClr val="009900"/>
                </a:solidFill>
                <a:latin typeface="Comic Sans MS" panose="030F0702030302020204" pitchFamily="66" charset="0"/>
                <a:ea typeface="PMingLiU" pitchFamily="18" charset="-120"/>
              </a:rPr>
              <a:t>ogg</a:t>
            </a:r>
            <a:r>
              <a:rPr lang="en-US" altLang="zh-CN" sz="2000" b="1" dirty="0">
                <a:solidFill>
                  <a:srgbClr val="0066FF"/>
                </a:solidFill>
                <a:latin typeface="Comic Sans MS" panose="030F0702030302020204" pitchFamily="66" charset="0"/>
                <a:ea typeface="PMingLiU" pitchFamily="18" charset="-120"/>
              </a:rPr>
              <a:t>ing</a:t>
            </a:r>
            <a:endParaRPr lang="en-US" altLang="zh-CN" sz="2000" b="1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grpSp>
        <p:nvGrpSpPr>
          <p:cNvPr id="18" name="Group 32"/>
          <p:cNvGrpSpPr/>
          <p:nvPr/>
        </p:nvGrpSpPr>
        <p:grpSpPr bwMode="auto">
          <a:xfrm>
            <a:off x="1794272" y="3886200"/>
            <a:ext cx="2199084" cy="400051"/>
            <a:chOff x="0" y="0"/>
            <a:chExt cx="1847" cy="336"/>
          </a:xfrm>
        </p:grpSpPr>
        <p:sp>
          <p:nvSpPr>
            <p:cNvPr id="22546" name="Text Box 33"/>
            <p:cNvSpPr txBox="1">
              <a:spLocks noChangeArrowheads="1"/>
            </p:cNvSpPr>
            <p:nvPr/>
          </p:nvSpPr>
          <p:spPr bwMode="auto">
            <a:xfrm>
              <a:off x="0" y="0"/>
              <a:ext cx="184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s</a:t>
              </a: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it</a:t>
              </a:r>
              <a:r>
                <a:rPr lang="en-US" altLang="zh-CN">
                  <a:latin typeface="Times New Roman" panose="02020603050405020304" pitchFamily="18" charset="0"/>
                  <a:ea typeface="PMingLiU" pitchFamily="18" charset="-120"/>
                </a:rPr>
                <a:t>  </a:t>
              </a:r>
            </a:p>
          </p:txBody>
        </p:sp>
        <p:sp>
          <p:nvSpPr>
            <p:cNvPr id="22547" name="AutoShape 34"/>
            <p:cNvSpPr>
              <a:spLocks noChangeArrowheads="1"/>
            </p:cNvSpPr>
            <p:nvPr/>
          </p:nvSpPr>
          <p:spPr bwMode="auto">
            <a:xfrm>
              <a:off x="576" y="96"/>
              <a:ext cx="324" cy="182"/>
            </a:xfrm>
            <a:prstGeom prst="rightArrow">
              <a:avLst>
                <a:gd name="adj1" fmla="val 50000"/>
                <a:gd name="adj2" fmla="val 4449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994423" y="3886200"/>
            <a:ext cx="977503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Comic Sans MS" panose="030F0702030302020204" pitchFamily="66" charset="0"/>
                <a:ea typeface="PMingLiU" pitchFamily="18" charset="-120"/>
              </a:rPr>
              <a:t>s</a:t>
            </a:r>
            <a:r>
              <a:rPr lang="en-US" altLang="zh-CN" sz="2000" b="1">
                <a:solidFill>
                  <a:srgbClr val="009900"/>
                </a:solidFill>
                <a:latin typeface="Comic Sans MS" panose="030F0702030302020204" pitchFamily="66" charset="0"/>
                <a:ea typeface="PMingLiU" pitchFamily="18" charset="-120"/>
              </a:rPr>
              <a:t>itt</a:t>
            </a:r>
            <a:r>
              <a:rPr lang="en-US" altLang="zh-CN" sz="2000" b="1">
                <a:solidFill>
                  <a:srgbClr val="0066FF"/>
                </a:solidFill>
                <a:latin typeface="Comic Sans MS" panose="030F0702030302020204" pitchFamily="66" charset="0"/>
                <a:ea typeface="PMingLiU" pitchFamily="18" charset="-120"/>
              </a:rPr>
              <a:t>ing</a:t>
            </a:r>
            <a:endParaRPr lang="en-US" altLang="zh-CN" sz="2000" b="1">
              <a:latin typeface="Comic Sans MS" panose="030F0702030302020204" pitchFamily="66" charset="0"/>
              <a:ea typeface="PMingLiU" pitchFamily="18" charset="-120"/>
            </a:endParaRPr>
          </a:p>
        </p:txBody>
      </p:sp>
      <p:grpSp>
        <p:nvGrpSpPr>
          <p:cNvPr id="22" name="Group 36"/>
          <p:cNvGrpSpPr/>
          <p:nvPr/>
        </p:nvGrpSpPr>
        <p:grpSpPr bwMode="auto">
          <a:xfrm>
            <a:off x="1794272" y="4400550"/>
            <a:ext cx="2199084" cy="400051"/>
            <a:chOff x="0" y="0"/>
            <a:chExt cx="1847" cy="336"/>
          </a:xfrm>
        </p:grpSpPr>
        <p:sp>
          <p:nvSpPr>
            <p:cNvPr id="22550" name="Text Box 37"/>
            <p:cNvSpPr txBox="1">
              <a:spLocks noChangeArrowheads="1"/>
            </p:cNvSpPr>
            <p:nvPr/>
          </p:nvSpPr>
          <p:spPr bwMode="auto">
            <a:xfrm>
              <a:off x="0" y="0"/>
              <a:ext cx="184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dr</a:t>
              </a: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op</a:t>
              </a:r>
              <a:r>
                <a:rPr lang="en-US" altLang="zh-CN">
                  <a:latin typeface="Times New Roman" panose="02020603050405020304" pitchFamily="18" charset="0"/>
                  <a:ea typeface="PMingLiU" pitchFamily="18" charset="-120"/>
                </a:rPr>
                <a:t>  </a:t>
              </a:r>
            </a:p>
          </p:txBody>
        </p:sp>
        <p:sp>
          <p:nvSpPr>
            <p:cNvPr id="22551" name="AutoShape 38"/>
            <p:cNvSpPr>
              <a:spLocks noChangeArrowheads="1"/>
            </p:cNvSpPr>
            <p:nvPr/>
          </p:nvSpPr>
          <p:spPr bwMode="auto">
            <a:xfrm>
              <a:off x="576" y="96"/>
              <a:ext cx="324" cy="182"/>
            </a:xfrm>
            <a:prstGeom prst="rightArrow">
              <a:avLst>
                <a:gd name="adj1" fmla="val 50000"/>
                <a:gd name="adj2" fmla="val 4449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994421" y="4400550"/>
            <a:ext cx="128587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  <a:ea typeface="PMingLiU" pitchFamily="18" charset="-120"/>
              </a:rPr>
              <a:t>dr</a:t>
            </a:r>
            <a:r>
              <a:rPr lang="en-US" altLang="zh-CN" sz="2000" b="1" dirty="0">
                <a:solidFill>
                  <a:srgbClr val="009900"/>
                </a:solidFill>
                <a:latin typeface="Comic Sans MS" panose="030F0702030302020204" pitchFamily="66" charset="0"/>
                <a:ea typeface="PMingLiU" pitchFamily="18" charset="-120"/>
              </a:rPr>
              <a:t>opp</a:t>
            </a:r>
            <a:r>
              <a:rPr lang="en-US" altLang="zh-CN" sz="2000" b="1" dirty="0">
                <a:solidFill>
                  <a:srgbClr val="0066FF"/>
                </a:solidFill>
                <a:latin typeface="Comic Sans MS" panose="030F0702030302020204" pitchFamily="66" charset="0"/>
                <a:ea typeface="PMingLiU" pitchFamily="18" charset="-120"/>
              </a:rPr>
              <a:t>ing</a:t>
            </a:r>
            <a:endParaRPr lang="en-US" altLang="zh-CN" sz="2000" b="1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grpSp>
        <p:nvGrpSpPr>
          <p:cNvPr id="26" name="Group 40"/>
          <p:cNvGrpSpPr/>
          <p:nvPr/>
        </p:nvGrpSpPr>
        <p:grpSpPr bwMode="auto">
          <a:xfrm>
            <a:off x="4480322" y="3371850"/>
            <a:ext cx="2199084" cy="400051"/>
            <a:chOff x="0" y="0"/>
            <a:chExt cx="1847" cy="336"/>
          </a:xfrm>
        </p:grpSpPr>
        <p:sp>
          <p:nvSpPr>
            <p:cNvPr id="22554" name="Text Box 41"/>
            <p:cNvSpPr txBox="1">
              <a:spLocks noChangeArrowheads="1"/>
            </p:cNvSpPr>
            <p:nvPr/>
          </p:nvSpPr>
          <p:spPr bwMode="auto">
            <a:xfrm>
              <a:off x="0" y="0"/>
              <a:ext cx="184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r</a:t>
              </a: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un</a:t>
              </a:r>
              <a:r>
                <a:rPr lang="en-US" altLang="zh-CN">
                  <a:latin typeface="Times New Roman" panose="02020603050405020304" pitchFamily="18" charset="0"/>
                  <a:ea typeface="PMingLiU" pitchFamily="18" charset="-120"/>
                </a:rPr>
                <a:t>  </a:t>
              </a:r>
            </a:p>
          </p:txBody>
        </p:sp>
        <p:sp>
          <p:nvSpPr>
            <p:cNvPr id="22555" name="AutoShape 42"/>
            <p:cNvSpPr>
              <a:spLocks noChangeArrowheads="1"/>
            </p:cNvSpPr>
            <p:nvPr/>
          </p:nvSpPr>
          <p:spPr bwMode="auto">
            <a:xfrm>
              <a:off x="528" y="96"/>
              <a:ext cx="324" cy="182"/>
            </a:xfrm>
            <a:prstGeom prst="rightArrow">
              <a:avLst>
                <a:gd name="adj1" fmla="val 50000"/>
                <a:gd name="adj2" fmla="val 4449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5623323" y="3371850"/>
            <a:ext cx="1348977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952500" indent="-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  <a:ea typeface="PMingLiU" pitchFamily="18" charset="-120"/>
              </a:rPr>
              <a:t>r</a:t>
            </a:r>
            <a:r>
              <a:rPr lang="en-US" altLang="zh-CN" sz="2000" b="1" dirty="0">
                <a:solidFill>
                  <a:srgbClr val="009900"/>
                </a:solidFill>
                <a:latin typeface="Comic Sans MS" panose="030F0702030302020204" pitchFamily="66" charset="0"/>
                <a:ea typeface="PMingLiU" pitchFamily="18" charset="-120"/>
              </a:rPr>
              <a:t>unn</a:t>
            </a:r>
            <a:r>
              <a:rPr lang="en-US" altLang="zh-CN" sz="2000" b="1" dirty="0">
                <a:solidFill>
                  <a:srgbClr val="0066FF"/>
                </a:solidFill>
                <a:latin typeface="Comic Sans MS" panose="030F0702030302020204" pitchFamily="66" charset="0"/>
                <a:ea typeface="PMingLiU" pitchFamily="18" charset="-120"/>
              </a:rPr>
              <a:t>ing</a:t>
            </a:r>
            <a:endParaRPr lang="en-US" altLang="zh-CN" sz="2000" b="1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grpSp>
        <p:nvGrpSpPr>
          <p:cNvPr id="30" name="Group 44"/>
          <p:cNvGrpSpPr/>
          <p:nvPr/>
        </p:nvGrpSpPr>
        <p:grpSpPr bwMode="auto">
          <a:xfrm>
            <a:off x="4480322" y="3886200"/>
            <a:ext cx="2199084" cy="400051"/>
            <a:chOff x="0" y="0"/>
            <a:chExt cx="1847" cy="336"/>
          </a:xfrm>
        </p:grpSpPr>
        <p:sp>
          <p:nvSpPr>
            <p:cNvPr id="22558" name="Text Box 45"/>
            <p:cNvSpPr txBox="1">
              <a:spLocks noChangeArrowheads="1"/>
            </p:cNvSpPr>
            <p:nvPr/>
          </p:nvSpPr>
          <p:spPr bwMode="auto">
            <a:xfrm>
              <a:off x="0" y="0"/>
              <a:ext cx="184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g</a:t>
              </a: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et</a:t>
              </a:r>
              <a:r>
                <a:rPr lang="en-US" altLang="zh-CN">
                  <a:latin typeface="Times New Roman" panose="02020603050405020304" pitchFamily="18" charset="0"/>
                  <a:ea typeface="PMingLiU" pitchFamily="18" charset="-120"/>
                </a:rPr>
                <a:t>  </a:t>
              </a:r>
            </a:p>
          </p:txBody>
        </p:sp>
        <p:sp>
          <p:nvSpPr>
            <p:cNvPr id="22559" name="AutoShape 46"/>
            <p:cNvSpPr>
              <a:spLocks noChangeArrowheads="1"/>
            </p:cNvSpPr>
            <p:nvPr/>
          </p:nvSpPr>
          <p:spPr bwMode="auto">
            <a:xfrm>
              <a:off x="528" y="48"/>
              <a:ext cx="324" cy="182"/>
            </a:xfrm>
            <a:prstGeom prst="rightArrow">
              <a:avLst>
                <a:gd name="adj1" fmla="val 50000"/>
                <a:gd name="adj2" fmla="val 4449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5623323" y="3829050"/>
            <a:ext cx="1425177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952500" indent="-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09900"/>
                </a:solidFill>
                <a:latin typeface="Comic Sans MS" panose="030F0702030302020204" pitchFamily="66" charset="0"/>
                <a:ea typeface="PMingLiU" pitchFamily="18" charset="-120"/>
              </a:rPr>
              <a:t>gett</a:t>
            </a:r>
            <a:r>
              <a:rPr lang="en-US" altLang="zh-CN" sz="2000" b="1" dirty="0">
                <a:solidFill>
                  <a:srgbClr val="0066FF"/>
                </a:solidFill>
                <a:latin typeface="Comic Sans MS" panose="030F0702030302020204" pitchFamily="66" charset="0"/>
                <a:ea typeface="PMingLiU" pitchFamily="18" charset="-120"/>
              </a:rPr>
              <a:t>ing</a:t>
            </a:r>
            <a:endParaRPr lang="en-US" altLang="zh-CN" sz="2000" b="1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grpSp>
        <p:nvGrpSpPr>
          <p:cNvPr id="34" name="Group 48"/>
          <p:cNvGrpSpPr/>
          <p:nvPr/>
        </p:nvGrpSpPr>
        <p:grpSpPr bwMode="auto">
          <a:xfrm>
            <a:off x="4480322" y="4400550"/>
            <a:ext cx="2199084" cy="400051"/>
            <a:chOff x="0" y="0"/>
            <a:chExt cx="1847" cy="336"/>
          </a:xfrm>
        </p:grpSpPr>
        <p:sp>
          <p:nvSpPr>
            <p:cNvPr id="22562" name="Text Box 49"/>
            <p:cNvSpPr txBox="1">
              <a:spLocks noChangeArrowheads="1"/>
            </p:cNvSpPr>
            <p:nvPr/>
          </p:nvSpPr>
          <p:spPr bwMode="auto">
            <a:xfrm>
              <a:off x="0" y="0"/>
              <a:ext cx="184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latin typeface="Comic Sans MS" panose="030F0702030302020204" pitchFamily="66" charset="0"/>
                  <a:ea typeface="PMingLiU" pitchFamily="18" charset="-120"/>
                </a:rPr>
                <a:t>p</a:t>
              </a:r>
              <a:r>
                <a:rPr lang="en-US" altLang="zh-CN" sz="2000" b="1">
                  <a:solidFill>
                    <a:srgbClr val="009900"/>
                  </a:solidFill>
                  <a:latin typeface="Comic Sans MS" panose="030F0702030302020204" pitchFamily="66" charset="0"/>
                  <a:ea typeface="PMingLiU" pitchFamily="18" charset="-120"/>
                </a:rPr>
                <a:t>ut</a:t>
              </a:r>
              <a:r>
                <a:rPr lang="en-US" altLang="zh-CN">
                  <a:latin typeface="Times New Roman" panose="02020603050405020304" pitchFamily="18" charset="0"/>
                  <a:ea typeface="PMingLiU" pitchFamily="18" charset="-120"/>
                </a:rPr>
                <a:t>  </a:t>
              </a:r>
            </a:p>
          </p:txBody>
        </p:sp>
        <p:sp>
          <p:nvSpPr>
            <p:cNvPr id="22563" name="AutoShape 50"/>
            <p:cNvSpPr>
              <a:spLocks noChangeArrowheads="1"/>
            </p:cNvSpPr>
            <p:nvPr/>
          </p:nvSpPr>
          <p:spPr bwMode="auto">
            <a:xfrm>
              <a:off x="528" y="48"/>
              <a:ext cx="324" cy="182"/>
            </a:xfrm>
            <a:prstGeom prst="rightArrow">
              <a:avLst>
                <a:gd name="adj1" fmla="val 50000"/>
                <a:gd name="adj2" fmla="val 4449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5623323" y="4343400"/>
            <a:ext cx="1425177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952500" indent="-952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Comic Sans MS" panose="030F0702030302020204" pitchFamily="66" charset="0"/>
                <a:ea typeface="PMingLiU" pitchFamily="18" charset="-120"/>
              </a:rPr>
              <a:t>p</a:t>
            </a:r>
            <a:r>
              <a:rPr lang="en-US" altLang="zh-CN" sz="2000" b="1" dirty="0">
                <a:solidFill>
                  <a:srgbClr val="009900"/>
                </a:solidFill>
                <a:latin typeface="Comic Sans MS" panose="030F0702030302020204" pitchFamily="66" charset="0"/>
                <a:ea typeface="PMingLiU" pitchFamily="18" charset="-120"/>
              </a:rPr>
              <a:t>utt</a:t>
            </a:r>
            <a:r>
              <a:rPr lang="en-US" altLang="zh-CN" sz="2000" b="1" dirty="0">
                <a:solidFill>
                  <a:srgbClr val="0066FF"/>
                </a:solidFill>
                <a:latin typeface="Comic Sans MS" panose="030F0702030302020204" pitchFamily="66" charset="0"/>
                <a:ea typeface="PMingLiU" pitchFamily="18" charset="-120"/>
              </a:rPr>
              <a:t>ing</a:t>
            </a:r>
            <a:endParaRPr lang="en-US" altLang="zh-CN" sz="2000" b="1" dirty="0">
              <a:latin typeface="Comic Sans MS" panose="030F0702030302020204" pitchFamily="66" charset="0"/>
              <a:ea typeface="PMingLiU" pitchFamily="18" charset="-120"/>
            </a:endParaRPr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1108472" y="514350"/>
            <a:ext cx="634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  <a:sym typeface="+mn-ea"/>
              </a:rPr>
              <a:t>Present continuous tense </a:t>
            </a:r>
            <a:r>
              <a:rPr lang="zh-CN" alt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  <a:sym typeface="+mn-ea"/>
              </a:rPr>
              <a:t>现在进行时</a:t>
            </a:r>
            <a:endParaRPr lang="zh-TW" altLang="en-US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79972" y="2800350"/>
            <a:ext cx="1200150" cy="39647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669900"/>
                </a:solidFill>
                <a:latin typeface="Comic Sans MS" panose="030F0702030302020204" pitchFamily="66" charset="0"/>
                <a:ea typeface="PMingLiU" pitchFamily="18" charset="-120"/>
              </a:rPr>
              <a:t>Practice</a:t>
            </a:r>
            <a:endParaRPr lang="en-US" altLang="zh-CN">
              <a:solidFill>
                <a:srgbClr val="669900"/>
              </a:solidFill>
              <a:latin typeface="Times New Roman" panose="02020603050405020304" pitchFamily="18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9" grpId="0"/>
      <p:bldP spid="33" grpId="0"/>
      <p:bldP spid="37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7047" y="1101329"/>
            <a:ext cx="1870472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8763" y="1879997"/>
            <a:ext cx="6250781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完成 配套练习。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记诵本课出现的生词。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创设情境</a:t>
            </a:r>
          </a:p>
        </p:txBody>
      </p:sp>
      <p:sp>
        <p:nvSpPr>
          <p:cNvPr id="7" name="矩形 6"/>
          <p:cNvSpPr/>
          <p:nvPr/>
        </p:nvSpPr>
        <p:spPr>
          <a:xfrm>
            <a:off x="1456135" y="717948"/>
            <a:ext cx="1933575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chant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4" y="1178719"/>
            <a:ext cx="7506890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44366" y="1144192"/>
            <a:ext cx="5729288" cy="18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0" hangingPunct="0"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Are you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doing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your homework? </a:t>
            </a:r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Are you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making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a birthday card? </a:t>
            </a:r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No, no, I’m not. </a:t>
            </a:r>
          </a:p>
          <a:p>
            <a:pPr eaLnBrk="0" hangingPunct="0"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I’m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studying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music hard.</a:t>
            </a:r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8"/>
          <p:cNvSpPr>
            <a:spLocks noChangeArrowheads="1"/>
          </p:cNvSpPr>
          <p:nvPr/>
        </p:nvSpPr>
        <p:spPr bwMode="auto">
          <a:xfrm>
            <a:off x="232172" y="681038"/>
            <a:ext cx="36230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Verbs in present continuous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02532" y="1526381"/>
            <a:ext cx="336946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do + ing = doing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02531" y="2375298"/>
            <a:ext cx="367188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mak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 + ing = making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02532" y="3267076"/>
            <a:ext cx="3383756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stud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 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+ ing  = studying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启发思考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776788" y="1615679"/>
            <a:ext cx="449937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Can the woman carry all these things?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776787" y="2251473"/>
            <a:ext cx="376713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No, she cannot.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776787" y="2887267"/>
            <a:ext cx="376713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are boys doing?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776787" y="3523060"/>
            <a:ext cx="4138613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boy in blue is calling (on the phone). The boy in green is running.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7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957" y="1810941"/>
            <a:ext cx="3955256" cy="23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1"/>
          <p:cNvSpPr>
            <a:spLocks noChangeArrowheads="1"/>
          </p:cNvSpPr>
          <p:nvPr/>
        </p:nvSpPr>
        <p:spPr bwMode="auto">
          <a:xfrm>
            <a:off x="4048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290" name="TextBox 23"/>
          <p:cNvSpPr txBox="1">
            <a:spLocks noChangeArrowheads="1"/>
          </p:cNvSpPr>
          <p:nvPr/>
        </p:nvSpPr>
        <p:spPr bwMode="auto">
          <a:xfrm>
            <a:off x="2541985" y="2833688"/>
            <a:ext cx="885825" cy="2385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0638" y="3756423"/>
            <a:ext cx="6668691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700">
                <a:latin typeface="Times New Roman" panose="02020603050405020304" pitchFamily="18" charset="0"/>
                <a:ea typeface="微软雅黑" panose="020B0503020204020204" pitchFamily="34" charset="-122"/>
              </a:rPr>
              <a:t>Daming is going to have a birthday party. What happened? Let’s see.</a:t>
            </a: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7979" y="1097757"/>
            <a:ext cx="7206853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8"/>
          <p:cNvSpPr>
            <a:spLocks noChangeArrowheads="1"/>
          </p:cNvSpPr>
          <p:nvPr/>
        </p:nvSpPr>
        <p:spPr bwMode="auto">
          <a:xfrm>
            <a:off x="232172" y="681038"/>
            <a:ext cx="36230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Collect words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71575" y="1526381"/>
            <a:ext cx="695325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ate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71575" y="2124075"/>
            <a:ext cx="695325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all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171575" y="2721769"/>
            <a:ext cx="695325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fall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59669" y="3318273"/>
            <a:ext cx="695325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grab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171576" y="3915967"/>
            <a:ext cx="128944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fly away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640932" y="1526382"/>
            <a:ext cx="173116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eat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的过去式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640932" y="2122885"/>
            <a:ext cx="173116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pron.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所有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640932" y="2720579"/>
            <a:ext cx="17311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v.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掉落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640932" y="3317081"/>
            <a:ext cx="173116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v.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抓住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640932" y="3915967"/>
            <a:ext cx="173116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v. </a:t>
            </a:r>
            <a:r>
              <a:rPr lang="zh-CN" altLang="en-US" sz="2100">
                <a:latin typeface="Times New Roman" panose="02020603050405020304" pitchFamily="18" charset="0"/>
                <a:ea typeface="微软雅黑" panose="020B0503020204020204" pitchFamily="34" charset="-122"/>
              </a:rPr>
              <a:t>飞走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9"/>
          <p:cNvSpPr>
            <a:spLocks noChangeArrowheads="1"/>
          </p:cNvSpPr>
          <p:nvPr/>
        </p:nvSpPr>
        <p:spPr bwMode="auto">
          <a:xfrm>
            <a:off x="239316" y="728663"/>
            <a:ext cx="16359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Ask and answer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246585" y="1178719"/>
            <a:ext cx="6649640" cy="385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1. Where is Simon’s mum?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She’s at the supermarket.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2. What is she doing?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She’s buying things for </a:t>
            </a:r>
            <a:r>
              <a:rPr lang="en-US" altLang="zh-CN" sz="2400" b="1" dirty="0" err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Daming’s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birthday party.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3. Who can help Simon’s mum?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 err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Daming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can help her.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4. What is Simon doing?</a:t>
            </a:r>
          </a:p>
          <a:p>
            <a:pPr marL="400050" indent="-400050" eaLnBrk="0" hangingPunct="0">
              <a:lnSpc>
                <a:spcPct val="11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He’s on the phone.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2091" y="2013348"/>
            <a:ext cx="5537597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矩形 14"/>
          <p:cNvSpPr>
            <a:spLocks noChangeArrowheads="1"/>
          </p:cNvSpPr>
          <p:nvPr/>
        </p:nvSpPr>
        <p:spPr bwMode="auto">
          <a:xfrm>
            <a:off x="263129" y="878682"/>
            <a:ext cx="140850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Look and say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8054" y="1347787"/>
            <a:ext cx="5153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Write dialogues and act them out.</a:t>
            </a:r>
          </a:p>
        </p:txBody>
      </p:sp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728" y="2070498"/>
            <a:ext cx="3128963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24275" y="2184797"/>
            <a:ext cx="541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My books are falling. Who can help me?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51660" y="2665810"/>
            <a:ext cx="541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Sorry, I can’t. I’m on the phone.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24275" y="3246835"/>
            <a:ext cx="5419725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 can help you.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908573"/>
            <a:ext cx="3136106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3491" y="1851423"/>
            <a:ext cx="5537597" cy="167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25441" y="2027635"/>
            <a:ext cx="56935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My kite is flying away. Who can help me?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52825" y="2508647"/>
            <a:ext cx="541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Sorry, I can’t. I’m on the phone.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25441" y="3090863"/>
            <a:ext cx="541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 can help you.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全屏显示(16:9)</PresentationFormat>
  <Paragraphs>103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Monotype Sorts</vt:lpstr>
      <vt:lpstr>PMingLiU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2023-01-16T18:48:54Z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F16F221BEB5A425B961A4BB8396DA905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