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1AAAA-DBA2-4490-84FF-CC579170BE5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6DCFD-3EC2-4E09-8E9A-D35E841E5B7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E48FA-A972-4FF6-A96A-A8AF9DD5C34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2690F-35F7-40BB-B187-9D3B5CE48DA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2A388-30E4-499C-982A-481600CAFDE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354A7-94A5-41F9-9895-A35B143588E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BD10E-6382-42DD-BC49-8AA8A59BBCF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92E6-26DC-4DDD-8D4D-9CBBE922C0C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69BDC-7162-4BE6-8E16-035BB75BF5D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F5DD5-A134-470C-AA01-CA1A0B3C0E1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EE06369C-AF45-42B3-A4C0-C7E529B93C6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25805;&#29788;\&#20843;&#33521;&#20154;&#19979;\Unit%207\Unit%207%20Section%20B\Unit%207%20Section%20B%201a-1d\Section%20B%201b.mp3" TargetMode="External"/><Relationship Id="rId1" Type="http://schemas.microsoft.com/office/2007/relationships/media" Target="file:///D:\&#25805;&#29788;\&#20843;&#33521;&#20154;&#19979;\Unit%207\Unit%207%20Section%20B\Unit%207%20Section%20B%201a-1d\Section%20B%201b.mp3" TargetMode="Externa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&#25805;&#29788;\&#20843;&#33521;&#20154;&#19979;\Unit%207\Unit%207%20Section%20B\Unit%207%20Section%20B%201a-1d\Section%20B%201c.mp3" TargetMode="External"/><Relationship Id="rId1" Type="http://schemas.microsoft.com/office/2007/relationships/media" Target="file:///D:\&#25805;&#29788;\&#20843;&#33521;&#20154;&#19979;\Unit%207\Unit%207%20Section%20B\Unit%207%20Section%20B%201a-1d\Section%20B%201c.mp3" TargetMode="Externa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副标题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649663"/>
            <a:ext cx="9144000" cy="473075"/>
          </a:xfrm>
          <a:noFill/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B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课时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2883" name="标题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1981200"/>
            <a:ext cx="8001000" cy="1287463"/>
          </a:xfrm>
          <a:noFill/>
        </p:spPr>
        <p:txBody>
          <a:bodyPr anchor="b"/>
          <a:lstStyle/>
          <a:p>
            <a:r>
              <a:rPr lang="en-US" altLang="zh-C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Unit 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b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What's </a:t>
            </a:r>
            <a:r>
              <a:rPr lang="en-US" altLang="zh-C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highest mountain in the world?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71500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椭圆 28"/>
          <p:cNvSpPr>
            <a:spLocks noChangeArrowheads="1"/>
          </p:cNvSpPr>
          <p:nvPr/>
        </p:nvSpPr>
        <p:spPr bwMode="auto">
          <a:xfrm>
            <a:off x="1452563" y="295275"/>
            <a:ext cx="928687" cy="508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1d</a:t>
            </a:r>
          </a:p>
        </p:txBody>
      </p:sp>
      <p:sp>
        <p:nvSpPr>
          <p:cNvPr id="1412099" name="文本框 1"/>
          <p:cNvSpPr txBox="1">
            <a:spLocks noChangeArrowheads="1"/>
          </p:cNvSpPr>
          <p:nvPr/>
        </p:nvSpPr>
        <p:spPr bwMode="auto">
          <a:xfrm>
            <a:off x="2381250" y="350430"/>
            <a:ext cx="6577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Take turns telling your classmates about pandas.</a:t>
            </a:r>
          </a:p>
        </p:txBody>
      </p:sp>
      <p:sp>
        <p:nvSpPr>
          <p:cNvPr id="1412100" name="文本框 10243"/>
          <p:cNvSpPr txBox="1">
            <a:spLocks noChangeArrowheads="1"/>
          </p:cNvSpPr>
          <p:nvPr/>
        </p:nvSpPr>
        <p:spPr bwMode="auto">
          <a:xfrm>
            <a:off x="1211263" y="1825625"/>
            <a:ext cx="68008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A: A baby panda cannot see.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B: An adult panda weighs many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    times more than a baby panda.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41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1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2098" grpId="0" bldLvl="0"/>
      <p:bldP spid="1412099" grpId="0"/>
      <p:bldP spid="1412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22" name="矩形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6363" y="1174750"/>
            <a:ext cx="3805237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23" name="文本框 31752"/>
          <p:cNvSpPr txBox="1">
            <a:spLocks noChangeArrowheads="1"/>
          </p:cNvSpPr>
          <p:nvPr/>
        </p:nvSpPr>
        <p:spPr bwMode="auto">
          <a:xfrm>
            <a:off x="349250" y="2268538"/>
            <a:ext cx="84439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An adult panda weighs many times more than a baby.</a:t>
            </a:r>
          </a:p>
        </p:txBody>
      </p:sp>
      <p:sp>
        <p:nvSpPr>
          <p:cNvPr id="1413124" name="矩形 31753"/>
          <p:cNvSpPr>
            <a:spLocks noChangeArrowheads="1"/>
          </p:cNvSpPr>
          <p:nvPr/>
        </p:nvSpPr>
        <p:spPr bwMode="auto">
          <a:xfrm>
            <a:off x="303213" y="3481388"/>
            <a:ext cx="85486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倍数</a:t>
            </a:r>
            <a:r>
              <a:rPr 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比较级</a:t>
            </a:r>
            <a:r>
              <a:rPr 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+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than</a:t>
            </a:r>
            <a:r>
              <a:rPr 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…”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，表示“</a:t>
            </a:r>
            <a:r>
              <a:rPr 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……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比</a:t>
            </a:r>
            <a:r>
              <a:rPr 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……(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大</a:t>
            </a:r>
            <a:r>
              <a:rPr 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小</a:t>
            </a:r>
            <a:r>
              <a:rPr 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长</a:t>
            </a:r>
            <a:r>
              <a:rPr 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短</a:t>
            </a:r>
            <a:r>
              <a:rPr 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……)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几倍”。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1413125" name="文本框 31754"/>
          <p:cNvSpPr txBox="1">
            <a:spLocks noChangeArrowheads="1"/>
          </p:cNvSpPr>
          <p:nvPr/>
        </p:nvSpPr>
        <p:spPr bwMode="auto">
          <a:xfrm>
            <a:off x="301625" y="4727575"/>
            <a:ext cx="83058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这个盒子比那个盒子大三倍。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This box is three times bigger than that one.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131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24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矩形 78855"/>
          <p:cNvSpPr>
            <a:spLocks noChangeArrowheads="1"/>
          </p:cNvSpPr>
          <p:nvPr/>
        </p:nvSpPr>
        <p:spPr bwMode="auto">
          <a:xfrm>
            <a:off x="1168400" y="2400300"/>
            <a:ext cx="7191375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倍数</a:t>
            </a:r>
            <a:r>
              <a:rPr 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+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比较级</a:t>
            </a:r>
            <a:r>
              <a:rPr 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+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than…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This elephant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weighs many times more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than that panda.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An adult panda weighs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many times more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than a baby.</a:t>
            </a:r>
          </a:p>
        </p:txBody>
      </p:sp>
      <p:pic>
        <p:nvPicPr>
          <p:cNvPr id="1414147" name="矩形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8188" y="1104900"/>
            <a:ext cx="2654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8675" y="2252663"/>
            <a:ext cx="8315325" cy="1057275"/>
          </a:xfrm>
          <a:noFill/>
        </p:spPr>
        <p:txBody>
          <a:bodyPr/>
          <a:lstStyle/>
          <a:p>
            <a:pPr marL="0" indent="0" defTabSz="288925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Here are some facts about koala, use the information above to make sentences.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3187700"/>
            <a:ext cx="34798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5172" name="Text Box 6"/>
          <p:cNvSpPr txBox="1">
            <a:spLocks noChangeArrowheads="1"/>
          </p:cNvSpPr>
          <p:nvPr/>
        </p:nvSpPr>
        <p:spPr bwMode="auto">
          <a:xfrm>
            <a:off x="4267200" y="2925763"/>
            <a:ext cx="43561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66FF"/>
                </a:solidFill>
                <a:latin typeface="Times New Roman" panose="02020603050405020304" pitchFamily="18" charset="0"/>
              </a:rPr>
              <a:t>Koala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is 75 cm tall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weighs 10 kilos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eats leaves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sleeps 20 hours a day</a:t>
            </a:r>
          </a:p>
        </p:txBody>
      </p:sp>
      <p:pic>
        <p:nvPicPr>
          <p:cNvPr id="16389" name="矩形 5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011238"/>
            <a:ext cx="35750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1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170" grpId="0" build="p"/>
      <p:bldP spid="1415172" grpId="0"/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文本框 5"/>
          <p:cNvSpPr txBox="1">
            <a:spLocks noChangeArrowheads="1"/>
          </p:cNvSpPr>
          <p:nvPr/>
        </p:nvSpPr>
        <p:spPr bwMode="auto">
          <a:xfrm>
            <a:off x="381000" y="3359150"/>
            <a:ext cx="83534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幼圆" panose="02010509060101010101" pitchFamily="49" charset="-122"/>
              </a:rPr>
              <a:t>1. Copy and read new words three times.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幼圆" panose="02010509060101010101" pitchFamily="49" charset="-122"/>
              </a:rPr>
              <a:t>2. Make sentences to tell about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幼圆" panose="02010509060101010101" pitchFamily="49" charset="-122"/>
              </a:rPr>
              <a:t>Pandas.</a:t>
            </a:r>
          </a:p>
        </p:txBody>
      </p:sp>
      <p:pic>
        <p:nvPicPr>
          <p:cNvPr id="1416195" name="WordArt 2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3913" y="1463675"/>
            <a:ext cx="484981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矩形 2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25" y="1504950"/>
            <a:ext cx="46101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907" name="文本框 1"/>
          <p:cNvSpPr txBox="1">
            <a:spLocks noChangeArrowheads="1"/>
          </p:cNvSpPr>
          <p:nvPr/>
        </p:nvSpPr>
        <p:spPr bwMode="auto">
          <a:xfrm>
            <a:off x="974725" y="2744788"/>
            <a:ext cx="7394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sym typeface="幼圆" panose="02010509060101010101" pitchFamily="49" charset="-122"/>
              </a:rPr>
              <a:t>1. Talk about geography and nature.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幼圆" panose="02010509060101010101" pitchFamily="49" charset="-122"/>
              </a:rPr>
              <a:t>2. To compare things using comparisons.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幼圆" panose="02010509060101010101" pitchFamily="49" charset="-122"/>
              </a:rPr>
              <a:t>3. To practice students' listening skills.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0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4039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椭圆 28"/>
          <p:cNvSpPr>
            <a:spLocks noChangeArrowheads="1"/>
          </p:cNvSpPr>
          <p:nvPr/>
        </p:nvSpPr>
        <p:spPr bwMode="auto">
          <a:xfrm>
            <a:off x="1452563" y="295275"/>
            <a:ext cx="928687" cy="508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1a</a:t>
            </a:r>
          </a:p>
        </p:txBody>
      </p:sp>
      <p:sp>
        <p:nvSpPr>
          <p:cNvPr id="1404931" name="文本框 1"/>
          <p:cNvSpPr txBox="1">
            <a:spLocks noChangeArrowheads="1"/>
          </p:cNvSpPr>
          <p:nvPr/>
        </p:nvSpPr>
        <p:spPr bwMode="auto">
          <a:xfrm>
            <a:off x="2411730" y="137319"/>
            <a:ext cx="65373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Compare facts about these two animals. Use the language in the box to help you make sentences.</a:t>
            </a:r>
          </a:p>
        </p:txBody>
      </p:sp>
      <p:sp>
        <p:nvSpPr>
          <p:cNvPr id="1404932" name="文本框 61444"/>
          <p:cNvSpPr txBox="1">
            <a:spLocks noChangeArrowheads="1"/>
          </p:cNvSpPr>
          <p:nvPr/>
        </p:nvSpPr>
        <p:spPr bwMode="auto">
          <a:xfrm>
            <a:off x="4559300" y="1333500"/>
            <a:ext cx="4267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Elephant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is 350 cm tall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weighs 5,000 kilos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-"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eats 150 kilos of food a day</a:t>
            </a:r>
          </a:p>
        </p:txBody>
      </p:sp>
      <p:pic>
        <p:nvPicPr>
          <p:cNvPr id="6149" name="图片 61447" descr="daxiang2_1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1988" y="1501775"/>
            <a:ext cx="363061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4934" name="文本框 61449"/>
          <p:cNvSpPr txBox="1">
            <a:spLocks noChangeArrowheads="1"/>
          </p:cNvSpPr>
          <p:nvPr/>
        </p:nvSpPr>
        <p:spPr bwMode="auto">
          <a:xfrm>
            <a:off x="1093788" y="5002213"/>
            <a:ext cx="6791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Try to describe the elephant using the information above.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40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0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0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4930" grpId="0" bldLvl="0"/>
      <p:bldP spid="1404931" grpId="0"/>
      <p:bldP spid="1404932" grpId="0"/>
      <p:bldP spid="14049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Text Box 6"/>
          <p:cNvSpPr txBox="1">
            <a:spLocks noChangeArrowheads="1"/>
          </p:cNvSpPr>
          <p:nvPr/>
        </p:nvSpPr>
        <p:spPr bwMode="auto">
          <a:xfrm>
            <a:off x="419100" y="1419225"/>
            <a:ext cx="46974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Panda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is 150 cm tall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(standing on two legs)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weighs 100 kilos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eats 10 kilos of food a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day</a:t>
            </a:r>
          </a:p>
        </p:txBody>
      </p:sp>
      <p:pic>
        <p:nvPicPr>
          <p:cNvPr id="1405955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57788" y="1838325"/>
            <a:ext cx="3687762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59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Text Box 10"/>
          <p:cNvSpPr txBox="1">
            <a:spLocks noChangeArrowheads="1"/>
          </p:cNvSpPr>
          <p:nvPr/>
        </p:nvSpPr>
        <p:spPr bwMode="auto">
          <a:xfrm>
            <a:off x="209550" y="1401763"/>
            <a:ext cx="8818563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Example sentences: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This elephant weighs many times more than this panda.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(200 cm taller/shorter, weigh much more/less, eat much more/less, eat many times more)</a:t>
            </a:r>
          </a:p>
        </p:txBody>
      </p:sp>
      <p:sp>
        <p:nvSpPr>
          <p:cNvPr id="1406979" name="文本框 8199"/>
          <p:cNvSpPr txBox="1">
            <a:spLocks noChangeArrowheads="1"/>
          </p:cNvSpPr>
          <p:nvPr/>
        </p:nvSpPr>
        <p:spPr bwMode="auto">
          <a:xfrm>
            <a:off x="130175" y="3736975"/>
            <a:ext cx="8982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This elephant weighs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much more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than this panda.</a:t>
            </a:r>
          </a:p>
        </p:txBody>
      </p:sp>
      <p:sp>
        <p:nvSpPr>
          <p:cNvPr id="1406980" name="文本框 8200"/>
          <p:cNvSpPr txBox="1">
            <a:spLocks noChangeArrowheads="1"/>
          </p:cNvSpPr>
          <p:nvPr/>
        </p:nvSpPr>
        <p:spPr bwMode="auto">
          <a:xfrm>
            <a:off x="244475" y="4452938"/>
            <a:ext cx="8648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This panda weighs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much less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than this elephant.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40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0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0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0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6978" grpId="0"/>
      <p:bldP spid="1406979" grpId="0" bldLvl="0"/>
      <p:bldP spid="1406980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8002" name="图片 1" descr="2531170_232623415000_2"/>
          <p:cNvPicPr>
            <a:picLocks noChangeAspect="1" noChangeArrowheads="1"/>
          </p:cNvPicPr>
          <p:nvPr/>
        </p:nvPicPr>
        <p:blipFill>
          <a:blip r:embed="rId2" cstate="email"/>
          <a:srcRect l="-368"/>
          <a:stretch>
            <a:fillRect/>
          </a:stretch>
        </p:blipFill>
        <p:spPr bwMode="auto">
          <a:xfrm>
            <a:off x="2170113" y="685800"/>
            <a:ext cx="483235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8003" name="Rectangle 3"/>
          <p:cNvSpPr>
            <a:spLocks noGrp="1" noChangeArrowheads="1"/>
          </p:cNvSpPr>
          <p:nvPr/>
        </p:nvSpPr>
        <p:spPr bwMode="auto">
          <a:xfrm>
            <a:off x="263525" y="3948113"/>
            <a:ext cx="871537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大象是现存世界最大的陆栖动物，主要外部特征为柔韧而肌肉发达的长鼻和扇大的耳朵，具缠卷的功能，是象自卫和取食的有力工具。象肩高约</a:t>
            </a:r>
            <a:r>
              <a:rPr 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幼圆" panose="020105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米，体重</a:t>
            </a:r>
            <a:r>
              <a:rPr 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幼圆" panose="020105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～</a:t>
            </a:r>
            <a:r>
              <a:rPr 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幼圆" panose="02010509060101010101" pitchFamily="49" charset="-122"/>
              </a:rPr>
              <a:t>7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吨。非洲象耳大，体型较大，体重较重。亚洲象耳小，身体较小，体重较轻。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0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80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9026" name="图片 1" descr="012000000338701214455102671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427163"/>
            <a:ext cx="46005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9027" name="文本框 2"/>
          <p:cNvSpPr txBox="1">
            <a:spLocks noChangeArrowheads="1"/>
          </p:cNvSpPr>
          <p:nvPr/>
        </p:nvSpPr>
        <p:spPr bwMode="auto">
          <a:xfrm>
            <a:off x="5073650" y="1165225"/>
            <a:ext cx="36322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成都大熊猫繁育研究基地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(Chengdu Research Base)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位于成都北郊斧头山，距市区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10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公里，是一个专门从事濒危野生动物研究、繁育、保护教育和教育旅游的非营利性机构。该基地建有一座大熊猫博物馆，存有珍贵的资料和丰富的展品。除大熊猫外，该基地还从事对小熊猫、黑颈鹤等珍稀濒危动物的研究及繁育工作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椭圆 28"/>
          <p:cNvSpPr>
            <a:spLocks noChangeArrowheads="1"/>
          </p:cNvSpPr>
          <p:nvPr/>
        </p:nvSpPr>
        <p:spPr bwMode="auto">
          <a:xfrm>
            <a:off x="1452563" y="295275"/>
            <a:ext cx="928687" cy="508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1b</a:t>
            </a:r>
          </a:p>
        </p:txBody>
      </p:sp>
      <p:sp>
        <p:nvSpPr>
          <p:cNvPr id="1410051" name="文本框 1"/>
          <p:cNvSpPr txBox="1">
            <a:spLocks noChangeArrowheads="1"/>
          </p:cNvSpPr>
          <p:nvPr/>
        </p:nvSpPr>
        <p:spPr bwMode="auto">
          <a:xfrm>
            <a:off x="2640013" y="320675"/>
            <a:ext cx="6049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Listen and check (</a:t>
            </a:r>
            <a:r>
              <a:rPr lang="en-US" sz="2400" b="1" dirty="0">
                <a:latin typeface="Times New Roman" panose="02020603050405020304" pitchFamily="18" charset="0"/>
                <a:sym typeface="幼圆" panose="02010509060101010101" pitchFamily="49" charset="-122"/>
              </a:rPr>
              <a:t>√</a:t>
            </a:r>
            <a:r>
              <a:rPr lang="en-US" sz="24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) the numbers you hear.</a:t>
            </a:r>
          </a:p>
        </p:txBody>
      </p:sp>
      <p:sp>
        <p:nvSpPr>
          <p:cNvPr id="1410052" name="文本占位符 29698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27225"/>
            <a:ext cx="82296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D6E8F4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894C8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defTabSz="288925">
              <a:lnSpc>
                <a:spcPct val="110000"/>
              </a:lnSpc>
              <a:spcBef>
                <a:spcPct val="15000"/>
              </a:spcBef>
              <a:buFontTx/>
              <a:buNone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_______ 100     ______ 16     _______ 20</a:t>
            </a:r>
          </a:p>
          <a:p>
            <a:pPr marL="609600" indent="-609600" defTabSz="288925">
              <a:lnSpc>
                <a:spcPct val="110000"/>
              </a:lnSpc>
              <a:spcBef>
                <a:spcPct val="15000"/>
              </a:spcBef>
              <a:buFontTx/>
              <a:buNone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______ 50         ______ 120   _______ 0.1   </a:t>
            </a:r>
          </a:p>
          <a:p>
            <a:pPr marL="609600" indent="-609600" defTabSz="288925">
              <a:lnSpc>
                <a:spcPct val="110000"/>
              </a:lnSpc>
              <a:spcBef>
                <a:spcPct val="15000"/>
              </a:spcBef>
              <a:buFontTx/>
              <a:buNone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</a:rPr>
              <a:t>______ 0.2        ______ 150</a:t>
            </a:r>
          </a:p>
        </p:txBody>
      </p:sp>
      <p:sp>
        <p:nvSpPr>
          <p:cNvPr id="1410053" name="矩形 29709"/>
          <p:cNvSpPr>
            <a:spLocks noChangeArrowheads="1"/>
          </p:cNvSpPr>
          <p:nvPr/>
        </p:nvSpPr>
        <p:spPr bwMode="auto">
          <a:xfrm>
            <a:off x="6362700" y="2554288"/>
            <a:ext cx="793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4800" b="1">
                <a:solidFill>
                  <a:srgbClr val="000000"/>
                </a:solidFill>
                <a:latin typeface="宋体" panose="02010600030101010101" pitchFamily="2" charset="-122"/>
              </a:rPr>
              <a:t>√</a:t>
            </a:r>
          </a:p>
        </p:txBody>
      </p:sp>
      <p:sp>
        <p:nvSpPr>
          <p:cNvPr id="1410054" name="文本框 29716"/>
          <p:cNvSpPr txBox="1">
            <a:spLocks noChangeArrowheads="1"/>
          </p:cNvSpPr>
          <p:nvPr/>
        </p:nvSpPr>
        <p:spPr bwMode="auto">
          <a:xfrm>
            <a:off x="3789363" y="3236913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800" b="1">
                <a:solidFill>
                  <a:srgbClr val="FF3300"/>
                </a:solidFill>
                <a:latin typeface="宋体" panose="02010600030101010101" pitchFamily="2" charset="-122"/>
              </a:rPr>
              <a:t>√</a:t>
            </a:r>
          </a:p>
        </p:txBody>
      </p:sp>
      <p:sp>
        <p:nvSpPr>
          <p:cNvPr id="1410055" name="文本框 29717"/>
          <p:cNvSpPr txBox="1">
            <a:spLocks noChangeArrowheads="1"/>
          </p:cNvSpPr>
          <p:nvPr/>
        </p:nvSpPr>
        <p:spPr bwMode="auto">
          <a:xfrm>
            <a:off x="6324600" y="187960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800" b="1">
                <a:solidFill>
                  <a:srgbClr val="FF3300"/>
                </a:solidFill>
                <a:latin typeface="宋体" panose="02010600030101010101" pitchFamily="2" charset="-122"/>
              </a:rPr>
              <a:t>√</a:t>
            </a:r>
          </a:p>
        </p:txBody>
      </p:sp>
      <p:sp>
        <p:nvSpPr>
          <p:cNvPr id="1410056" name="文本框 29718"/>
          <p:cNvSpPr txBox="1">
            <a:spLocks noChangeArrowheads="1"/>
          </p:cNvSpPr>
          <p:nvPr/>
        </p:nvSpPr>
        <p:spPr bwMode="auto">
          <a:xfrm>
            <a:off x="781050" y="3211513"/>
            <a:ext cx="838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800" b="1">
                <a:solidFill>
                  <a:srgbClr val="FF3300"/>
                </a:solidFill>
                <a:latin typeface="宋体" panose="02010600030101010101" pitchFamily="2" charset="-122"/>
              </a:rPr>
              <a:t>√</a:t>
            </a:r>
          </a:p>
        </p:txBody>
      </p:sp>
      <p:sp>
        <p:nvSpPr>
          <p:cNvPr id="1410057" name="文本框 29719"/>
          <p:cNvSpPr txBox="1">
            <a:spLocks noChangeArrowheads="1"/>
          </p:cNvSpPr>
          <p:nvPr/>
        </p:nvSpPr>
        <p:spPr bwMode="auto">
          <a:xfrm>
            <a:off x="871538" y="1873250"/>
            <a:ext cx="838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4800" b="1">
                <a:solidFill>
                  <a:srgbClr val="FF0000"/>
                </a:solidFill>
                <a:latin typeface="宋体" panose="02010600030101010101" pitchFamily="2" charset="-122"/>
              </a:rPr>
              <a:t>√</a:t>
            </a:r>
          </a:p>
        </p:txBody>
      </p:sp>
      <p:pic>
        <p:nvPicPr>
          <p:cNvPr id="11274" name="Section B 1b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0101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41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1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10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1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10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1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10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1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1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1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1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1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1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41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1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1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1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61835" fill="hold"/>
                                        <p:tgtEl>
                                          <p:spTgt spid="11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</p:childTnLst>
        </p:cTn>
      </p:par>
    </p:tnLst>
    <p:bldLst>
      <p:bldP spid="1410050" grpId="0" bldLvl="0"/>
      <p:bldP spid="1410051" grpId="0"/>
      <p:bldP spid="1410052" grpId="0" build="p"/>
      <p:bldP spid="1410053" grpId="0"/>
      <p:bldP spid="1410054" grpId="0"/>
      <p:bldP spid="1410055" grpId="0"/>
      <p:bldP spid="1410056" grpId="0"/>
      <p:bldP spid="14100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椭圆 28"/>
          <p:cNvSpPr>
            <a:spLocks noChangeArrowheads="1"/>
          </p:cNvSpPr>
          <p:nvPr/>
        </p:nvSpPr>
        <p:spPr bwMode="auto">
          <a:xfrm>
            <a:off x="1452563" y="295275"/>
            <a:ext cx="928687" cy="508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1c</a:t>
            </a:r>
          </a:p>
        </p:txBody>
      </p:sp>
      <p:sp>
        <p:nvSpPr>
          <p:cNvPr id="1411075" name="文本框 1"/>
          <p:cNvSpPr txBox="1">
            <a:spLocks noChangeArrowheads="1"/>
          </p:cNvSpPr>
          <p:nvPr/>
        </p:nvSpPr>
        <p:spPr bwMode="auto">
          <a:xfrm>
            <a:off x="2689225" y="325438"/>
            <a:ext cx="568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ea typeface="幼圆" panose="02010509060101010101" pitchFamily="49" charset="-122"/>
              </a:rPr>
              <a:t>Listen again and complete the sentences.</a:t>
            </a:r>
          </a:p>
        </p:txBody>
      </p:sp>
      <p:sp>
        <p:nvSpPr>
          <p:cNvPr id="1411076" name="Text Box 4"/>
          <p:cNvSpPr txBox="1">
            <a:spLocks noChangeArrowheads="1"/>
          </p:cNvSpPr>
          <p:nvPr/>
        </p:nvSpPr>
        <p:spPr bwMode="auto">
          <a:xfrm>
            <a:off x="603250" y="1317625"/>
            <a:ext cx="8243888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000000"/>
                </a:solidFill>
                <a:latin typeface="Times New Roman" panose="02020603050405020304" pitchFamily="18" charset="0"/>
              </a:rPr>
              <a:t>1. At birth, a baby panda is about ___ to ___ kilos.</a:t>
            </a:r>
            <a:r>
              <a:rPr lang="en-US" sz="3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en-US" sz="3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000000"/>
                </a:solidFill>
                <a:latin typeface="Times New Roman" panose="02020603050405020304" pitchFamily="18" charset="0"/>
              </a:rPr>
              <a:t>2. At birth, a baby panda is about ___ cm</a:t>
            </a:r>
            <a:r>
              <a:rPr lang="en-US" sz="3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sz="3400" b="1">
                <a:solidFill>
                  <a:srgbClr val="000000"/>
                </a:solidFill>
                <a:latin typeface="Times New Roman" panose="02020603050405020304" pitchFamily="18" charset="0"/>
              </a:rPr>
              <a:t>long.</a:t>
            </a:r>
            <a:r>
              <a:rPr lang="en-US" sz="3400" b="1" u="sng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3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000000"/>
                </a:solidFill>
                <a:latin typeface="Times New Roman" panose="02020603050405020304" pitchFamily="18" charset="0"/>
              </a:rPr>
              <a:t>3. A baby panda is not black. It is ____ and it has no _____.</a:t>
            </a:r>
          </a:p>
          <a:p>
            <a:pPr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000000"/>
                </a:solidFill>
                <a:latin typeface="Times New Roman" panose="02020603050405020304" pitchFamily="18" charset="0"/>
              </a:rPr>
              <a:t>4. A panda can live up to ___ to ___ years.</a:t>
            </a:r>
          </a:p>
        </p:txBody>
      </p:sp>
      <p:sp>
        <p:nvSpPr>
          <p:cNvPr id="1411077" name="Text Box 5"/>
          <p:cNvSpPr txBox="1">
            <a:spLocks noChangeArrowheads="1"/>
          </p:cNvSpPr>
          <p:nvPr/>
        </p:nvSpPr>
        <p:spPr bwMode="auto">
          <a:xfrm>
            <a:off x="6934200" y="1393825"/>
            <a:ext cx="723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0.1</a:t>
            </a:r>
          </a:p>
        </p:txBody>
      </p:sp>
      <p:sp>
        <p:nvSpPr>
          <p:cNvPr id="1411078" name="Text Box 6"/>
          <p:cNvSpPr txBox="1">
            <a:spLocks noChangeArrowheads="1"/>
          </p:cNvSpPr>
          <p:nvPr/>
        </p:nvSpPr>
        <p:spPr bwMode="auto">
          <a:xfrm>
            <a:off x="1092200" y="2005013"/>
            <a:ext cx="723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0.2</a:t>
            </a:r>
          </a:p>
        </p:txBody>
      </p:sp>
      <p:sp>
        <p:nvSpPr>
          <p:cNvPr id="1411079" name="Text Box 7"/>
          <p:cNvSpPr txBox="1">
            <a:spLocks noChangeArrowheads="1"/>
          </p:cNvSpPr>
          <p:nvPr/>
        </p:nvSpPr>
        <p:spPr bwMode="auto">
          <a:xfrm>
            <a:off x="6943725" y="2606675"/>
            <a:ext cx="615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411080" name="Text Box 8"/>
          <p:cNvSpPr txBox="1">
            <a:spLocks noChangeArrowheads="1"/>
          </p:cNvSpPr>
          <p:nvPr/>
        </p:nvSpPr>
        <p:spPr bwMode="auto">
          <a:xfrm>
            <a:off x="6840538" y="3703638"/>
            <a:ext cx="10239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pink</a:t>
            </a:r>
          </a:p>
        </p:txBody>
      </p:sp>
      <p:sp>
        <p:nvSpPr>
          <p:cNvPr id="1411081" name="Text Box 9"/>
          <p:cNvSpPr txBox="1">
            <a:spLocks noChangeArrowheads="1"/>
          </p:cNvSpPr>
          <p:nvPr/>
        </p:nvSpPr>
        <p:spPr bwMode="auto">
          <a:xfrm>
            <a:off x="2801938" y="4367213"/>
            <a:ext cx="10969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teeth</a:t>
            </a:r>
          </a:p>
        </p:txBody>
      </p:sp>
      <p:sp>
        <p:nvSpPr>
          <p:cNvPr id="1411082" name="Text Box 10"/>
          <p:cNvSpPr txBox="1">
            <a:spLocks noChangeArrowheads="1"/>
          </p:cNvSpPr>
          <p:nvPr/>
        </p:nvSpPr>
        <p:spPr bwMode="auto">
          <a:xfrm>
            <a:off x="5338763" y="4970463"/>
            <a:ext cx="615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411083" name="Text Box 11"/>
          <p:cNvSpPr txBox="1">
            <a:spLocks noChangeArrowheads="1"/>
          </p:cNvSpPr>
          <p:nvPr/>
        </p:nvSpPr>
        <p:spPr bwMode="auto">
          <a:xfrm>
            <a:off x="6575425" y="4983163"/>
            <a:ext cx="615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30</a:t>
            </a:r>
          </a:p>
        </p:txBody>
      </p:sp>
      <p:pic>
        <p:nvPicPr>
          <p:cNvPr id="12300" name="Section B 1c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7848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41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1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1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1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1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1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1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1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1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1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1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0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2200" fill="hold"/>
                                        <p:tgtEl>
                                          <p:spTgt spid="12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0"/>
                  </p:tgtEl>
                </p:cond>
              </p:nextCondLst>
            </p:seq>
          </p:childTnLst>
        </p:cTn>
      </p:par>
    </p:tnLst>
    <p:bldLst>
      <p:bldP spid="1411074" grpId="0" bldLvl="0"/>
      <p:bldP spid="1411075" grpId="0"/>
      <p:bldP spid="1411076" grpId="0"/>
      <p:bldP spid="1411077" grpId="0"/>
      <p:bldP spid="1411078" grpId="0"/>
      <p:bldP spid="1411079" grpId="0"/>
      <p:bldP spid="1411080" grpId="0"/>
      <p:bldP spid="1411081" grpId="0"/>
      <p:bldP spid="1411082" grpId="0"/>
      <p:bldP spid="1411083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590</Words>
  <Application>Microsoft Office PowerPoint</Application>
  <PresentationFormat>全屏显示(4:3)</PresentationFormat>
  <Paragraphs>69</Paragraphs>
  <Slides>14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宋体</vt:lpstr>
      <vt:lpstr>微软雅黑</vt:lpstr>
      <vt:lpstr>幼圆</vt:lpstr>
      <vt:lpstr>Arial</vt:lpstr>
      <vt:lpstr>Calibri</vt:lpstr>
      <vt:lpstr>Times New Roman</vt:lpstr>
      <vt:lpstr>WWW.2PPT.COM
</vt:lpstr>
      <vt:lpstr>Unit 7 What's the highest mountain in the world?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2023-01-16T18:49:03Z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E1BE1AF069774665BCA66787FB91125A</vt:lpwstr>
  </property>
  <property fmtid="{D5CDD505-2E9C-101B-9397-08002B2CF9AE}" pid="4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