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88"/>
        <p:guide pos="2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5D762-F5CC-4595-8BF2-795ACFBA0D0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C7F1E-AA9E-4275-9B8E-5B4D5E2B40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C49B0-67DA-4169-A332-6CF0CE43285E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C879A-0A2D-4035-97A1-2453C260B59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FAE23-760A-4E22-B305-95153699E1D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7A7EE-1FA1-45E6-9E6C-C67340EFC00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A08DF-F12C-4349-B7B2-B9DF9326FB0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6A4EE-90A1-4133-AA3C-31485EF0F37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1DA6C-44EF-447D-A1E8-33139740026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88C83-8608-425F-9BBC-1666B86EE01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488E3-9D8D-493C-8023-9D604057A60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292F-56BF-450D-BB42-E62AF3D3EEA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3C458-607D-4172-8315-F23C6163C88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81F295-087C-4DCC-84A4-55727EA82A1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hyperlink" Target="&#22278;&#30340;&#21608;&#38271;.gs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hyperlink" Target="&#22278;&#30340;&#21608;&#38271;.gsp" TargetMode="Externa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7740452" y="1433449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5148064" y="1649349"/>
            <a:ext cx="3744913" cy="3743325"/>
          </a:xfrm>
          <a:prstGeom prst="ellipse">
            <a:avLst/>
          </a:prstGeom>
          <a:solidFill>
            <a:srgbClr val="33CCFF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5407025" y="106165650"/>
            <a:ext cx="215900" cy="215900"/>
          </a:xfrm>
          <a:prstGeom prst="ellipse">
            <a:avLst/>
          </a:prstGeom>
          <a:noFill/>
          <a:ln w="9525">
            <a:solidFill>
              <a:srgbClr val="FF0066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31602" y="3284984"/>
            <a:ext cx="4426768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时尚中黑简体" pitchFamily="2" charset="-122"/>
                <a:ea typeface="时尚中黑简体" pitchFamily="2" charset="-122"/>
              </a:rPr>
              <a:t>圆的周长</a:t>
            </a:r>
          </a:p>
        </p:txBody>
      </p:sp>
      <p:sp>
        <p:nvSpPr>
          <p:cNvPr id="2" name="矩形 1"/>
          <p:cNvSpPr/>
          <p:nvPr/>
        </p:nvSpPr>
        <p:spPr>
          <a:xfrm>
            <a:off x="431602" y="1049184"/>
            <a:ext cx="54365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b="1" dirty="0">
                <a:solidFill>
                  <a:srgbClr val="000000"/>
                </a:solidFill>
                <a:latin typeface="汉仪小隶书简" pitchFamily="49" charset="-122"/>
                <a:ea typeface="汉仪小隶书简" pitchFamily="49" charset="-122"/>
              </a:rPr>
              <a:t>完美的图形</a:t>
            </a:r>
          </a:p>
        </p:txBody>
      </p:sp>
      <p:sp>
        <p:nvSpPr>
          <p:cNvPr id="9" name="矩形 8"/>
          <p:cNvSpPr/>
          <p:nvPr/>
        </p:nvSpPr>
        <p:spPr>
          <a:xfrm>
            <a:off x="1750294" y="551723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8 -0.00532 C 0.02639 -0.00532 0.12205 0.12269 0.12205 0.28056 C 0.12205 0.43819 0.02639 0.5669 -0.0908 0.5669 C -0.20816 0.5669 -0.30313 0.43819 -0.30313 0.28056 C -0.30313 0.12269 -0.20816 -0.00532 -0.0908 -0.00532 Z " pathEditMode="relative" rAng="0" ptsTypes="fffff">
                                      <p:cBhvr>
                                        <p:cTn id="13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099" grpId="1" animBg="1"/>
      <p:bldP spid="410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6538" y="174683"/>
            <a:ext cx="3635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66"/>
                </a:solidFill>
              </a:rPr>
              <a:t>选择填空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15900" y="3096612"/>
            <a:ext cx="874871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2.</a:t>
            </a:r>
            <a:r>
              <a:rPr lang="zh-CN" altLang="en-US" sz="3600" b="1" dirty="0">
                <a:solidFill>
                  <a:srgbClr val="000000"/>
                </a:solidFill>
              </a:rPr>
              <a:t>车轮滚动一周，前进的距离是求车轮的（    ）。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</a:rPr>
              <a:t>A </a:t>
            </a:r>
            <a:r>
              <a:rPr lang="zh-CN" altLang="en-US" sz="3600" b="1" dirty="0">
                <a:solidFill>
                  <a:srgbClr val="000000"/>
                </a:solidFill>
              </a:rPr>
              <a:t>半径     </a:t>
            </a:r>
            <a:r>
              <a:rPr lang="en-US" altLang="zh-CN" sz="3600" b="1" dirty="0">
                <a:solidFill>
                  <a:srgbClr val="000000"/>
                </a:solidFill>
              </a:rPr>
              <a:t>B</a:t>
            </a:r>
            <a:r>
              <a:rPr lang="zh-CN" altLang="en-US" sz="3600" b="1" dirty="0">
                <a:solidFill>
                  <a:srgbClr val="000000"/>
                </a:solidFill>
              </a:rPr>
              <a:t> 直径    </a:t>
            </a:r>
            <a:r>
              <a:rPr lang="en-US" altLang="zh-CN" sz="3600" b="1" dirty="0">
                <a:solidFill>
                  <a:srgbClr val="000000"/>
                </a:solidFill>
              </a:rPr>
              <a:t>C</a:t>
            </a:r>
            <a:r>
              <a:rPr lang="zh-CN" altLang="en-US" sz="3600" b="1" dirty="0">
                <a:solidFill>
                  <a:srgbClr val="000000"/>
                </a:solidFill>
              </a:rPr>
              <a:t> 周长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15900" y="5180999"/>
            <a:ext cx="8737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3.</a:t>
            </a:r>
            <a:r>
              <a:rPr lang="zh-CN" altLang="en-US" sz="3600" b="1" dirty="0">
                <a:solidFill>
                  <a:srgbClr val="000000"/>
                </a:solidFill>
              </a:rPr>
              <a:t>圆的周长是直径的（      ）倍。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</a:rPr>
              <a:t>   </a:t>
            </a:r>
            <a:r>
              <a:rPr lang="en-US" altLang="zh-CN" sz="3600" b="1" dirty="0">
                <a:solidFill>
                  <a:srgbClr val="000000"/>
                </a:solidFill>
              </a:rPr>
              <a:t>3.14     B</a:t>
            </a:r>
            <a:r>
              <a:rPr lang="zh-CN" altLang="en-US" sz="3600" b="1" dirty="0">
                <a:solidFill>
                  <a:srgbClr val="000000"/>
                </a:solidFill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</a:rPr>
              <a:t>π     C</a:t>
            </a:r>
            <a:r>
              <a:rPr lang="zh-CN" altLang="en-US" sz="3600" b="1" dirty="0">
                <a:solidFill>
                  <a:srgbClr val="000000"/>
                </a:solidFill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42988" y="1080487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15900" y="1080487"/>
            <a:ext cx="874871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1</a:t>
            </a:r>
            <a:r>
              <a:rPr lang="en-US" altLang="zh-CN" sz="3600" b="1" dirty="0">
                <a:solidFill>
                  <a:srgbClr val="000000"/>
                </a:solidFill>
              </a:rPr>
              <a:t>.</a:t>
            </a:r>
            <a:r>
              <a:rPr lang="zh-CN" altLang="en-US" sz="3600" b="1" dirty="0">
                <a:solidFill>
                  <a:srgbClr val="000000"/>
                </a:solidFill>
              </a:rPr>
              <a:t>圆周率是一个（        ）。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>
                <a:solidFill>
                  <a:srgbClr val="000000"/>
                </a:solidFill>
              </a:rPr>
              <a:t>A </a:t>
            </a:r>
            <a:r>
              <a:rPr lang="zh-CN" altLang="en-US" sz="3600" b="1" dirty="0">
                <a:solidFill>
                  <a:srgbClr val="000000"/>
                </a:solidFill>
              </a:rPr>
              <a:t> 有限小数      </a:t>
            </a:r>
            <a:r>
              <a:rPr lang="en-GB" altLang="en-US" sz="3600" b="1" dirty="0">
                <a:solidFill>
                  <a:srgbClr val="000000"/>
                </a:solidFill>
              </a:rPr>
              <a:t>B</a:t>
            </a:r>
            <a:r>
              <a:rPr lang="zh-CN" altLang="en-US" sz="3600" b="1" dirty="0">
                <a:solidFill>
                  <a:srgbClr val="000000"/>
                </a:solidFill>
              </a:rPr>
              <a:t> 循环小数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>
                <a:solidFill>
                  <a:srgbClr val="000000"/>
                </a:solidFill>
              </a:rPr>
              <a:t>C</a:t>
            </a:r>
            <a:r>
              <a:rPr lang="zh-CN" altLang="en-US" sz="3600" b="1" dirty="0">
                <a:solidFill>
                  <a:srgbClr val="000000"/>
                </a:solidFill>
              </a:rPr>
              <a:t> 无限不循环小数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283075" y="100904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4000" b="1">
                <a:solidFill>
                  <a:srgbClr val="FF0066"/>
                </a:solidFill>
              </a:rPr>
              <a:t>C</a:t>
            </a:r>
            <a:endParaRPr lang="zh-CN" altLang="en-US" sz="4000" b="1">
              <a:solidFill>
                <a:srgbClr val="FF0066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55650" y="3672874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FF0066"/>
                </a:solidFill>
              </a:rPr>
              <a:t>C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03800" y="5112737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FF0066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utoUpdateAnimBg="0"/>
      <p:bldP spid="1537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3213" y="266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88201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5.</a:t>
            </a:r>
            <a:r>
              <a:rPr lang="zh-CN" altLang="en-US" sz="3600" b="1">
                <a:solidFill>
                  <a:srgbClr val="000000"/>
                </a:solidFill>
              </a:rPr>
              <a:t>圆周率与直径的关系是（         ）。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A</a:t>
            </a:r>
            <a:r>
              <a:rPr lang="zh-CN" altLang="en-US" sz="3600" b="1">
                <a:solidFill>
                  <a:srgbClr val="000000"/>
                </a:solidFill>
              </a:rPr>
              <a:t> 圆周率与直径的长短无关。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B</a:t>
            </a:r>
            <a:r>
              <a:rPr lang="zh-CN" altLang="en-US" sz="3600" b="1">
                <a:solidFill>
                  <a:srgbClr val="000000"/>
                </a:solidFill>
              </a:rPr>
              <a:t> 直径越长，圆周率也就越大。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</a:rPr>
              <a:t>C</a:t>
            </a:r>
            <a:r>
              <a:rPr lang="zh-CN" altLang="en-US" sz="3600" b="1">
                <a:solidFill>
                  <a:srgbClr val="000000"/>
                </a:solidFill>
              </a:rPr>
              <a:t> 直径越短，圆周率也就越小。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>
              <a:solidFill>
                <a:srgbClr val="00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5693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4</a:t>
            </a:r>
            <a:r>
              <a:rPr lang="en-US" altLang="zh-CN" sz="3600" b="1" dirty="0">
                <a:solidFill>
                  <a:srgbClr val="000000"/>
                </a:solidFill>
              </a:rPr>
              <a:t>.</a:t>
            </a:r>
            <a:r>
              <a:rPr lang="zh-CN" altLang="en-US" sz="3600" b="1" dirty="0">
                <a:solidFill>
                  <a:srgbClr val="000000"/>
                </a:solidFill>
              </a:rPr>
              <a:t>在下列各式中，正确的是（         ）。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>
                <a:solidFill>
                  <a:srgbClr val="000000"/>
                </a:solidFill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</a:rPr>
              <a:t> π&gt;3.14   </a:t>
            </a:r>
            <a:r>
              <a:rPr lang="en-US" altLang="zh-CN" sz="3600" b="1" dirty="0">
                <a:solidFill>
                  <a:srgbClr val="000000"/>
                </a:solidFill>
              </a:rPr>
              <a:t>  </a:t>
            </a:r>
            <a:r>
              <a:rPr lang="en-GB" altLang="en-US" sz="3600" b="1" dirty="0">
                <a:solidFill>
                  <a:srgbClr val="000000"/>
                </a:solidFill>
              </a:rPr>
              <a:t>B</a:t>
            </a:r>
            <a:r>
              <a:rPr lang="zh-CN" altLang="en-US" sz="3600" b="1" dirty="0">
                <a:solidFill>
                  <a:srgbClr val="000000"/>
                </a:solidFill>
              </a:rPr>
              <a:t> π&lt;3.14   </a:t>
            </a:r>
            <a:r>
              <a:rPr lang="en-US" altLang="zh-CN" sz="3600" b="1" dirty="0">
                <a:solidFill>
                  <a:srgbClr val="000000"/>
                </a:solidFill>
              </a:rPr>
              <a:t>  C </a:t>
            </a:r>
            <a:r>
              <a:rPr lang="zh-CN" altLang="en-US" sz="3600" b="1" dirty="0">
                <a:solidFill>
                  <a:srgbClr val="000000"/>
                </a:solidFill>
              </a:rPr>
              <a:t>π=3.14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732588" y="476250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4000" b="1">
                <a:solidFill>
                  <a:srgbClr val="FF0066"/>
                </a:solidFill>
              </a:rPr>
              <a:t>A</a:t>
            </a:r>
            <a:endParaRPr lang="zh-CN" altLang="en-US" sz="4000" b="1">
              <a:solidFill>
                <a:srgbClr val="FF0066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227763" y="2565400"/>
            <a:ext cx="587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16391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940425" y="6021388"/>
            <a:ext cx="360363" cy="217487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做一做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29600" cy="4061048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一个圆形喷水池的半径是</a:t>
            </a:r>
            <a:r>
              <a:rPr lang="en-US" altLang="zh-CN" dirty="0"/>
              <a:t>5m</a:t>
            </a:r>
            <a:r>
              <a:rPr lang="zh-CN" altLang="en-US" dirty="0"/>
              <a:t>，它的周长是多少米？</a:t>
            </a:r>
          </a:p>
          <a:p>
            <a:pPr>
              <a:buFontTx/>
              <a:buNone/>
            </a:pPr>
            <a:r>
              <a:rPr lang="zh-CN" altLang="en-US" dirty="0"/>
              <a:t>                    </a:t>
            </a:r>
            <a:r>
              <a:rPr lang="en-US" altLang="zh-CN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dirty="0" smtClean="0"/>
              <a:t>=2 </a:t>
            </a:r>
            <a:r>
              <a:rPr lang="en-US" altLang="zh-CN" b="1" dirty="0"/>
              <a:t>π</a:t>
            </a:r>
            <a:r>
              <a:rPr lang="en-US" altLang="zh-CN" b="1" i="1" dirty="0">
                <a:latin typeface="Times New Roman" panose="02020603050405020304" pitchFamily="18" charset="0"/>
              </a:rPr>
              <a:t>r</a:t>
            </a:r>
            <a:r>
              <a:rPr lang="en-US" altLang="zh-CN" b="1" dirty="0"/>
              <a:t>      </a:t>
            </a:r>
          </a:p>
          <a:p>
            <a:pPr>
              <a:buFontTx/>
              <a:buNone/>
            </a:pPr>
            <a:r>
              <a:rPr lang="en-US" altLang="zh-CN" b="1" dirty="0"/>
              <a:t>                    2×3.14×5</a:t>
            </a:r>
          </a:p>
          <a:p>
            <a:pPr>
              <a:buFontTx/>
              <a:buNone/>
            </a:pPr>
            <a:r>
              <a:rPr lang="en-US" altLang="zh-CN" b="1" dirty="0"/>
              <a:t>                    =6.28×5</a:t>
            </a:r>
          </a:p>
          <a:p>
            <a:pPr>
              <a:buFontTx/>
              <a:buNone/>
            </a:pPr>
            <a:r>
              <a:rPr lang="en-US" altLang="zh-CN" dirty="0"/>
              <a:t>                    =31.4</a:t>
            </a:r>
            <a:r>
              <a:rPr lang="zh-CN" altLang="en-US" dirty="0"/>
              <a:t>（</a:t>
            </a:r>
            <a:r>
              <a:rPr lang="en-US" altLang="zh-CN" dirty="0"/>
              <a:t>m</a:t>
            </a:r>
            <a:r>
              <a:rPr lang="zh-CN" altLang="en-US" dirty="0"/>
              <a:t>）</a:t>
            </a:r>
          </a:p>
          <a:p>
            <a:pPr>
              <a:buFontTx/>
              <a:buNone/>
            </a:pPr>
            <a:r>
              <a:rPr lang="zh-CN" altLang="en-US" dirty="0"/>
              <a:t>答：它的周长是</a:t>
            </a:r>
            <a:r>
              <a:rPr lang="en-US" altLang="zh-CN" dirty="0"/>
              <a:t>31.4m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3"/>
            <a:ext cx="8229600" cy="3384376"/>
          </a:xfrm>
        </p:spPr>
        <p:txBody>
          <a:bodyPr/>
          <a:lstStyle/>
          <a:p>
            <a:r>
              <a:rPr lang="zh-CN" altLang="en-US" dirty="0"/>
              <a:t>2   在一个圆形亭子里，小丽走完它的直径需用12步，每步长大约是55cm.这个圆形亭子的周长大约是多少米？</a:t>
            </a:r>
          </a:p>
          <a:p>
            <a:pPr>
              <a:buFontTx/>
              <a:buNone/>
            </a:pPr>
            <a:r>
              <a:rPr lang="zh-CN" altLang="en-US" dirty="0"/>
              <a:t>    12</a:t>
            </a:r>
            <a:r>
              <a:rPr lang="zh-CN" altLang="en-US" b="1" dirty="0"/>
              <a:t>×55=660 （cm）</a:t>
            </a:r>
          </a:p>
          <a:p>
            <a:pPr>
              <a:buFontTx/>
              <a:buNone/>
            </a:pPr>
            <a:r>
              <a:rPr lang="zh-CN" altLang="en-US" dirty="0"/>
              <a:t>     3.14</a:t>
            </a:r>
            <a:r>
              <a:rPr lang="zh-CN" altLang="en-US" b="1" dirty="0"/>
              <a:t>×660=2072.4 （cm）=2</a:t>
            </a:r>
            <a:r>
              <a:rPr lang="en-US" altLang="zh-CN" b="1" dirty="0"/>
              <a:t>1</a:t>
            </a:r>
            <a:r>
              <a:rPr lang="zh-CN" altLang="en-US" b="1" dirty="0"/>
              <a:t>米</a:t>
            </a:r>
          </a:p>
          <a:p>
            <a:pPr>
              <a:buFontTx/>
              <a:buNone/>
            </a:pPr>
            <a:r>
              <a:rPr lang="zh-CN" altLang="en-US" b="1" dirty="0"/>
              <a:t>答：这个圆形亭子的周长大约是2</a:t>
            </a:r>
            <a:r>
              <a:rPr lang="en-US" altLang="zh-CN" b="1" dirty="0"/>
              <a:t>1</a:t>
            </a:r>
            <a:r>
              <a:rPr lang="zh-CN" altLang="en-US" b="1" dirty="0"/>
              <a:t>米</a:t>
            </a:r>
            <a:r>
              <a:rPr lang="zh-CN" altLang="en-US" b="1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7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" y="260648"/>
            <a:ext cx="84963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0" name="Group 4"/>
          <p:cNvGrpSpPr/>
          <p:nvPr/>
        </p:nvGrpSpPr>
        <p:grpSpPr bwMode="auto">
          <a:xfrm>
            <a:off x="3644900" y="5227936"/>
            <a:ext cx="3529013" cy="1008062"/>
            <a:chOff x="0" y="0"/>
            <a:chExt cx="2223" cy="635"/>
          </a:xfrm>
        </p:grpSpPr>
        <p:sp>
          <p:nvSpPr>
            <p:cNvPr id="19461" name="未知"/>
            <p:cNvSpPr/>
            <p:nvPr/>
          </p:nvSpPr>
          <p:spPr bwMode="auto">
            <a:xfrm>
              <a:off x="0" y="0"/>
              <a:ext cx="2087" cy="635"/>
            </a:xfrm>
            <a:custGeom>
              <a:avLst/>
              <a:gdLst>
                <a:gd name="T0" fmla="*/ 0 w 2087"/>
                <a:gd name="T1" fmla="*/ 635 h 635"/>
                <a:gd name="T2" fmla="*/ 2087 w 2087"/>
                <a:gd name="T3" fmla="*/ 635 h 635"/>
                <a:gd name="T4" fmla="*/ 1860 w 2087"/>
                <a:gd name="T5" fmla="*/ 227 h 635"/>
                <a:gd name="T6" fmla="*/ 1044 w 2087"/>
                <a:gd name="T7" fmla="*/ 0 h 635"/>
                <a:gd name="T8" fmla="*/ 273 w 2087"/>
                <a:gd name="T9" fmla="*/ 227 h 635"/>
                <a:gd name="T10" fmla="*/ 0 w 2087"/>
                <a:gd name="T11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7" h="635">
                  <a:moveTo>
                    <a:pt x="0" y="635"/>
                  </a:moveTo>
                  <a:lnTo>
                    <a:pt x="2087" y="635"/>
                  </a:lnTo>
                  <a:lnTo>
                    <a:pt x="1860" y="227"/>
                  </a:lnTo>
                  <a:lnTo>
                    <a:pt x="1044" y="0"/>
                  </a:lnTo>
                  <a:lnTo>
                    <a:pt x="273" y="227"/>
                  </a:lnTo>
                  <a:lnTo>
                    <a:pt x="0" y="635"/>
                  </a:lnTo>
                  <a:close/>
                </a:path>
              </a:pathLst>
            </a:custGeom>
            <a:gradFill rotWithShape="1">
              <a:gsLst>
                <a:gs pos="0">
                  <a:srgbClr val="008000"/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227" y="155"/>
              <a:ext cx="199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400" b="1" dirty="0">
                  <a:solidFill>
                    <a:srgbClr val="FFFF99"/>
                  </a:solidFill>
                  <a:ea typeface="华文新魏" panose="02010800040101010101" pitchFamily="2" charset="-122"/>
                </a:rPr>
                <a:t>我的收获</a:t>
              </a:r>
            </a:p>
          </p:txBody>
        </p:sp>
      </p:grp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196975" y="979786"/>
            <a:ext cx="6769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）今天我学习了圆周长的知识。我知道圆周率是（    ）和（    ）的比值，它用字母（  ）表示</a:t>
            </a:r>
            <a:r>
              <a:rPr lang="en-US" altLang="zh-CN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它是我国古代数学家（      ）发现的。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808957" y="3032423"/>
            <a:ext cx="5111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）我还学会了画圆。画圆时圆规两脚分开的距离是（     ），针尖一脚固定的一点是（     ）。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357563" y="1484611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周长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013325" y="1484611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直径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062163" y="2348211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</a:rPr>
              <a:t>祖冲之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377157" y="2924473"/>
            <a:ext cx="5256212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  （</a:t>
            </a:r>
            <a:r>
              <a:rPr lang="en-US" altLang="zh-CN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）我还知道圆的周长总是直径的（   ）倍。已知圆的直径就可以用公式（       ）求周长；已知圆的半径就可以用公式（         ）求周长。 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928144" y="3341986"/>
            <a:ext cx="538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ea typeface="楷体_GB2312" pitchFamily="49" charset="-122"/>
              </a:rPr>
              <a:t>π</a:t>
            </a:r>
          </a:p>
        </p:txBody>
      </p:sp>
      <p:grpSp>
        <p:nvGrpSpPr>
          <p:cNvPr id="19470" name="Group 14"/>
          <p:cNvGrpSpPr/>
          <p:nvPr/>
        </p:nvGrpSpPr>
        <p:grpSpPr bwMode="auto">
          <a:xfrm>
            <a:off x="4350544" y="3716636"/>
            <a:ext cx="1203325" cy="576262"/>
            <a:chOff x="0" y="0"/>
            <a:chExt cx="758" cy="363"/>
          </a:xfrm>
        </p:grpSpPr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0" y="19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Georgia" panose="02040502050405020303" pitchFamily="18" charset="0"/>
                  <a:ea typeface="楷体_GB2312" pitchFamily="49" charset="-122"/>
                </a:rPr>
                <a:t>C</a:t>
              </a:r>
              <a:r>
                <a:rPr lang="zh-CN" altLang="en-US" sz="2800" b="1">
                  <a:solidFill>
                    <a:srgbClr val="FF0000"/>
                  </a:solidFill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545" y="36"/>
              <a:ext cx="2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Monotype Corsiva" panose="03010101010201010101" pitchFamily="66" charset="0"/>
                  <a:ea typeface="楷体_GB2312" pitchFamily="49" charset="-122"/>
                </a:rPr>
                <a:t>d</a:t>
              </a:r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363" y="0"/>
              <a:ext cx="3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ea typeface="楷体_GB2312" pitchFamily="49" charset="-122"/>
                </a:rPr>
                <a:t>π</a:t>
              </a:r>
            </a:p>
          </p:txBody>
        </p:sp>
      </p:grpSp>
      <p:grpSp>
        <p:nvGrpSpPr>
          <p:cNvPr id="19474" name="Group 18"/>
          <p:cNvGrpSpPr/>
          <p:nvPr/>
        </p:nvGrpSpPr>
        <p:grpSpPr bwMode="auto">
          <a:xfrm>
            <a:off x="2313782" y="4653261"/>
            <a:ext cx="1438275" cy="533400"/>
            <a:chOff x="0" y="0"/>
            <a:chExt cx="906" cy="336"/>
          </a:xfrm>
        </p:grpSpPr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Georgia" panose="02040502050405020303" pitchFamily="18" charset="0"/>
                  <a:ea typeface="楷体_GB2312" pitchFamily="49" charset="-122"/>
                </a:rPr>
                <a:t>C</a:t>
              </a:r>
              <a:r>
                <a:rPr lang="zh-CN" altLang="en-US" sz="2800" b="1">
                  <a:solidFill>
                    <a:srgbClr val="FF0000"/>
                  </a:solidFill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725" y="0"/>
              <a:ext cx="1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Monotype Corsiva" panose="03010101010201010101" pitchFamily="66" charset="0"/>
                  <a:ea typeface="楷体_GB2312" pitchFamily="49" charset="-122"/>
                </a:rPr>
                <a:t>r</a:t>
              </a:r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424" y="9"/>
              <a:ext cx="4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Monotype Corsiva" panose="03010101010201010101" pitchFamily="66" charset="0"/>
                  <a:ea typeface="楷体_GB2312" pitchFamily="49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ea typeface="楷体_GB2312" pitchFamily="49" charset="-122"/>
                </a:rPr>
                <a:t>π</a:t>
              </a:r>
              <a:endParaRPr lang="en-US" altLang="zh-CN" sz="2800" b="1">
                <a:solidFill>
                  <a:srgbClr val="FF0000"/>
                </a:solidFill>
                <a:latin typeface="Monotype Corsiva" panose="03010101010201010101" pitchFamily="66" charset="0"/>
                <a:ea typeface="楷体_GB2312" pitchFamily="49" charset="-122"/>
              </a:endParaRPr>
            </a:p>
          </p:txBody>
        </p:sp>
      </p:grpSp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13550" y="4583411"/>
            <a:ext cx="16668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2925763" y="1844973"/>
            <a:ext cx="538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ea typeface="楷体_GB2312" pitchFamily="49" charset="-122"/>
              </a:rPr>
              <a:t>π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4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圜丘坛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33375"/>
            <a:ext cx="4787900" cy="3390900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132582825486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140968"/>
            <a:ext cx="4216400" cy="3198812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51520" y="4292600"/>
            <a:ext cx="424815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     圜丘坛共有三层，上层直径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30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米，中层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50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米，下层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70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米。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276056" y="1268760"/>
            <a:ext cx="3688432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CC"/>
                </a:solidFill>
                <a:ea typeface="楷体_GB2312" pitchFamily="49" charset="-122"/>
              </a:rPr>
              <a:t>      祈年殿殿顶周长是</a:t>
            </a:r>
            <a:r>
              <a:rPr lang="en-US" altLang="zh-CN" sz="3200" b="1" dirty="0">
                <a:solidFill>
                  <a:srgbClr val="0000CC"/>
                </a:solidFill>
                <a:ea typeface="楷体_GB2312" pitchFamily="49" charset="-122"/>
              </a:rPr>
              <a:t>100</a:t>
            </a:r>
            <a:r>
              <a:rPr lang="zh-CN" altLang="en-US" sz="3200" b="1" dirty="0">
                <a:solidFill>
                  <a:srgbClr val="0000CC"/>
                </a:solidFill>
                <a:ea typeface="楷体_GB2312" pitchFamily="49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5870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D60093"/>
                </a:solidFill>
                <a:ea typeface="华文彩云" panose="02010800040101010101" pitchFamily="2" charset="-122"/>
              </a:rPr>
              <a:t>用线绕圆片一周，量它的长度。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619250" y="1700213"/>
            <a:ext cx="2592388" cy="2592387"/>
          </a:xfrm>
          <a:prstGeom prst="ellipse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51" name="Group 7"/>
          <p:cNvGrpSpPr/>
          <p:nvPr/>
        </p:nvGrpSpPr>
        <p:grpSpPr bwMode="auto">
          <a:xfrm>
            <a:off x="468313" y="5229225"/>
            <a:ext cx="8064500" cy="1471613"/>
            <a:chOff x="0" y="0"/>
            <a:chExt cx="5217" cy="952"/>
          </a:xfrm>
        </p:grpSpPr>
        <p:grpSp>
          <p:nvGrpSpPr>
            <p:cNvPr id="6152" name="Group 8"/>
            <p:cNvGrpSpPr/>
            <p:nvPr/>
          </p:nvGrpSpPr>
          <p:grpSpPr bwMode="auto">
            <a:xfrm>
              <a:off x="0" y="0"/>
              <a:ext cx="5217" cy="952"/>
              <a:chOff x="0" y="0"/>
              <a:chExt cx="5217" cy="952"/>
            </a:xfrm>
          </p:grpSpPr>
          <p:graphicFrame>
            <p:nvGraphicFramePr>
              <p:cNvPr id="6153" name="Object 9"/>
              <p:cNvGraphicFramePr>
                <a:graphicFrameLocks noChangeAspect="1"/>
              </p:cNvGraphicFramePr>
              <p:nvPr/>
            </p:nvGraphicFramePr>
            <p:xfrm>
              <a:off x="0" y="0"/>
              <a:ext cx="5184" cy="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1" r:id="rId3" imgW="8775700" imgH="1460500" progId="Photoshop.Image.9">
                      <p:embed/>
                    </p:oleObj>
                  </mc:Choice>
                  <mc:Fallback>
                    <p:oleObj r:id="rId3" imgW="8775700" imgH="1460500" progId="Photoshop.Image.9">
                      <p:embed/>
                      <p:pic>
                        <p:nvPicPr>
                          <p:cNvPr id="0" name="图片 10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5184" cy="8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>
                            <a:outerShdw dist="107763" dir="8100000" algn="ctr" rotWithShape="0">
                              <a:schemeClr val="bg2">
                                <a:alpha val="50000"/>
                              </a:schemeClr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5036" y="861"/>
                <a:ext cx="181" cy="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0" y="212"/>
              <a:ext cx="227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0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591" y="229"/>
              <a:ext cx="226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1</a:t>
              </a: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180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2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763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3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355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4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3534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6</a:t>
              </a: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4076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7</a:t>
              </a: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4668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8</a:t>
              </a: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2943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5</a:t>
              </a:r>
            </a:p>
          </p:txBody>
        </p:sp>
      </p:grpSp>
      <p:sp>
        <p:nvSpPr>
          <p:cNvPr id="6164" name="Freeform 20"/>
          <p:cNvSpPr/>
          <p:nvPr/>
        </p:nvSpPr>
        <p:spPr bwMode="auto">
          <a:xfrm>
            <a:off x="1547813" y="1628775"/>
            <a:ext cx="2733675" cy="2967038"/>
          </a:xfrm>
          <a:custGeom>
            <a:avLst/>
            <a:gdLst>
              <a:gd name="T0" fmla="*/ 153 w 1722"/>
              <a:gd name="T1" fmla="*/ 1869 h 1869"/>
              <a:gd name="T2" fmla="*/ 195 w 1722"/>
              <a:gd name="T3" fmla="*/ 1797 h 1869"/>
              <a:gd name="T4" fmla="*/ 168 w 1722"/>
              <a:gd name="T5" fmla="*/ 1728 h 1869"/>
              <a:gd name="T6" fmla="*/ 297 w 1722"/>
              <a:gd name="T7" fmla="*/ 1650 h 1869"/>
              <a:gd name="T8" fmla="*/ 334 w 1722"/>
              <a:gd name="T9" fmla="*/ 1544 h 1869"/>
              <a:gd name="T10" fmla="*/ 289 w 1722"/>
              <a:gd name="T11" fmla="*/ 1505 h 1869"/>
              <a:gd name="T12" fmla="*/ 190 w 1722"/>
              <a:gd name="T13" fmla="*/ 1415 h 1869"/>
              <a:gd name="T14" fmla="*/ 172 w 1722"/>
              <a:gd name="T15" fmla="*/ 1373 h 1869"/>
              <a:gd name="T16" fmla="*/ 136 w 1722"/>
              <a:gd name="T17" fmla="*/ 1340 h 1869"/>
              <a:gd name="T18" fmla="*/ 106 w 1722"/>
              <a:gd name="T19" fmla="*/ 1289 h 1869"/>
              <a:gd name="T20" fmla="*/ 82 w 1722"/>
              <a:gd name="T21" fmla="*/ 1233 h 1869"/>
              <a:gd name="T22" fmla="*/ 55 w 1722"/>
              <a:gd name="T23" fmla="*/ 1179 h 1869"/>
              <a:gd name="T24" fmla="*/ 28 w 1722"/>
              <a:gd name="T25" fmla="*/ 1118 h 1869"/>
              <a:gd name="T26" fmla="*/ 10 w 1722"/>
              <a:gd name="T27" fmla="*/ 1046 h 1869"/>
              <a:gd name="T28" fmla="*/ 7 w 1722"/>
              <a:gd name="T29" fmla="*/ 1005 h 1869"/>
              <a:gd name="T30" fmla="*/ 4 w 1722"/>
              <a:gd name="T31" fmla="*/ 870 h 1869"/>
              <a:gd name="T32" fmla="*/ 13 w 1722"/>
              <a:gd name="T33" fmla="*/ 699 h 1869"/>
              <a:gd name="T34" fmla="*/ 85 w 1722"/>
              <a:gd name="T35" fmla="*/ 479 h 1869"/>
              <a:gd name="T36" fmla="*/ 145 w 1722"/>
              <a:gd name="T37" fmla="*/ 392 h 1869"/>
              <a:gd name="T38" fmla="*/ 211 w 1722"/>
              <a:gd name="T39" fmla="*/ 299 h 1869"/>
              <a:gd name="T40" fmla="*/ 262 w 1722"/>
              <a:gd name="T41" fmla="*/ 237 h 1869"/>
              <a:gd name="T42" fmla="*/ 328 w 1722"/>
              <a:gd name="T43" fmla="*/ 185 h 1869"/>
              <a:gd name="T44" fmla="*/ 373 w 1722"/>
              <a:gd name="T45" fmla="*/ 149 h 1869"/>
              <a:gd name="T46" fmla="*/ 412 w 1722"/>
              <a:gd name="T47" fmla="*/ 125 h 1869"/>
              <a:gd name="T48" fmla="*/ 433 w 1722"/>
              <a:gd name="T49" fmla="*/ 110 h 1869"/>
              <a:gd name="T50" fmla="*/ 508 w 1722"/>
              <a:gd name="T51" fmla="*/ 64 h 1869"/>
              <a:gd name="T52" fmla="*/ 580 w 1722"/>
              <a:gd name="T53" fmla="*/ 40 h 1869"/>
              <a:gd name="T54" fmla="*/ 643 w 1722"/>
              <a:gd name="T55" fmla="*/ 32 h 1869"/>
              <a:gd name="T56" fmla="*/ 706 w 1722"/>
              <a:gd name="T57" fmla="*/ 14 h 1869"/>
              <a:gd name="T58" fmla="*/ 817 w 1722"/>
              <a:gd name="T59" fmla="*/ 5 h 1869"/>
              <a:gd name="T60" fmla="*/ 994 w 1722"/>
              <a:gd name="T61" fmla="*/ 6 h 1869"/>
              <a:gd name="T62" fmla="*/ 1159 w 1722"/>
              <a:gd name="T63" fmla="*/ 44 h 1869"/>
              <a:gd name="T64" fmla="*/ 1282 w 1722"/>
              <a:gd name="T65" fmla="*/ 116 h 1869"/>
              <a:gd name="T66" fmla="*/ 1345 w 1722"/>
              <a:gd name="T67" fmla="*/ 149 h 1869"/>
              <a:gd name="T68" fmla="*/ 1417 w 1722"/>
              <a:gd name="T69" fmla="*/ 218 h 1869"/>
              <a:gd name="T70" fmla="*/ 1501 w 1722"/>
              <a:gd name="T71" fmla="*/ 287 h 1869"/>
              <a:gd name="T72" fmla="*/ 1555 w 1722"/>
              <a:gd name="T73" fmla="*/ 344 h 1869"/>
              <a:gd name="T74" fmla="*/ 1603 w 1722"/>
              <a:gd name="T75" fmla="*/ 428 h 1869"/>
              <a:gd name="T76" fmla="*/ 1639 w 1722"/>
              <a:gd name="T77" fmla="*/ 480 h 1869"/>
              <a:gd name="T78" fmla="*/ 1702 w 1722"/>
              <a:gd name="T79" fmla="*/ 663 h 1869"/>
              <a:gd name="T80" fmla="*/ 1722 w 1722"/>
              <a:gd name="T81" fmla="*/ 806 h 1869"/>
              <a:gd name="T82" fmla="*/ 1714 w 1722"/>
              <a:gd name="T83" fmla="*/ 982 h 1869"/>
              <a:gd name="T84" fmla="*/ 1672 w 1722"/>
              <a:gd name="T85" fmla="*/ 1161 h 1869"/>
              <a:gd name="T86" fmla="*/ 1591 w 1722"/>
              <a:gd name="T87" fmla="*/ 1311 h 1869"/>
              <a:gd name="T88" fmla="*/ 1474 w 1722"/>
              <a:gd name="T89" fmla="*/ 1470 h 1869"/>
              <a:gd name="T90" fmla="*/ 1450 w 1722"/>
              <a:gd name="T91" fmla="*/ 1482 h 1869"/>
              <a:gd name="T92" fmla="*/ 1438 w 1722"/>
              <a:gd name="T93" fmla="*/ 1509 h 1869"/>
              <a:gd name="T94" fmla="*/ 1393 w 1722"/>
              <a:gd name="T95" fmla="*/ 1536 h 1869"/>
              <a:gd name="T96" fmla="*/ 1345 w 1722"/>
              <a:gd name="T97" fmla="*/ 1581 h 1869"/>
              <a:gd name="T98" fmla="*/ 1243 w 1722"/>
              <a:gd name="T99" fmla="*/ 1626 h 1869"/>
              <a:gd name="T100" fmla="*/ 1153 w 1722"/>
              <a:gd name="T101" fmla="*/ 1674 h 1869"/>
              <a:gd name="T102" fmla="*/ 978 w 1722"/>
              <a:gd name="T103" fmla="*/ 1702 h 1869"/>
              <a:gd name="T104" fmla="*/ 793 w 1722"/>
              <a:gd name="T105" fmla="*/ 1716 h 1869"/>
              <a:gd name="T106" fmla="*/ 658 w 1722"/>
              <a:gd name="T107" fmla="*/ 1692 h 1869"/>
              <a:gd name="T108" fmla="*/ 498 w 1722"/>
              <a:gd name="T109" fmla="*/ 1638 h 1869"/>
              <a:gd name="T110" fmla="*/ 397 w 1722"/>
              <a:gd name="T111" fmla="*/ 1593 h 1869"/>
              <a:gd name="T112" fmla="*/ 367 w 1722"/>
              <a:gd name="T113" fmla="*/ 1569 h 1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22" h="1869">
                <a:moveTo>
                  <a:pt x="153" y="1869"/>
                </a:moveTo>
                <a:cubicBezTo>
                  <a:pt x="153" y="1859"/>
                  <a:pt x="193" y="1820"/>
                  <a:pt x="195" y="1797"/>
                </a:cubicBezTo>
                <a:cubicBezTo>
                  <a:pt x="197" y="1774"/>
                  <a:pt x="151" y="1752"/>
                  <a:pt x="168" y="1728"/>
                </a:cubicBezTo>
                <a:cubicBezTo>
                  <a:pt x="185" y="1704"/>
                  <a:pt x="269" y="1681"/>
                  <a:pt x="297" y="1650"/>
                </a:cubicBezTo>
                <a:cubicBezTo>
                  <a:pt x="325" y="1619"/>
                  <a:pt x="335" y="1568"/>
                  <a:pt x="334" y="1544"/>
                </a:cubicBezTo>
                <a:cubicBezTo>
                  <a:pt x="333" y="1520"/>
                  <a:pt x="313" y="1526"/>
                  <a:pt x="289" y="1505"/>
                </a:cubicBezTo>
                <a:cubicBezTo>
                  <a:pt x="262" y="1485"/>
                  <a:pt x="212" y="1431"/>
                  <a:pt x="190" y="1415"/>
                </a:cubicBezTo>
                <a:cubicBezTo>
                  <a:pt x="170" y="1393"/>
                  <a:pt x="181" y="1385"/>
                  <a:pt x="172" y="1373"/>
                </a:cubicBezTo>
                <a:cubicBezTo>
                  <a:pt x="164" y="1365"/>
                  <a:pt x="144" y="1348"/>
                  <a:pt x="136" y="1340"/>
                </a:cubicBezTo>
                <a:cubicBezTo>
                  <a:pt x="128" y="1332"/>
                  <a:pt x="106" y="1289"/>
                  <a:pt x="106" y="1289"/>
                </a:cubicBezTo>
                <a:cubicBezTo>
                  <a:pt x="98" y="1271"/>
                  <a:pt x="90" y="1252"/>
                  <a:pt x="82" y="1233"/>
                </a:cubicBezTo>
                <a:cubicBezTo>
                  <a:pt x="74" y="1215"/>
                  <a:pt x="64" y="1198"/>
                  <a:pt x="55" y="1179"/>
                </a:cubicBezTo>
                <a:cubicBezTo>
                  <a:pt x="46" y="1162"/>
                  <a:pt x="34" y="1136"/>
                  <a:pt x="28" y="1118"/>
                </a:cubicBezTo>
                <a:cubicBezTo>
                  <a:pt x="20" y="1095"/>
                  <a:pt x="18" y="1069"/>
                  <a:pt x="10" y="1046"/>
                </a:cubicBezTo>
                <a:cubicBezTo>
                  <a:pt x="4" y="1029"/>
                  <a:pt x="13" y="1022"/>
                  <a:pt x="7" y="1005"/>
                </a:cubicBezTo>
                <a:cubicBezTo>
                  <a:pt x="7" y="971"/>
                  <a:pt x="3" y="921"/>
                  <a:pt x="4" y="870"/>
                </a:cubicBezTo>
                <a:cubicBezTo>
                  <a:pt x="5" y="819"/>
                  <a:pt x="0" y="764"/>
                  <a:pt x="13" y="699"/>
                </a:cubicBezTo>
                <a:cubicBezTo>
                  <a:pt x="26" y="634"/>
                  <a:pt x="63" y="530"/>
                  <a:pt x="85" y="479"/>
                </a:cubicBezTo>
                <a:cubicBezTo>
                  <a:pt x="95" y="459"/>
                  <a:pt x="135" y="412"/>
                  <a:pt x="145" y="392"/>
                </a:cubicBezTo>
                <a:cubicBezTo>
                  <a:pt x="159" y="363"/>
                  <a:pt x="184" y="317"/>
                  <a:pt x="211" y="299"/>
                </a:cubicBezTo>
                <a:cubicBezTo>
                  <a:pt x="230" y="273"/>
                  <a:pt x="242" y="256"/>
                  <a:pt x="262" y="237"/>
                </a:cubicBezTo>
                <a:cubicBezTo>
                  <a:pt x="282" y="218"/>
                  <a:pt x="310" y="200"/>
                  <a:pt x="328" y="185"/>
                </a:cubicBezTo>
                <a:cubicBezTo>
                  <a:pt x="344" y="172"/>
                  <a:pt x="355" y="160"/>
                  <a:pt x="373" y="149"/>
                </a:cubicBezTo>
                <a:cubicBezTo>
                  <a:pt x="387" y="140"/>
                  <a:pt x="412" y="125"/>
                  <a:pt x="412" y="125"/>
                </a:cubicBezTo>
                <a:cubicBezTo>
                  <a:pt x="415" y="117"/>
                  <a:pt x="417" y="120"/>
                  <a:pt x="433" y="110"/>
                </a:cubicBezTo>
                <a:cubicBezTo>
                  <a:pt x="449" y="100"/>
                  <a:pt x="484" y="76"/>
                  <a:pt x="508" y="64"/>
                </a:cubicBezTo>
                <a:cubicBezTo>
                  <a:pt x="532" y="56"/>
                  <a:pt x="556" y="48"/>
                  <a:pt x="580" y="40"/>
                </a:cubicBezTo>
                <a:cubicBezTo>
                  <a:pt x="588" y="37"/>
                  <a:pt x="643" y="32"/>
                  <a:pt x="643" y="32"/>
                </a:cubicBezTo>
                <a:cubicBezTo>
                  <a:pt x="661" y="24"/>
                  <a:pt x="677" y="18"/>
                  <a:pt x="706" y="14"/>
                </a:cubicBezTo>
                <a:cubicBezTo>
                  <a:pt x="735" y="10"/>
                  <a:pt x="769" y="6"/>
                  <a:pt x="817" y="5"/>
                </a:cubicBezTo>
                <a:cubicBezTo>
                  <a:pt x="864" y="7"/>
                  <a:pt x="937" y="0"/>
                  <a:pt x="994" y="6"/>
                </a:cubicBezTo>
                <a:cubicBezTo>
                  <a:pt x="1051" y="12"/>
                  <a:pt x="1111" y="26"/>
                  <a:pt x="1159" y="44"/>
                </a:cubicBezTo>
                <a:cubicBezTo>
                  <a:pt x="1213" y="83"/>
                  <a:pt x="1237" y="86"/>
                  <a:pt x="1282" y="116"/>
                </a:cubicBezTo>
                <a:cubicBezTo>
                  <a:pt x="1292" y="131"/>
                  <a:pt x="1335" y="134"/>
                  <a:pt x="1345" y="149"/>
                </a:cubicBezTo>
                <a:cubicBezTo>
                  <a:pt x="1364" y="178"/>
                  <a:pt x="1389" y="201"/>
                  <a:pt x="1417" y="218"/>
                </a:cubicBezTo>
                <a:cubicBezTo>
                  <a:pt x="1486" y="259"/>
                  <a:pt x="1453" y="271"/>
                  <a:pt x="1501" y="287"/>
                </a:cubicBezTo>
                <a:cubicBezTo>
                  <a:pt x="1529" y="308"/>
                  <a:pt x="1519" y="332"/>
                  <a:pt x="1555" y="344"/>
                </a:cubicBezTo>
                <a:cubicBezTo>
                  <a:pt x="1600" y="416"/>
                  <a:pt x="1573" y="383"/>
                  <a:pt x="1603" y="428"/>
                </a:cubicBezTo>
                <a:cubicBezTo>
                  <a:pt x="1619" y="452"/>
                  <a:pt x="1622" y="455"/>
                  <a:pt x="1639" y="480"/>
                </a:cubicBezTo>
                <a:cubicBezTo>
                  <a:pt x="1650" y="518"/>
                  <a:pt x="1691" y="604"/>
                  <a:pt x="1702" y="663"/>
                </a:cubicBezTo>
                <a:cubicBezTo>
                  <a:pt x="1716" y="717"/>
                  <a:pt x="1720" y="753"/>
                  <a:pt x="1722" y="806"/>
                </a:cubicBezTo>
                <a:cubicBezTo>
                  <a:pt x="1721" y="859"/>
                  <a:pt x="1722" y="923"/>
                  <a:pt x="1714" y="982"/>
                </a:cubicBezTo>
                <a:cubicBezTo>
                  <a:pt x="1706" y="1041"/>
                  <a:pt x="1692" y="1106"/>
                  <a:pt x="1672" y="1161"/>
                </a:cubicBezTo>
                <a:cubicBezTo>
                  <a:pt x="1652" y="1216"/>
                  <a:pt x="1624" y="1260"/>
                  <a:pt x="1591" y="1311"/>
                </a:cubicBezTo>
                <a:cubicBezTo>
                  <a:pt x="1568" y="1379"/>
                  <a:pt x="1516" y="1413"/>
                  <a:pt x="1474" y="1470"/>
                </a:cubicBezTo>
                <a:cubicBezTo>
                  <a:pt x="1467" y="1480"/>
                  <a:pt x="1457" y="1473"/>
                  <a:pt x="1450" y="1482"/>
                </a:cubicBezTo>
                <a:cubicBezTo>
                  <a:pt x="1463" y="1485"/>
                  <a:pt x="1427" y="1501"/>
                  <a:pt x="1438" y="1509"/>
                </a:cubicBezTo>
                <a:cubicBezTo>
                  <a:pt x="1428" y="1518"/>
                  <a:pt x="1408" y="1524"/>
                  <a:pt x="1393" y="1536"/>
                </a:cubicBezTo>
                <a:cubicBezTo>
                  <a:pt x="1386" y="1543"/>
                  <a:pt x="1352" y="1579"/>
                  <a:pt x="1345" y="1581"/>
                </a:cubicBezTo>
                <a:cubicBezTo>
                  <a:pt x="1283" y="1604"/>
                  <a:pt x="1300" y="1602"/>
                  <a:pt x="1243" y="1626"/>
                </a:cubicBezTo>
                <a:cubicBezTo>
                  <a:pt x="1210" y="1653"/>
                  <a:pt x="1197" y="1661"/>
                  <a:pt x="1153" y="1674"/>
                </a:cubicBezTo>
                <a:cubicBezTo>
                  <a:pt x="1109" y="1687"/>
                  <a:pt x="1038" y="1695"/>
                  <a:pt x="978" y="1702"/>
                </a:cubicBezTo>
                <a:cubicBezTo>
                  <a:pt x="918" y="1709"/>
                  <a:pt x="846" y="1718"/>
                  <a:pt x="793" y="1716"/>
                </a:cubicBezTo>
                <a:cubicBezTo>
                  <a:pt x="740" y="1714"/>
                  <a:pt x="707" y="1705"/>
                  <a:pt x="658" y="1692"/>
                </a:cubicBezTo>
                <a:cubicBezTo>
                  <a:pt x="574" y="1685"/>
                  <a:pt x="541" y="1654"/>
                  <a:pt x="498" y="1638"/>
                </a:cubicBezTo>
                <a:cubicBezTo>
                  <a:pt x="455" y="1622"/>
                  <a:pt x="419" y="1604"/>
                  <a:pt x="397" y="1593"/>
                </a:cubicBezTo>
                <a:cubicBezTo>
                  <a:pt x="380" y="1567"/>
                  <a:pt x="389" y="1591"/>
                  <a:pt x="367" y="1569"/>
                </a:cubicBezTo>
              </a:path>
            </a:pathLst>
          </a:custGeom>
          <a:noFill/>
          <a:ln w="38100" cap="flat" cmpd="sng">
            <a:solidFill>
              <a:srgbClr val="CC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2051050" y="4068763"/>
            <a:ext cx="107950" cy="1079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71" name="Group 27"/>
          <p:cNvGrpSpPr/>
          <p:nvPr/>
        </p:nvGrpSpPr>
        <p:grpSpPr bwMode="auto">
          <a:xfrm>
            <a:off x="14288" y="5073650"/>
            <a:ext cx="6789737" cy="214313"/>
            <a:chOff x="9" y="3196"/>
            <a:chExt cx="4277" cy="135"/>
          </a:xfrm>
        </p:grpSpPr>
        <p:grpSp>
          <p:nvGrpSpPr>
            <p:cNvPr id="6169" name="Group 25"/>
            <p:cNvGrpSpPr/>
            <p:nvPr/>
          </p:nvGrpSpPr>
          <p:grpSpPr bwMode="auto">
            <a:xfrm>
              <a:off x="324" y="3249"/>
              <a:ext cx="3962" cy="82"/>
              <a:chOff x="460" y="3075"/>
              <a:chExt cx="3962" cy="82"/>
            </a:xfrm>
          </p:grpSpPr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>
                <a:off x="476" y="3113"/>
                <a:ext cx="3946" cy="0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auto">
              <a:xfrm>
                <a:off x="460" y="3089"/>
                <a:ext cx="68" cy="68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auto">
              <a:xfrm>
                <a:off x="4348" y="3075"/>
                <a:ext cx="68" cy="68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170" name="Freeform 26"/>
            <p:cNvSpPr/>
            <p:nvPr/>
          </p:nvSpPr>
          <p:spPr bwMode="auto">
            <a:xfrm>
              <a:off x="9" y="3196"/>
              <a:ext cx="331" cy="98"/>
            </a:xfrm>
            <a:custGeom>
              <a:avLst/>
              <a:gdLst>
                <a:gd name="T0" fmla="*/ 331 w 331"/>
                <a:gd name="T1" fmla="*/ 98 h 98"/>
                <a:gd name="T2" fmla="*/ 207 w 331"/>
                <a:gd name="T3" fmla="*/ 59 h 98"/>
                <a:gd name="T4" fmla="*/ 192 w 331"/>
                <a:gd name="T5" fmla="*/ 26 h 98"/>
                <a:gd name="T6" fmla="*/ 162 w 331"/>
                <a:gd name="T7" fmla="*/ 2 h 98"/>
                <a:gd name="T8" fmla="*/ 117 w 331"/>
                <a:gd name="T9" fmla="*/ 14 h 98"/>
                <a:gd name="T10" fmla="*/ 93 w 331"/>
                <a:gd name="T11" fmla="*/ 23 h 98"/>
                <a:gd name="T12" fmla="*/ 72 w 331"/>
                <a:gd name="T13" fmla="*/ 62 h 98"/>
                <a:gd name="T14" fmla="*/ 39 w 331"/>
                <a:gd name="T15" fmla="*/ 74 h 98"/>
                <a:gd name="T16" fmla="*/ 0 w 331"/>
                <a:gd name="T17" fmla="*/ 8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1" h="98">
                  <a:moveTo>
                    <a:pt x="331" y="98"/>
                  </a:moveTo>
                  <a:lnTo>
                    <a:pt x="207" y="59"/>
                  </a:lnTo>
                  <a:lnTo>
                    <a:pt x="192" y="26"/>
                  </a:lnTo>
                  <a:lnTo>
                    <a:pt x="162" y="2"/>
                  </a:lnTo>
                  <a:cubicBezTo>
                    <a:pt x="150" y="0"/>
                    <a:pt x="128" y="11"/>
                    <a:pt x="117" y="14"/>
                  </a:cubicBezTo>
                  <a:cubicBezTo>
                    <a:pt x="106" y="17"/>
                    <a:pt x="100" y="15"/>
                    <a:pt x="93" y="23"/>
                  </a:cubicBezTo>
                  <a:cubicBezTo>
                    <a:pt x="86" y="31"/>
                    <a:pt x="81" y="54"/>
                    <a:pt x="72" y="62"/>
                  </a:cubicBezTo>
                  <a:lnTo>
                    <a:pt x="39" y="74"/>
                  </a:lnTo>
                  <a:lnTo>
                    <a:pt x="0" y="80"/>
                  </a:lnTo>
                </a:path>
              </a:pathLst>
            </a:custGeom>
            <a:noFill/>
            <a:ln w="38100" cap="flat" cmpd="sng">
              <a:solidFill>
                <a:srgbClr val="CC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5900" y="620713"/>
            <a:ext cx="8748713" cy="590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5464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D60093"/>
                </a:solidFill>
                <a:ea typeface="华文彩云" panose="02010800040101010101" pitchFamily="2" charset="-122"/>
              </a:rPr>
              <a:t>圆片滚动一周，量它的长度。</a:t>
            </a:r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1187450" y="4191000"/>
            <a:ext cx="8064500" cy="1471613"/>
            <a:chOff x="0" y="0"/>
            <a:chExt cx="5217" cy="952"/>
          </a:xfrm>
        </p:grpSpPr>
        <p:grpSp>
          <p:nvGrpSpPr>
            <p:cNvPr id="7173" name="Group 5"/>
            <p:cNvGrpSpPr/>
            <p:nvPr/>
          </p:nvGrpSpPr>
          <p:grpSpPr bwMode="auto">
            <a:xfrm>
              <a:off x="0" y="0"/>
              <a:ext cx="5217" cy="952"/>
              <a:chOff x="0" y="0"/>
              <a:chExt cx="5217" cy="952"/>
            </a:xfrm>
          </p:grpSpPr>
          <p:graphicFrame>
            <p:nvGraphicFramePr>
              <p:cNvPr id="7174" name="Object 6"/>
              <p:cNvGraphicFramePr>
                <a:graphicFrameLocks noChangeAspect="1"/>
              </p:cNvGraphicFramePr>
              <p:nvPr/>
            </p:nvGraphicFramePr>
            <p:xfrm>
              <a:off x="0" y="0"/>
              <a:ext cx="5184" cy="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5" r:id="rId3" imgW="8775700" imgH="1460500" progId="Photoshop.Image.9">
                      <p:embed/>
                    </p:oleObj>
                  </mc:Choice>
                  <mc:Fallback>
                    <p:oleObj r:id="rId3" imgW="8775700" imgH="1460500" progId="Photoshop.Image.9">
                      <p:embed/>
                      <p:pic>
                        <p:nvPicPr>
                          <p:cNvPr id="0" name="图片 20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5184" cy="8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>
                            <a:outerShdw dist="107763" dir="8100000" algn="ctr" rotWithShape="0">
                              <a:schemeClr val="bg2">
                                <a:alpha val="50000"/>
                              </a:schemeClr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5036" y="861"/>
                <a:ext cx="181" cy="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0" y="212"/>
              <a:ext cx="227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0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591" y="229"/>
              <a:ext cx="226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1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180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2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763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3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355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4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3534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6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4076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7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4668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8</a:t>
              </a: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2943" y="229"/>
              <a:ext cx="227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仿宋" panose="02010600040101010101" pitchFamily="2" charset="-122"/>
                </a:rPr>
                <a:t>5</a:t>
              </a:r>
            </a:p>
          </p:txBody>
        </p:sp>
      </p:grpSp>
      <p:grpSp>
        <p:nvGrpSpPr>
          <p:cNvPr id="7185" name="Group 17"/>
          <p:cNvGrpSpPr/>
          <p:nvPr/>
        </p:nvGrpSpPr>
        <p:grpSpPr bwMode="auto">
          <a:xfrm>
            <a:off x="396875" y="2349500"/>
            <a:ext cx="1871663" cy="1873250"/>
            <a:chOff x="0" y="0"/>
            <a:chExt cx="1179" cy="1180"/>
          </a:xfrm>
        </p:grpSpPr>
        <p:grpSp>
          <p:nvGrpSpPr>
            <p:cNvPr id="7186" name="Group 18"/>
            <p:cNvGrpSpPr/>
            <p:nvPr/>
          </p:nvGrpSpPr>
          <p:grpSpPr bwMode="auto">
            <a:xfrm>
              <a:off x="0" y="2"/>
              <a:ext cx="1179" cy="1178"/>
              <a:chOff x="0" y="0"/>
              <a:chExt cx="1179" cy="1178"/>
            </a:xfrm>
          </p:grpSpPr>
          <p:sp>
            <p:nvSpPr>
              <p:cNvPr id="7187" name="Oval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79" cy="1178"/>
              </a:xfrm>
              <a:prstGeom prst="ellipse">
                <a:avLst/>
              </a:prstGeom>
              <a:solidFill>
                <a:srgbClr val="FF00FF"/>
              </a:solidFill>
              <a:ln w="38100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8" name="Text Box 20"/>
              <p:cNvSpPr txBox="1">
                <a:spLocks noChangeArrowheads="1"/>
              </p:cNvSpPr>
              <p:nvPr/>
            </p:nvSpPr>
            <p:spPr bwMode="auto">
              <a:xfrm rot="16200000">
                <a:off x="361" y="485"/>
                <a:ext cx="68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800" b="1">
                    <a:solidFill>
                      <a:srgbClr val="000000"/>
                    </a:solidFill>
                    <a:ea typeface="楷体_GB2312" pitchFamily="49" charset="-122"/>
                  </a:rPr>
                  <a:t>2</a:t>
                </a:r>
                <a:r>
                  <a:rPr lang="zh-CN" altLang="en-US" sz="2800" b="1">
                    <a:solidFill>
                      <a:srgbClr val="000000"/>
                    </a:solidFill>
                    <a:ea typeface="楷体_GB2312" pitchFamily="49" charset="-122"/>
                  </a:rPr>
                  <a:t>厘米</a:t>
                </a:r>
              </a:p>
            </p:txBody>
          </p:sp>
        </p:grp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589" y="0"/>
              <a:ext cx="0" cy="1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331913" y="4222750"/>
            <a:ext cx="5616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0.61424 -2.96296E-6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1409700" cy="588962"/>
          </a:xfrm>
          <a:prstGeom prst="rect">
            <a:avLst/>
          </a:prstGeom>
          <a:solidFill>
            <a:srgbClr val="33CCFF"/>
          </a:solidFill>
          <a:ln w="9525">
            <a:solidFill>
              <a:srgbClr val="33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D60093"/>
                </a:solidFill>
                <a:ea typeface="华文彩云" panose="02010800040101010101" pitchFamily="2" charset="-122"/>
              </a:rPr>
              <a:t>猜一猜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22425" y="765175"/>
            <a:ext cx="7521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33CC"/>
                </a:solidFill>
                <a:ea typeface="黑体" panose="02010609060101010101" charset="-122"/>
              </a:rPr>
              <a:t>圆的周长和半径、直径有什么关系？</a:t>
            </a:r>
          </a:p>
        </p:txBody>
      </p:sp>
      <p:grpSp>
        <p:nvGrpSpPr>
          <p:cNvPr id="9230" name="Group 14"/>
          <p:cNvGrpSpPr/>
          <p:nvPr/>
        </p:nvGrpSpPr>
        <p:grpSpPr bwMode="auto">
          <a:xfrm>
            <a:off x="611188" y="908050"/>
            <a:ext cx="792162" cy="792163"/>
            <a:chOff x="1020" y="1480"/>
            <a:chExt cx="1134" cy="1134"/>
          </a:xfrm>
        </p:grpSpPr>
        <p:sp>
          <p:nvSpPr>
            <p:cNvPr id="9227" name="Oval 11">
              <a:hlinkClick r:id="rId4" action="ppaction://hlinkfile"/>
            </p:cNvPr>
            <p:cNvSpPr>
              <a:spLocks noChangeArrowheads="1"/>
            </p:cNvSpPr>
            <p:nvPr/>
          </p:nvSpPr>
          <p:spPr bwMode="auto">
            <a:xfrm>
              <a:off x="1020" y="1480"/>
              <a:ext cx="1134" cy="1134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00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564" y="2023"/>
              <a:ext cx="46" cy="4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9" name="Freeform 13"/>
            <p:cNvSpPr/>
            <p:nvPr/>
          </p:nvSpPr>
          <p:spPr bwMode="auto">
            <a:xfrm>
              <a:off x="1587" y="1746"/>
              <a:ext cx="483" cy="303"/>
            </a:xfrm>
            <a:custGeom>
              <a:avLst/>
              <a:gdLst>
                <a:gd name="T0" fmla="*/ 0 w 483"/>
                <a:gd name="T1" fmla="*/ 303 h 303"/>
                <a:gd name="T2" fmla="*/ 483 w 483"/>
                <a:gd name="T3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3" h="303">
                  <a:moveTo>
                    <a:pt x="0" y="303"/>
                  </a:moveTo>
                  <a:lnTo>
                    <a:pt x="483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9262" name="Picture 46" descr="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301334">
            <a:off x="1835150" y="1628775"/>
            <a:ext cx="24860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4427538" y="1557338"/>
            <a:ext cx="3035300" cy="588962"/>
          </a:xfrm>
          <a:prstGeom prst="rect">
            <a:avLst/>
          </a:prstGeom>
          <a:solidFill>
            <a:srgbClr val="CCECFF"/>
          </a:solidFill>
          <a:ln w="9525">
            <a:solidFill>
              <a:srgbClr val="D6009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D60093"/>
                </a:solidFill>
                <a:ea typeface="华文彩云" panose="02010800040101010101" pitchFamily="2" charset="-122"/>
              </a:rPr>
              <a:t>自己动手量一量</a:t>
            </a:r>
          </a:p>
        </p:txBody>
      </p:sp>
      <p:graphicFrame>
        <p:nvGraphicFramePr>
          <p:cNvPr id="9264" name="Group 48"/>
          <p:cNvGraphicFramePr>
            <a:graphicFrameLocks noGrp="1"/>
          </p:cNvGraphicFramePr>
          <p:nvPr>
            <p:ph type="tbl" idx="1"/>
          </p:nvPr>
        </p:nvGraphicFramePr>
        <p:xfrm>
          <a:off x="323850" y="2262188"/>
          <a:ext cx="8569325" cy="3562289"/>
        </p:xfrm>
        <a:graphic>
          <a:graphicData uri="http://schemas.openxmlformats.org/drawingml/2006/table">
            <a:tbl>
              <a:tblPr/>
              <a:tblGrid>
                <a:gridCol w="265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  周 长 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 直 径  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 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            的比值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（保留两位小数）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290" name="Object 74"/>
          <p:cNvGraphicFramePr>
            <a:graphicFrameLocks noChangeAspect="1"/>
          </p:cNvGraphicFramePr>
          <p:nvPr/>
        </p:nvGraphicFramePr>
        <p:xfrm>
          <a:off x="5999163" y="2262188"/>
          <a:ext cx="3413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公式" r:id="rId6" imgW="177800" imgH="393065" progId="Equation.3">
                  <p:embed/>
                </p:oleObj>
              </mc:Choice>
              <mc:Fallback>
                <p:oleObj name="公式" r:id="rId6" imgW="177800" imgH="393065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163" y="2262188"/>
                        <a:ext cx="3413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395288" y="5949950"/>
            <a:ext cx="3038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33CC"/>
                </a:solidFill>
                <a:ea typeface="楷体_GB2312" pitchFamily="49" charset="-122"/>
              </a:rPr>
              <a:t>你的发现了什么？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50"/>
                            </p:stCondLst>
                            <p:childTnLst>
                              <p:par>
                                <p:cTn id="1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2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  <p:bldP spid="9223" grpId="0" autoUpdateAnimBg="0"/>
      <p:bldP spid="9263" grpId="0" animBg="1" autoUpdateAnimBg="0"/>
      <p:bldP spid="929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00511161910535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8785225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700338" y="4437063"/>
            <a:ext cx="3816350" cy="18002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CC99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5650" y="1125539"/>
            <a:ext cx="7632700" cy="2375470"/>
          </a:xfrm>
          <a:prstGeom prst="roundRect">
            <a:avLst>
              <a:gd name="adj" fmla="val 16667"/>
            </a:avLst>
          </a:prstGeom>
          <a:solidFill>
            <a:schemeClr val="bg1">
              <a:alpha val="84999"/>
            </a:schemeClr>
          </a:solidFill>
          <a:ln w="9525">
            <a:solidFill>
              <a:srgbClr val="3366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42988" y="1444626"/>
            <a:ext cx="72913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圆的周长除以直径的商是一个固定的数。我们把它叫做</a:t>
            </a:r>
            <a:r>
              <a:rPr lang="zh-CN" altLang="en-US" sz="3600" b="1" dirty="0">
                <a:solidFill>
                  <a:srgbClr val="0000FF"/>
                </a:solidFill>
                <a:ea typeface="楷体_GB2312" pitchFamily="49" charset="-122"/>
              </a:rPr>
              <a:t>圆周率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，用字母</a:t>
            </a:r>
            <a:r>
              <a:rPr lang="en-US" altLang="zh-CN" sz="3600" b="1" dirty="0">
                <a:solidFill>
                  <a:srgbClr val="0000FF"/>
                </a:solidFill>
                <a:ea typeface="楷体_GB2312" pitchFamily="49" charset="-122"/>
              </a:rPr>
              <a:t>π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表示。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987675" y="4778375"/>
            <a:ext cx="30067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6600" b="1" dirty="0">
                <a:solidFill>
                  <a:srgbClr val="FF0000"/>
                </a:solidFill>
                <a:latin typeface="Monotype Corsiva" panose="03010101010201010101" pitchFamily="66" charset="0"/>
                <a:ea typeface="楷体_GB2312" pitchFamily="49" charset="-122"/>
              </a:rPr>
              <a:t>π</a:t>
            </a:r>
            <a:r>
              <a:rPr lang="en-US" altLang="zh-CN" sz="5400" b="1" dirty="0">
                <a:solidFill>
                  <a:srgbClr val="FF0000"/>
                </a:solidFill>
                <a:ea typeface="楷体_GB2312" pitchFamily="49" charset="-122"/>
              </a:rPr>
              <a:t>≈</a:t>
            </a:r>
            <a:r>
              <a:rPr lang="en-US" altLang="zh-CN" sz="6600" b="1" dirty="0">
                <a:solidFill>
                  <a:srgbClr val="FF0000"/>
                </a:solidFill>
                <a:latin typeface="Monotype Corsiva" panose="03010101010201010101" pitchFamily="66" charset="0"/>
                <a:ea typeface="楷体_GB2312" pitchFamily="49" charset="-122"/>
              </a:rPr>
              <a:t>3.14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utoUpdateAnimBg="0"/>
      <p:bldP spid="112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''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520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96963" y="1071563"/>
            <a:ext cx="180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363121" y="5805487"/>
            <a:ext cx="1252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00"/>
                </a:solidFill>
                <a:ea typeface="楷体_GB2312" pitchFamily="49" charset="-122"/>
              </a:rPr>
              <a:t>祖冲之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3789362"/>
            <a:ext cx="14319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03599" y="620688"/>
            <a:ext cx="3884425" cy="578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约</a:t>
            </a:r>
            <a:r>
              <a:rPr lang="en-US" altLang="zh-CN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1500</a:t>
            </a:r>
            <a:r>
              <a:rPr lang="zh-CN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年前，中国有一位伟大的数学家和天文学家祖冲之。他计算出圆周率应在</a:t>
            </a:r>
            <a:r>
              <a:rPr lang="en-US" altLang="zh-CN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3.1415926 </a:t>
            </a:r>
            <a:r>
              <a:rPr lang="zh-CN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和</a:t>
            </a:r>
            <a:r>
              <a:rPr lang="en-US" altLang="zh-CN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3.1415927 </a:t>
            </a:r>
            <a:r>
              <a:rPr lang="zh-CN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之间，成为世界上第一个把圆周率的值的计算精确到</a:t>
            </a:r>
            <a:r>
              <a:rPr lang="en-US" altLang="zh-CN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7 </a:t>
            </a:r>
            <a:r>
              <a:rPr lang="zh-CN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位小数的人。他的这项伟大成就比国外数学家得出这样精确数值的时间，至少要早一千年。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2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22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" name="Group 4"/>
          <p:cNvGrpSpPr/>
          <p:nvPr/>
        </p:nvGrpSpPr>
        <p:grpSpPr bwMode="auto">
          <a:xfrm>
            <a:off x="1547813" y="765175"/>
            <a:ext cx="2736850" cy="2736850"/>
            <a:chOff x="1020" y="1480"/>
            <a:chExt cx="1134" cy="1134"/>
          </a:xfrm>
        </p:grpSpPr>
        <p:sp>
          <p:nvSpPr>
            <p:cNvPr id="22533" name="Oval 5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1020" y="1480"/>
              <a:ext cx="1134" cy="1134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rgbClr val="0000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1564" y="2023"/>
              <a:ext cx="46" cy="4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535" name="Freeform 7"/>
            <p:cNvSpPr/>
            <p:nvPr/>
          </p:nvSpPr>
          <p:spPr bwMode="auto">
            <a:xfrm>
              <a:off x="1587" y="1746"/>
              <a:ext cx="483" cy="303"/>
            </a:xfrm>
            <a:custGeom>
              <a:avLst/>
              <a:gdLst>
                <a:gd name="T0" fmla="*/ 0 w 483"/>
                <a:gd name="T1" fmla="*/ 303 h 303"/>
                <a:gd name="T2" fmla="*/ 483 w 483"/>
                <a:gd name="T3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3" h="303">
                  <a:moveTo>
                    <a:pt x="0" y="303"/>
                  </a:moveTo>
                  <a:lnTo>
                    <a:pt x="483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411413" y="342900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76600" y="1700213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r</a:t>
            </a: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6011863" y="1052513"/>
          <a:ext cx="15113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公式" r:id="rId4" imgW="431800" imgH="393700" progId="Equation.3">
                  <p:embed/>
                </p:oleObj>
              </mc:Choice>
              <mc:Fallback>
                <p:oleObj name="公式" r:id="rId4" imgW="431800" imgH="3937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1052513"/>
                        <a:ext cx="151130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5292725" y="3644900"/>
          <a:ext cx="19288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公式" r:id="rId6" imgW="545465" imgH="177800" progId="Equation.3">
                  <p:embed/>
                </p:oleObj>
              </mc:Choice>
              <mc:Fallback>
                <p:oleObj name="公式" r:id="rId6" imgW="545465" imgH="1778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644900"/>
                        <a:ext cx="19288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5867400" y="4437063"/>
          <a:ext cx="12525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公式" r:id="rId8" imgW="368300" imgH="177800" progId="Equation.3">
                  <p:embed/>
                </p:oleObj>
              </mc:Choice>
              <mc:Fallback>
                <p:oleObj name="公式" r:id="rId8" imgW="368300" imgH="177800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37063"/>
                        <a:ext cx="1252538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716463" y="1557338"/>
            <a:ext cx="1150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因为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500563" y="3716338"/>
            <a:ext cx="1150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所以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71525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计算下列各圆的周长：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4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755650" y="1700213"/>
            <a:ext cx="2133600" cy="2133600"/>
            <a:chOff x="0" y="0"/>
            <a:chExt cx="1344" cy="1392"/>
          </a:xfrm>
        </p:grpSpPr>
        <p:sp>
          <p:nvSpPr>
            <p:cNvPr id="13316" name="Oval 4" descr="白色大理石"/>
            <p:cNvSpPr>
              <a:spLocks noChangeArrowheads="1"/>
            </p:cNvSpPr>
            <p:nvPr/>
          </p:nvSpPr>
          <p:spPr bwMode="auto">
            <a:xfrm>
              <a:off x="0" y="0"/>
              <a:ext cx="1344" cy="139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0" y="720"/>
              <a:ext cx="134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36" y="672"/>
              <a:ext cx="768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8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厘米</a:t>
              </a:r>
            </a:p>
          </p:txBody>
        </p:sp>
      </p:grpSp>
      <p:grpSp>
        <p:nvGrpSpPr>
          <p:cNvPr id="13319" name="Group 7"/>
          <p:cNvGrpSpPr/>
          <p:nvPr/>
        </p:nvGrpSpPr>
        <p:grpSpPr bwMode="auto">
          <a:xfrm>
            <a:off x="5219700" y="1628775"/>
            <a:ext cx="2438400" cy="2438400"/>
            <a:chOff x="0" y="0"/>
            <a:chExt cx="1536" cy="1536"/>
          </a:xfrm>
        </p:grpSpPr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0" y="0"/>
              <a:ext cx="1536" cy="1536"/>
            </a:xfrm>
            <a:prstGeom prst="ellipse">
              <a:avLst/>
            </a:prstGeom>
            <a:gradFill rotWithShape="0">
              <a:gsLst>
                <a:gs pos="0">
                  <a:srgbClr val="66FF66"/>
                </a:gs>
                <a:gs pos="100000">
                  <a:srgbClr val="66FF66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768" y="768"/>
              <a:ext cx="7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816" y="480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333399"/>
                  </a:solidFill>
                  <a:latin typeface="Times New Roman" panose="02020603050405020304" pitchFamily="18" charset="0"/>
                </a:rPr>
                <a:t>40</a:t>
              </a:r>
              <a:r>
                <a:rPr lang="zh-CN" altLang="en-US" sz="2800">
                  <a:solidFill>
                    <a:srgbClr val="333399"/>
                  </a:solidFill>
                  <a:latin typeface="Times New Roman" panose="02020603050405020304" pitchFamily="18" charset="0"/>
                </a:rPr>
                <a:t>米</a:t>
              </a:r>
            </a:p>
          </p:txBody>
        </p:sp>
      </p:grp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92138" y="451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39750" y="4005263"/>
            <a:ext cx="482441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  </a:t>
            </a:r>
            <a:r>
              <a:rPr lang="zh-CN" alt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4000" b="1" dirty="0">
                <a:solidFill>
                  <a:srgbClr val="000000"/>
                </a:solidFill>
              </a:rPr>
              <a:t>= π</a:t>
            </a:r>
            <a:r>
              <a:rPr lang="zh-CN" altLang="en-US" sz="4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1" dirty="0">
                <a:solidFill>
                  <a:srgbClr val="000000"/>
                </a:solidFill>
              </a:rPr>
              <a:t>  3.14 </a:t>
            </a:r>
            <a:r>
              <a:rPr lang="zh-CN" altLang="en-US" sz="2800" b="1" dirty="0">
                <a:solidFill>
                  <a:srgbClr val="000000"/>
                </a:solidFill>
              </a:rPr>
              <a:t>╳</a:t>
            </a:r>
            <a:r>
              <a:rPr lang="zh-CN" altLang="en-US" sz="4000" b="1" dirty="0">
                <a:solidFill>
                  <a:srgbClr val="000000"/>
                </a:solidFill>
              </a:rPr>
              <a:t> 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1" dirty="0">
                <a:solidFill>
                  <a:srgbClr val="000000"/>
                </a:solidFill>
              </a:rPr>
              <a:t>=12.56(</a:t>
            </a:r>
            <a:r>
              <a:rPr lang="zh-CN" altLang="en-US" sz="4000" b="1" dirty="0">
                <a:solidFill>
                  <a:srgbClr val="000000"/>
                </a:solidFill>
              </a:rPr>
              <a:t>厘米）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000" b="1" dirty="0">
              <a:solidFill>
                <a:srgbClr val="000000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056188" y="4184650"/>
            <a:ext cx="31591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</a:t>
            </a:r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= 2π</a:t>
            </a:r>
            <a:r>
              <a:rPr lang="en-GB" alt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r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1" dirty="0">
                <a:solidFill>
                  <a:srgbClr val="000000"/>
                </a:solidFill>
                <a:ea typeface="黑体" panose="02010609060101010101" charset="-122"/>
              </a:rPr>
              <a:t> 2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charset="-122"/>
              </a:rPr>
              <a:t>╳</a:t>
            </a:r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 3.14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charset="-122"/>
              </a:rPr>
              <a:t>╳</a:t>
            </a:r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 40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1" dirty="0">
                <a:solidFill>
                  <a:srgbClr val="000000"/>
                </a:solidFill>
                <a:ea typeface="黑体" panose="02010609060101010101" charset="-122"/>
              </a:rPr>
              <a:t>=251.2( </a:t>
            </a:r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米）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全屏显示(4:3)</PresentationFormat>
  <Paragraphs>98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32" baseType="lpstr">
      <vt:lpstr>汉仪大宋简</vt:lpstr>
      <vt:lpstr>汉仪小隶书简</vt:lpstr>
      <vt:lpstr>黑体</vt:lpstr>
      <vt:lpstr>华文彩云</vt:lpstr>
      <vt:lpstr>华文仿宋</vt:lpstr>
      <vt:lpstr>华文新魏</vt:lpstr>
      <vt:lpstr>楷体_GB2312</vt:lpstr>
      <vt:lpstr>时尚中黑简体</vt:lpstr>
      <vt:lpstr>宋体</vt:lpstr>
      <vt:lpstr>微软雅黑</vt:lpstr>
      <vt:lpstr>Arial</vt:lpstr>
      <vt:lpstr>Calibri</vt:lpstr>
      <vt:lpstr>Georgia</vt:lpstr>
      <vt:lpstr>Monotype Corsiva</vt:lpstr>
      <vt:lpstr>Times New Roman</vt:lpstr>
      <vt:lpstr>WWW.2PPT.COM</vt:lpstr>
      <vt:lpstr>Photoshop.Image.9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做一做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2017-08-05T02:15:00Z</dcterms:created>
  <dcterms:modified xsi:type="dcterms:W3CDTF">2023-01-16T18:49:18Z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50F12C90C464427093F5C66785723CD0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