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7" r:id="rId2"/>
    <p:sldId id="276" r:id="rId3"/>
    <p:sldId id="261" r:id="rId4"/>
    <p:sldId id="283" r:id="rId5"/>
    <p:sldId id="299" r:id="rId6"/>
    <p:sldId id="300" r:id="rId7"/>
    <p:sldId id="264" r:id="rId8"/>
    <p:sldId id="265" r:id="rId9"/>
    <p:sldId id="291" r:id="rId10"/>
    <p:sldId id="267" r:id="rId11"/>
    <p:sldId id="302" r:id="rId12"/>
    <p:sldId id="303" r:id="rId13"/>
    <p:sldId id="304" r:id="rId14"/>
    <p:sldId id="305" r:id="rId15"/>
    <p:sldId id="269" r:id="rId16"/>
    <p:sldId id="270" r:id="rId17"/>
    <p:sldId id="306" r:id="rId18"/>
    <p:sldId id="287" r:id="rId19"/>
    <p:sldId id="288" r:id="rId20"/>
    <p:sldId id="298"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6">
          <p15:clr>
            <a:srgbClr val="A4A3A4"/>
          </p15:clr>
        </p15:guide>
        <p15:guide id="2" pos="5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469" autoAdjust="0"/>
  </p:normalViewPr>
  <p:slideViewPr>
    <p:cSldViewPr snapToGrid="0">
      <p:cViewPr varScale="1">
        <p:scale>
          <a:sx n="109" d="100"/>
          <a:sy n="109" d="100"/>
        </p:scale>
        <p:origin x="-402" y="-84"/>
      </p:cViewPr>
      <p:guideLst>
        <p:guide orient="horz" pos="3006"/>
        <p:guide pos="54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15EE-3B03-4D2D-B87F-C1C933DDB61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6DF3B-9234-45E1-9B81-8D140CFA6B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56DF3B-9234-45E1-9B81-8D140CFA6B05}" type="slidenum">
              <a:rPr lang="zh-CN" altLang="en-US" smtClean="0"/>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D69B0E6-0EFA-4C62-8D08-A725668DEB94}"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4FA470-C0EE-4826-B0F8-88AD41015D3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9B0E6-0EFA-4C62-8D08-A725668DEB94}"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FA470-C0EE-4826-B0F8-88AD41015D3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kqkw.cn/d/2012/05/23/2012052319512914567.gif"/>
          <p:cNvPicPr>
            <a:picLocks noChangeAspect="1" noChangeArrowheads="1"/>
          </p:cNvPicPr>
          <p:nvPr/>
        </p:nvPicPr>
        <p:blipFill rotWithShape="1">
          <a:blip r:embed="rId3" cstate="email"/>
          <a:srcRect r="4540" b="43532"/>
          <a:stretch>
            <a:fillRect/>
          </a:stretch>
        </p:blipFill>
        <p:spPr bwMode="auto">
          <a:xfrm>
            <a:off x="3872973" y="3322027"/>
            <a:ext cx="4435960" cy="1904474"/>
          </a:xfrm>
          <a:prstGeom prst="rect">
            <a:avLst/>
          </a:prstGeom>
          <a:noFill/>
          <a:extLst>
            <a:ext uri="{909E8E84-426E-40DD-AFC4-6F175D3DCCD1}">
              <a14:hiddenFill xmlns:a14="http://schemas.microsoft.com/office/drawing/2010/main">
                <a:solidFill>
                  <a:srgbClr val="FFFFFF"/>
                </a:solidFill>
              </a14:hiddenFill>
            </a:ext>
          </a:extLst>
        </p:spPr>
      </p:pic>
      <p:sp>
        <p:nvSpPr>
          <p:cNvPr id="2" name="五边形 7"/>
          <p:cNvSpPr>
            <a:spLocks noChangeArrowheads="1"/>
          </p:cNvSpPr>
          <p:nvPr/>
        </p:nvSpPr>
        <p:spPr bwMode="auto">
          <a:xfrm>
            <a:off x="-10093" y="489775"/>
            <a:ext cx="5525069"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a:solidFill>
                  <a:srgbClr val="FFFFFF"/>
                </a:solidFill>
                <a:latin typeface="微软雅黑" panose="020B0503020204020204" pitchFamily="34" charset="-122"/>
              </a:rPr>
              <a:t>第三单元  长方形和正方形</a:t>
            </a:r>
          </a:p>
        </p:txBody>
      </p:sp>
      <p:sp>
        <p:nvSpPr>
          <p:cNvPr id="4" name="文本框 3"/>
          <p:cNvSpPr txBox="1"/>
          <p:nvPr/>
        </p:nvSpPr>
        <p:spPr>
          <a:xfrm>
            <a:off x="-10094" y="1834257"/>
            <a:ext cx="12202095" cy="1172629"/>
          </a:xfrm>
          <a:prstGeom prst="rect">
            <a:avLst/>
          </a:prstGeom>
          <a:noFill/>
        </p:spPr>
        <p:txBody>
          <a:bodyPr wrap="square">
            <a:spAutoFit/>
          </a:bodyPr>
          <a:lstStyle/>
          <a:p>
            <a:pPr algn="ctr">
              <a:lnSpc>
                <a:spcPct val="130000"/>
              </a:lnSpc>
              <a:defRPr/>
            </a:pPr>
            <a:r>
              <a:rPr lang="en-US" altLang="zh-CN" sz="5400" b="1" dirty="0" smtClean="0">
                <a:solidFill>
                  <a:schemeClr val="tx1">
                    <a:lumMod val="65000"/>
                    <a:lumOff val="35000"/>
                  </a:schemeClr>
                </a:solidFill>
                <a:latin typeface="微软雅黑" panose="020B0503020204020204" pitchFamily="34" charset="-122"/>
                <a:ea typeface="微软雅黑" panose="020B0503020204020204" pitchFamily="34" charset="-122"/>
              </a:rPr>
              <a:t>3.3 </a:t>
            </a:r>
            <a:r>
              <a:rPr lang="zh-CN" altLang="en-US" sz="5400" b="1" dirty="0" smtClean="0">
                <a:solidFill>
                  <a:schemeClr val="tx1">
                    <a:lumMod val="65000"/>
                    <a:lumOff val="35000"/>
                  </a:schemeClr>
                </a:solidFill>
                <a:latin typeface="微软雅黑" panose="020B0503020204020204" pitchFamily="34" charset="-122"/>
                <a:ea typeface="微软雅黑" panose="020B0503020204020204" pitchFamily="34" charset="-122"/>
              </a:rPr>
              <a:t>长方形和正方形的周长</a:t>
            </a:r>
            <a:endParaRPr lang="zh-CN" altLang="en-US" sz="5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0093" y="5896017"/>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04981" y="2026072"/>
            <a:ext cx="11182232" cy="3323987"/>
          </a:xfrm>
          <a:prstGeom prst="rect">
            <a:avLst/>
          </a:prstGeom>
        </p:spPr>
        <p:txBody>
          <a:bodyPr wrap="square">
            <a:spAutoFit/>
          </a:bodyPr>
          <a:lstStyle/>
          <a:p>
            <a:pPr indent="720090">
              <a:lnSpc>
                <a:spcPct val="150000"/>
              </a:lnSpc>
            </a:pPr>
            <a:r>
              <a:rPr lang="zh-CN" altLang="en-US"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）一块黑板，长与宽的和是</a:t>
            </a: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米，它的周长是多少米？ （   ） </a:t>
            </a:r>
          </a:p>
          <a:p>
            <a:pPr indent="720090">
              <a:lnSpc>
                <a:spcPct val="150000"/>
              </a:lnSpc>
            </a:pPr>
            <a:r>
              <a:rPr lang="en-US" altLang="zh-CN" sz="2800" dirty="0" smtClean="0">
                <a:latin typeface="微软雅黑" panose="020B0503020204020204" pitchFamily="34" charset="-122"/>
                <a:ea typeface="微软雅黑" panose="020B0503020204020204" pitchFamily="34" charset="-122"/>
              </a:rPr>
              <a:t>        A.5×4        </a:t>
            </a:r>
            <a:r>
              <a:rPr lang="en-US" altLang="zh-CN" sz="2800" dirty="0">
                <a:latin typeface="微软雅黑" panose="020B0503020204020204" pitchFamily="34" charset="-122"/>
                <a:ea typeface="微软雅黑" panose="020B0503020204020204" pitchFamily="34" charset="-122"/>
              </a:rPr>
              <a:t>B.5×2   </a:t>
            </a:r>
            <a:r>
              <a:rPr lang="en-US" altLang="zh-CN"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C.(5 + 5)×2</a:t>
            </a:r>
          </a:p>
          <a:p>
            <a:pPr indent="720090">
              <a:lnSpc>
                <a:spcPct val="150000"/>
              </a:lnSpc>
            </a:pPr>
            <a:r>
              <a:rPr lang="zh-CN" altLang="en-US"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）用一根长</a:t>
            </a:r>
            <a:r>
              <a:rPr lang="en-US" altLang="zh-CN" sz="2800" dirty="0">
                <a:latin typeface="微软雅黑" panose="020B0503020204020204" pitchFamily="34" charset="-122"/>
                <a:ea typeface="微软雅黑" panose="020B0503020204020204" pitchFamily="34" charset="-122"/>
              </a:rPr>
              <a:t>20</a:t>
            </a:r>
            <a:r>
              <a:rPr lang="zh-CN" altLang="en-US" sz="2800" dirty="0">
                <a:latin typeface="微软雅黑" panose="020B0503020204020204" pitchFamily="34" charset="-122"/>
                <a:ea typeface="微软雅黑" panose="020B0503020204020204" pitchFamily="34" charset="-122"/>
              </a:rPr>
              <a:t>分米的木条，制作一个正方形镜框，镜框的边长是多少分米？（    ）</a:t>
            </a:r>
          </a:p>
          <a:p>
            <a:pPr indent="720090">
              <a:lnSpc>
                <a:spcPct val="150000"/>
              </a:lnSpc>
            </a:pPr>
            <a:r>
              <a:rPr lang="en-US" altLang="zh-CN" sz="2800" dirty="0" smtClean="0">
                <a:latin typeface="微软雅黑" panose="020B0503020204020204" pitchFamily="34" charset="-122"/>
                <a:ea typeface="微软雅黑" panose="020B0503020204020204" pitchFamily="34" charset="-122"/>
              </a:rPr>
              <a:t>     A</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不能确定   </a:t>
            </a:r>
            <a:r>
              <a:rPr lang="en-US" altLang="zh-CN" sz="2800" dirty="0">
                <a:latin typeface="微软雅黑" panose="020B0503020204020204" pitchFamily="34" charset="-122"/>
                <a:ea typeface="微软雅黑" panose="020B0503020204020204" pitchFamily="34" charset="-122"/>
              </a:rPr>
              <a:t>B.20×4     C.20÷4</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9239133" y="4938852"/>
            <a:ext cx="1364776" cy="1935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10675350" y="2040360"/>
            <a:ext cx="1643863" cy="738664"/>
          </a:xfrm>
          <a:prstGeom prst="rect">
            <a:avLst/>
          </a:prstGeom>
          <a:noFill/>
        </p:spPr>
        <p:txBody>
          <a:bodyPr wrap="square" rtlCol="0">
            <a:spAutoFit/>
          </a:bodyPr>
          <a:lstStyle/>
          <a:p>
            <a:pPr indent="720090">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B</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0" name="TextBox 9"/>
          <p:cNvSpPr txBox="1"/>
          <p:nvPr/>
        </p:nvSpPr>
        <p:spPr>
          <a:xfrm>
            <a:off x="763587" y="1363517"/>
            <a:ext cx="9618660" cy="738664"/>
          </a:xfrm>
          <a:prstGeom prst="rect">
            <a:avLst/>
          </a:prstGeom>
          <a:noFill/>
        </p:spPr>
        <p:txBody>
          <a:bodyPr wrap="square" rtlCol="0">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小练习：</a:t>
            </a:r>
            <a:r>
              <a:rPr lang="en-US" altLang="zh-CN" sz="2800" dirty="0" smtClean="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选择正确答案的序号填在括号</a:t>
            </a:r>
            <a:r>
              <a:rPr lang="zh-CN" altLang="en-US" sz="2800" dirty="0" smtClean="0">
                <a:latin typeface="微软雅黑" panose="020B0503020204020204" pitchFamily="34" charset="-122"/>
                <a:ea typeface="微软雅黑" panose="020B0503020204020204" pitchFamily="34" charset="-122"/>
              </a:rPr>
              <a:t>里。</a:t>
            </a:r>
            <a:endParaRPr lang="zh-CN" altLang="en-US" sz="2800" dirty="0">
              <a:latin typeface="微软雅黑" panose="020B0503020204020204" pitchFamily="34" charset="-122"/>
              <a:ea typeface="微软雅黑" panose="020B0503020204020204" pitchFamily="34" charset="-122"/>
            </a:endParaRPr>
          </a:p>
        </p:txBody>
      </p:sp>
      <p:sp>
        <p:nvSpPr>
          <p:cNvPr id="11" name="TextBox 10"/>
          <p:cNvSpPr txBox="1"/>
          <p:nvPr/>
        </p:nvSpPr>
        <p:spPr>
          <a:xfrm>
            <a:off x="3369681" y="3978697"/>
            <a:ext cx="1643863" cy="738664"/>
          </a:xfrm>
          <a:prstGeom prst="rect">
            <a:avLst/>
          </a:prstGeom>
          <a:noFill/>
        </p:spPr>
        <p:txBody>
          <a:bodyPr wrap="square" rtlCol="0">
            <a:spAutoFit/>
          </a:bodyPr>
          <a:lstStyle/>
          <a:p>
            <a:pPr indent="720090">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C</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12" name="Picture 2"/>
          <p:cNvPicPr>
            <a:picLocks noChangeAspect="1" noChangeArrowheads="1"/>
          </p:cNvPicPr>
          <p:nvPr/>
        </p:nvPicPr>
        <p:blipFill>
          <a:blip r:embed="rId3" cstate="email"/>
          <a:srcRect/>
          <a:stretch>
            <a:fillRect/>
          </a:stretch>
        </p:blipFill>
        <p:spPr bwMode="auto">
          <a:xfrm>
            <a:off x="9399218" y="4616372"/>
            <a:ext cx="2631628" cy="2112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email"/>
          <a:srcRect/>
          <a:stretch>
            <a:fillRect/>
          </a:stretch>
        </p:blipFill>
        <p:spPr bwMode="auto">
          <a:xfrm>
            <a:off x="9705973" y="5147614"/>
            <a:ext cx="2486027" cy="171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70237" y="4033363"/>
            <a:ext cx="5144201" cy="738664"/>
          </a:xfrm>
          <a:prstGeom prst="rect">
            <a:avLst/>
          </a:prstGeom>
          <a:noFill/>
        </p:spPr>
        <p:txBody>
          <a:bodyPr wrap="square" rtlCol="0">
            <a:spAutoFit/>
          </a:bodyPr>
          <a:lstStyle/>
          <a:p>
            <a:pPr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a:t>
            </a:r>
            <a:r>
              <a:rPr lang="en-US" altLang="zh-CN" sz="2800" dirty="0">
                <a:solidFill>
                  <a:srgbClr val="FF0000"/>
                </a:solidFill>
                <a:latin typeface="楷体" panose="02010609060101010101" pitchFamily="49" charset="-122"/>
                <a:ea typeface="楷体" panose="02010609060101010101" pitchFamily="49" charset="-122"/>
              </a:rPr>
              <a:t>2+1</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×2=6</a:t>
            </a:r>
            <a:r>
              <a:rPr lang="zh-CN" altLang="en-US" sz="2800" dirty="0">
                <a:solidFill>
                  <a:srgbClr val="FF0000"/>
                </a:solidFill>
                <a:latin typeface="楷体" panose="02010609060101010101" pitchFamily="49" charset="-122"/>
                <a:ea typeface="楷体" panose="02010609060101010101" pitchFamily="49" charset="-122"/>
              </a:rPr>
              <a:t>（厘米）。        </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5" name="TextBox 4"/>
          <p:cNvSpPr txBox="1"/>
          <p:nvPr/>
        </p:nvSpPr>
        <p:spPr>
          <a:xfrm>
            <a:off x="877890" y="1707597"/>
            <a:ext cx="10018711" cy="2031325"/>
          </a:xfrm>
          <a:prstGeom prst="rect">
            <a:avLst/>
          </a:prstGeom>
          <a:noFill/>
        </p:spPr>
        <p:txBody>
          <a:bodyPr wrap="square" rtlCol="0">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小练习：</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smtClean="0">
                <a:latin typeface="微软雅黑" panose="020B0503020204020204" pitchFamily="34" charset="-122"/>
                <a:ea typeface="微软雅黑" panose="020B0503020204020204" pitchFamily="34" charset="-122"/>
              </a:rPr>
              <a:t>       3.</a:t>
            </a:r>
            <a:r>
              <a:rPr lang="zh-CN" altLang="en-US" sz="2800" dirty="0">
                <a:latin typeface="微软雅黑" panose="020B0503020204020204" pitchFamily="34" charset="-122"/>
                <a:ea typeface="微软雅黑" panose="020B0503020204020204" pitchFamily="34" charset="-122"/>
              </a:rPr>
              <a:t>聪明的一休用</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个边长为</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厘米的正方形拼成一个长方形。这个长方形的周长是多少？</a:t>
            </a:r>
          </a:p>
        </p:txBody>
      </p:sp>
      <p:sp>
        <p:nvSpPr>
          <p:cNvPr id="6"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stretch>
            <a:fillRect/>
          </a:stretch>
        </p:blipFill>
        <p:spPr>
          <a:xfrm>
            <a:off x="10366377" y="4028737"/>
            <a:ext cx="1825625" cy="2551807"/>
          </a:xfrm>
          <a:prstGeom prst="rect">
            <a:avLst/>
          </a:prstGeom>
        </p:spPr>
      </p:pic>
      <p:sp>
        <p:nvSpPr>
          <p:cNvPr id="6" name="TextBox 9"/>
          <p:cNvSpPr txBox="1"/>
          <p:nvPr/>
        </p:nvSpPr>
        <p:spPr>
          <a:xfrm>
            <a:off x="863597" y="1163639"/>
            <a:ext cx="10904539" cy="1384995"/>
          </a:xfrm>
          <a:prstGeom prst="rect">
            <a:avLst/>
          </a:prstGeom>
          <a:noFill/>
        </p:spPr>
        <p:txBody>
          <a:bodyPr wrap="square" rtlCol="0">
            <a:spAutoFit/>
          </a:bodyPr>
          <a:lstStyle/>
          <a:p>
            <a:pPr algn="just">
              <a:lnSpc>
                <a:spcPct val="150000"/>
              </a:lnSpc>
            </a:pPr>
            <a:r>
              <a:rPr lang="zh-CN" altLang="en-US" sz="2800" dirty="0" smtClean="0">
                <a:latin typeface="微软雅黑" panose="020B0503020204020204" pitchFamily="34" charset="-122"/>
                <a:ea typeface="微软雅黑" panose="020B0503020204020204" pitchFamily="34" charset="-122"/>
              </a:rPr>
              <a:t>例</a:t>
            </a:r>
            <a:r>
              <a:rPr lang="en-US" altLang="zh-CN" sz="2800" dirty="0" smtClean="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：先拼一拼，再计算：用两个边长为</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厘米的正方形拼成一</a:t>
            </a:r>
            <a:r>
              <a:rPr lang="zh-CN" altLang="en-US" sz="2800" dirty="0" smtClean="0">
                <a:latin typeface="微软雅黑" panose="020B0503020204020204" pitchFamily="34" charset="-122"/>
                <a:ea typeface="微软雅黑" panose="020B0503020204020204" pitchFamily="34" charset="-122"/>
              </a:rPr>
              <a:t>个</a:t>
            </a:r>
            <a:endParaRPr lang="en-US" altLang="zh-CN" sz="2800" dirty="0" smtClean="0">
              <a:latin typeface="微软雅黑" panose="020B0503020204020204" pitchFamily="34" charset="-122"/>
              <a:ea typeface="微软雅黑" panose="020B0503020204020204" pitchFamily="34" charset="-122"/>
            </a:endParaRPr>
          </a:p>
          <a:p>
            <a:pPr algn="just">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长方形</a:t>
            </a:r>
            <a:r>
              <a:rPr lang="zh-CN" altLang="en-US" sz="2800" dirty="0">
                <a:latin typeface="微软雅黑" panose="020B0503020204020204" pitchFamily="34" charset="-122"/>
                <a:ea typeface="微软雅黑" panose="020B0503020204020204" pitchFamily="34" charset="-122"/>
              </a:rPr>
              <a:t>，拼成的长方形的周长是多少厘米？</a:t>
            </a:r>
            <a:endParaRPr lang="zh-CN" altLang="en-US" sz="2800" dirty="0"/>
          </a:p>
        </p:txBody>
      </p:sp>
      <p:pic>
        <p:nvPicPr>
          <p:cNvPr id="1026" name="Picture 2" descr="C:\Users\ADMINI~1\AppData\Local\Temp\ksohtml\wps9A1D.tmp.png"/>
          <p:cNvPicPr>
            <a:picLocks noChangeAspect="1" noChangeArrowheads="1"/>
          </p:cNvPicPr>
          <p:nvPr/>
        </p:nvPicPr>
        <p:blipFill>
          <a:blip r:embed="rId3"/>
          <a:srcRect/>
          <a:stretch>
            <a:fillRect/>
          </a:stretch>
        </p:blipFill>
        <p:spPr bwMode="auto">
          <a:xfrm>
            <a:off x="4586288" y="2735392"/>
            <a:ext cx="2143125" cy="1262389"/>
          </a:xfrm>
          <a:prstGeom prst="rect">
            <a:avLst/>
          </a:prstGeom>
          <a:noFill/>
          <a:extLst>
            <a:ext uri="{909E8E84-426E-40DD-AFC4-6F175D3DCCD1}">
              <a14:hiddenFill xmlns:a14="http://schemas.microsoft.com/office/drawing/2010/main">
                <a:solidFill>
                  <a:srgbClr val="FFFFFF"/>
                </a:solidFill>
              </a14:hiddenFill>
            </a:ext>
          </a:extLst>
        </p:spPr>
      </p:pic>
      <p:sp>
        <p:nvSpPr>
          <p:cNvPr id="9"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grpSp>
        <p:nvGrpSpPr>
          <p:cNvPr id="10" name="组合 9"/>
          <p:cNvGrpSpPr/>
          <p:nvPr/>
        </p:nvGrpSpPr>
        <p:grpSpPr>
          <a:xfrm>
            <a:off x="1670498" y="4306195"/>
            <a:ext cx="8931004" cy="1996893"/>
            <a:chOff x="6127679" y="4554389"/>
            <a:chExt cx="5284172" cy="1513313"/>
          </a:xfrm>
        </p:grpSpPr>
        <p:pic>
          <p:nvPicPr>
            <p:cNvPr id="11" name="图片 10"/>
            <p:cNvPicPr>
              <a:picLocks noChangeAspect="1"/>
            </p:cNvPicPr>
            <p:nvPr/>
          </p:nvPicPr>
          <p:blipFill>
            <a:blip r:embed="rId4"/>
            <a:stretch>
              <a:fillRect/>
            </a:stretch>
          </p:blipFill>
          <p:spPr>
            <a:xfrm>
              <a:off x="6140586" y="4554389"/>
              <a:ext cx="5271265" cy="1513313"/>
            </a:xfrm>
            <a:prstGeom prst="rect">
              <a:avLst/>
            </a:prstGeom>
          </p:spPr>
        </p:pic>
        <p:sp>
          <p:nvSpPr>
            <p:cNvPr id="12" name="TextBox 11"/>
            <p:cNvSpPr txBox="1"/>
            <p:nvPr/>
          </p:nvSpPr>
          <p:spPr>
            <a:xfrm>
              <a:off x="6127679" y="4590372"/>
              <a:ext cx="5245090" cy="1329488"/>
            </a:xfrm>
            <a:prstGeom prst="rect">
              <a:avLst/>
            </a:prstGeom>
            <a:noFill/>
          </p:spPr>
          <p:txBody>
            <a:bodyPr wrap="square" rtlCol="0">
              <a:spAutoFit/>
            </a:bodyPr>
            <a:lstStyle/>
            <a:p>
              <a:pPr>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这道题引导动手操作，然后观察拼完后的图形的长宽分别是多少，然后在计算从图中可知拼成的长方形的长是</a:t>
              </a:r>
              <a:r>
                <a:rPr lang="en-US" altLang="zh-CN" sz="2400" dirty="0">
                  <a:solidFill>
                    <a:schemeClr val="bg1"/>
                  </a:solidFill>
                  <a:latin typeface="楷体" panose="02010609060101010101" pitchFamily="49" charset="-122"/>
                  <a:ea typeface="楷体" panose="02010609060101010101" pitchFamily="49" charset="-122"/>
                </a:rPr>
                <a:t>6</a:t>
              </a:r>
              <a:r>
                <a:rPr lang="zh-CN" altLang="en-US" sz="2400" dirty="0">
                  <a:solidFill>
                    <a:schemeClr val="bg1"/>
                  </a:solidFill>
                  <a:latin typeface="楷体" panose="02010609060101010101" pitchFamily="49" charset="-122"/>
                  <a:ea typeface="楷体" panose="02010609060101010101" pitchFamily="49" charset="-122"/>
                </a:rPr>
                <a:t>厘米、宽是</a:t>
              </a:r>
              <a:r>
                <a:rPr lang="en-US" altLang="zh-CN" sz="2400" dirty="0">
                  <a:solidFill>
                    <a:schemeClr val="bg1"/>
                  </a:solidFill>
                  <a:latin typeface="楷体" panose="02010609060101010101" pitchFamily="49" charset="-122"/>
                  <a:ea typeface="楷体" panose="02010609060101010101" pitchFamily="49" charset="-122"/>
                </a:rPr>
                <a:t>3</a:t>
              </a:r>
              <a:r>
                <a:rPr lang="zh-CN" altLang="en-US" sz="2400" dirty="0">
                  <a:solidFill>
                    <a:schemeClr val="bg1"/>
                  </a:solidFill>
                  <a:latin typeface="楷体" panose="02010609060101010101" pitchFamily="49" charset="-122"/>
                  <a:ea typeface="楷体" panose="02010609060101010101" pitchFamily="49" charset="-122"/>
                </a:rPr>
                <a:t>厘米，则周长是（</a:t>
              </a:r>
              <a:r>
                <a:rPr lang="en-US" altLang="zh-CN" sz="2400" dirty="0">
                  <a:solidFill>
                    <a:schemeClr val="bg1"/>
                  </a:solidFill>
                  <a:latin typeface="楷体" panose="02010609060101010101" pitchFamily="49" charset="-122"/>
                  <a:ea typeface="楷体" panose="02010609060101010101" pitchFamily="49" charset="-122"/>
                </a:rPr>
                <a:t>6+3</a:t>
              </a:r>
              <a:r>
                <a:rPr lang="zh-CN" altLang="en-US" sz="2400" dirty="0">
                  <a:solidFill>
                    <a:schemeClr val="bg1"/>
                  </a:solidFill>
                  <a:latin typeface="楷体" panose="02010609060101010101" pitchFamily="49" charset="-122"/>
                  <a:ea typeface="楷体" panose="02010609060101010101" pitchFamily="49" charset="-122"/>
                </a:rPr>
                <a:t>）</a:t>
              </a:r>
              <a:r>
                <a:rPr lang="en-US" altLang="zh-CN" sz="2400" dirty="0">
                  <a:solidFill>
                    <a:schemeClr val="bg1"/>
                  </a:solidFill>
                  <a:latin typeface="楷体" panose="02010609060101010101" pitchFamily="49" charset="-122"/>
                  <a:ea typeface="楷体" panose="02010609060101010101" pitchFamily="49" charset="-122"/>
                </a:rPr>
                <a:t>×2=18</a:t>
              </a:r>
              <a:r>
                <a:rPr lang="zh-CN" altLang="en-US" sz="2400" dirty="0">
                  <a:solidFill>
                    <a:schemeClr val="bg1"/>
                  </a:solidFill>
                  <a:latin typeface="楷体" panose="02010609060101010101" pitchFamily="49" charset="-122"/>
                  <a:ea typeface="楷体" panose="02010609060101010101" pitchFamily="49" charset="-122"/>
                </a:rPr>
                <a:t>厘米。</a:t>
              </a:r>
            </a:p>
          </p:txBody>
        </p:sp>
      </p:gr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email"/>
          <a:srcRect/>
          <a:stretch>
            <a:fillRect/>
          </a:stretch>
        </p:blipFill>
        <p:spPr bwMode="auto">
          <a:xfrm>
            <a:off x="9705973" y="5147614"/>
            <a:ext cx="2486027" cy="171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9"/>
          <p:cNvSpPr txBox="1"/>
          <p:nvPr/>
        </p:nvSpPr>
        <p:spPr>
          <a:xfrm>
            <a:off x="863605" y="1278954"/>
            <a:ext cx="2617785"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a:t>
            </a:r>
            <a:r>
              <a:rPr lang="zh-CN" altLang="en-US"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8" name="TextBox 9"/>
          <p:cNvSpPr txBox="1"/>
          <p:nvPr/>
        </p:nvSpPr>
        <p:spPr>
          <a:xfrm>
            <a:off x="909606" y="1907609"/>
            <a:ext cx="10206071" cy="1384995"/>
          </a:xfrm>
          <a:prstGeom prst="rect">
            <a:avLst/>
          </a:prstGeom>
          <a:noFill/>
        </p:spPr>
        <p:txBody>
          <a:bodyPr wrap="square" rtlCol="0">
            <a:spAutoFit/>
          </a:bodyPr>
          <a:lstStyle/>
          <a:p>
            <a:pPr indent="720090">
              <a:lnSpc>
                <a:spcPct val="150000"/>
              </a:lnSpc>
            </a:pP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用</a:t>
            </a:r>
            <a:r>
              <a:rPr lang="zh-CN" altLang="en-US" sz="2800" dirty="0">
                <a:latin typeface="微软雅黑" panose="020B0503020204020204" pitchFamily="34" charset="-122"/>
                <a:ea typeface="微软雅黑" panose="020B0503020204020204" pitchFamily="34" charset="-122"/>
              </a:rPr>
              <a:t>两个长</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厘米，宽</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厘米的长方形拼成正方形或长方形，拼成的正方形、长方形的周长各是多少厘米？</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001686" y="3296716"/>
            <a:ext cx="9965535" cy="2677656"/>
          </a:xfrm>
          <a:prstGeom prst="rect">
            <a:avLst/>
          </a:prstGeom>
          <a:noFill/>
        </p:spPr>
        <p:txBody>
          <a:bodyPr wrap="square" rtlCol="0">
            <a:spAutoFit/>
          </a:bodyPr>
          <a:lstStyle/>
          <a:p>
            <a:pPr indent="720090"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答案：把两个长是</a:t>
            </a:r>
            <a:r>
              <a:rPr lang="en-US" altLang="zh-CN" sz="2800" dirty="0">
                <a:solidFill>
                  <a:srgbClr val="FF0000"/>
                </a:solidFill>
                <a:latin typeface="楷体" panose="02010609060101010101" pitchFamily="49" charset="-122"/>
                <a:ea typeface="楷体" panose="02010609060101010101" pitchFamily="49" charset="-122"/>
              </a:rPr>
              <a:t>4</a:t>
            </a:r>
            <a:r>
              <a:rPr lang="zh-CN" altLang="en-US" sz="2800" dirty="0">
                <a:solidFill>
                  <a:srgbClr val="FF0000"/>
                </a:solidFill>
                <a:latin typeface="楷体" panose="02010609060101010101" pitchFamily="49" charset="-122"/>
                <a:ea typeface="楷体" panose="02010609060101010101" pitchFamily="49" charset="-122"/>
              </a:rPr>
              <a:t>厘米，宽是</a:t>
            </a:r>
            <a:r>
              <a:rPr lang="en-US" altLang="zh-CN" sz="2800" dirty="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厘米的长方形拼成正方形后边长变成是</a:t>
            </a:r>
            <a:r>
              <a:rPr lang="en-US" altLang="zh-CN" sz="2800" dirty="0">
                <a:solidFill>
                  <a:srgbClr val="FF0000"/>
                </a:solidFill>
                <a:latin typeface="楷体" panose="02010609060101010101" pitchFamily="49" charset="-122"/>
                <a:ea typeface="楷体" panose="02010609060101010101" pitchFamily="49" charset="-122"/>
              </a:rPr>
              <a:t>4</a:t>
            </a:r>
            <a:r>
              <a:rPr lang="zh-CN" altLang="en-US" sz="2800" dirty="0">
                <a:solidFill>
                  <a:srgbClr val="FF0000"/>
                </a:solidFill>
                <a:latin typeface="楷体" panose="02010609060101010101" pitchFamily="49" charset="-122"/>
                <a:ea typeface="楷体" panose="02010609060101010101" pitchFamily="49" charset="-122"/>
              </a:rPr>
              <a:t>厘米，所以周长为</a:t>
            </a:r>
            <a:r>
              <a:rPr lang="en-US" altLang="zh-CN" sz="2800" dirty="0">
                <a:solidFill>
                  <a:srgbClr val="FF0000"/>
                </a:solidFill>
                <a:latin typeface="楷体" panose="02010609060101010101" pitchFamily="49" charset="-122"/>
                <a:ea typeface="楷体" panose="02010609060101010101" pitchFamily="49" charset="-122"/>
              </a:rPr>
              <a:t>4×4=16</a:t>
            </a:r>
            <a:r>
              <a:rPr lang="zh-CN" altLang="en-US" sz="2800" dirty="0">
                <a:solidFill>
                  <a:srgbClr val="FF0000"/>
                </a:solidFill>
                <a:latin typeface="楷体" panose="02010609060101010101" pitchFamily="49" charset="-122"/>
                <a:ea typeface="楷体" panose="02010609060101010101" pitchFamily="49" charset="-122"/>
              </a:rPr>
              <a:t>（厘米）；把两个长是</a:t>
            </a:r>
            <a:r>
              <a:rPr lang="en-US" altLang="zh-CN" sz="2800" dirty="0">
                <a:solidFill>
                  <a:srgbClr val="FF0000"/>
                </a:solidFill>
                <a:latin typeface="楷体" panose="02010609060101010101" pitchFamily="49" charset="-122"/>
                <a:ea typeface="楷体" panose="02010609060101010101" pitchFamily="49" charset="-122"/>
              </a:rPr>
              <a:t>4</a:t>
            </a:r>
            <a:r>
              <a:rPr lang="zh-CN" altLang="en-US" sz="2800" dirty="0">
                <a:solidFill>
                  <a:srgbClr val="FF0000"/>
                </a:solidFill>
                <a:latin typeface="楷体" panose="02010609060101010101" pitchFamily="49" charset="-122"/>
                <a:ea typeface="楷体" panose="02010609060101010101" pitchFamily="49" charset="-122"/>
              </a:rPr>
              <a:t>厘米，宽是</a:t>
            </a:r>
            <a:r>
              <a:rPr lang="en-US" altLang="zh-CN" sz="2800" dirty="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厘米的长方形拼成长方形后，长方形的长是</a:t>
            </a:r>
            <a:r>
              <a:rPr lang="en-US" altLang="zh-CN" sz="2800" dirty="0">
                <a:solidFill>
                  <a:srgbClr val="FF0000"/>
                </a:solidFill>
                <a:latin typeface="楷体" panose="02010609060101010101" pitchFamily="49" charset="-122"/>
                <a:ea typeface="楷体" panose="02010609060101010101" pitchFamily="49" charset="-122"/>
              </a:rPr>
              <a:t>8</a:t>
            </a:r>
            <a:r>
              <a:rPr lang="zh-CN" altLang="en-US" sz="2800" dirty="0">
                <a:solidFill>
                  <a:srgbClr val="FF0000"/>
                </a:solidFill>
                <a:latin typeface="楷体" panose="02010609060101010101" pitchFamily="49" charset="-122"/>
                <a:ea typeface="楷体" panose="02010609060101010101" pitchFamily="49" charset="-122"/>
              </a:rPr>
              <a:t>厘米，宽是</a:t>
            </a:r>
            <a:r>
              <a:rPr lang="en-US" altLang="zh-CN" sz="2800" dirty="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厘米，所以周长为（</a:t>
            </a:r>
            <a:r>
              <a:rPr lang="en-US" altLang="zh-CN" sz="2800" dirty="0">
                <a:solidFill>
                  <a:srgbClr val="FF0000"/>
                </a:solidFill>
                <a:latin typeface="楷体" panose="02010609060101010101" pitchFamily="49" charset="-122"/>
                <a:ea typeface="楷体" panose="02010609060101010101" pitchFamily="49" charset="-122"/>
              </a:rPr>
              <a:t>8+2</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×2=20</a:t>
            </a:r>
            <a:r>
              <a:rPr lang="zh-CN" altLang="en-US" sz="2800" dirty="0">
                <a:solidFill>
                  <a:srgbClr val="FF0000"/>
                </a:solidFill>
                <a:latin typeface="楷体" panose="02010609060101010101" pitchFamily="49" charset="-122"/>
                <a:ea typeface="楷体" panose="02010609060101010101" pitchFamily="49" charset="-122"/>
              </a:rPr>
              <a:t>（厘米）。</a:t>
            </a:r>
          </a:p>
        </p:txBody>
      </p:sp>
      <p:sp>
        <p:nvSpPr>
          <p:cNvPr id="7"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838199" y="1267325"/>
            <a:ext cx="9618660"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a:t>
            </a:r>
            <a:r>
              <a:rPr lang="zh-CN" altLang="en-US" sz="2800" dirty="0" smtClean="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计算下面图形的周长。（单位：厘米</a:t>
            </a:r>
            <a:r>
              <a:rPr lang="zh-CN" altLang="en-US" sz="2800" dirty="0" smtClean="0">
                <a:latin typeface="微软雅黑" panose="020B0503020204020204" pitchFamily="34" charset="-122"/>
                <a:ea typeface="微软雅黑" panose="020B0503020204020204" pitchFamily="34" charset="-122"/>
              </a:rPr>
              <a:t>）</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796734" y="3543300"/>
            <a:ext cx="9965535" cy="3323987"/>
          </a:xfrm>
          <a:prstGeom prst="rect">
            <a:avLst/>
          </a:prstGeom>
          <a:noFill/>
        </p:spPr>
        <p:txBody>
          <a:bodyPr wrap="square" rtlCol="0">
            <a:spAutoFit/>
          </a:bodyPr>
          <a:lstStyle/>
          <a:p>
            <a:pPr indent="720090"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答案：长方形的周长是（</a:t>
            </a:r>
            <a:r>
              <a:rPr lang="en-US" altLang="zh-CN" sz="2800" dirty="0">
                <a:solidFill>
                  <a:srgbClr val="FF0000"/>
                </a:solidFill>
                <a:latin typeface="楷体" panose="02010609060101010101" pitchFamily="49" charset="-122"/>
                <a:ea typeface="楷体" panose="02010609060101010101" pitchFamily="49" charset="-122"/>
              </a:rPr>
              <a:t>7+5</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×2=24</a:t>
            </a:r>
            <a:r>
              <a:rPr lang="zh-CN" altLang="en-US" sz="2800" dirty="0">
                <a:solidFill>
                  <a:srgbClr val="FF0000"/>
                </a:solidFill>
                <a:latin typeface="楷体" panose="02010609060101010101" pitchFamily="49" charset="-122"/>
                <a:ea typeface="楷体" panose="02010609060101010101" pitchFamily="49" charset="-122"/>
              </a:rPr>
              <a:t>（厘米）；正方形的周长是</a:t>
            </a:r>
            <a:r>
              <a:rPr lang="en-US" altLang="zh-CN" sz="2800" dirty="0">
                <a:solidFill>
                  <a:srgbClr val="FF0000"/>
                </a:solidFill>
                <a:latin typeface="楷体" panose="02010609060101010101" pitchFamily="49" charset="-122"/>
                <a:ea typeface="楷体" panose="02010609060101010101" pitchFamily="49" charset="-122"/>
              </a:rPr>
              <a:t>4×4=16</a:t>
            </a:r>
            <a:r>
              <a:rPr lang="zh-CN" altLang="en-US" sz="2800" dirty="0">
                <a:solidFill>
                  <a:srgbClr val="FF0000"/>
                </a:solidFill>
                <a:latin typeface="楷体" panose="02010609060101010101" pitchFamily="49" charset="-122"/>
                <a:ea typeface="楷体" panose="02010609060101010101" pitchFamily="49" charset="-122"/>
              </a:rPr>
              <a:t>（厘米）；不规则图形有两条边的长度不知道，这时可把那两条边分别往下移和往右移，这样就变成了一个长方形，变化之后的长方形和原来图形的周长相等，这个图形的周长是（</a:t>
            </a:r>
            <a:r>
              <a:rPr lang="en-US" altLang="zh-CN" sz="2800" dirty="0">
                <a:solidFill>
                  <a:srgbClr val="FF0000"/>
                </a:solidFill>
                <a:latin typeface="楷体" panose="02010609060101010101" pitchFamily="49" charset="-122"/>
                <a:ea typeface="楷体" panose="02010609060101010101" pitchFamily="49" charset="-122"/>
              </a:rPr>
              <a:t>5+7</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×2=24</a:t>
            </a:r>
            <a:r>
              <a:rPr lang="zh-CN" altLang="en-US" sz="2800" dirty="0">
                <a:solidFill>
                  <a:srgbClr val="FF0000"/>
                </a:solidFill>
                <a:latin typeface="楷体" panose="02010609060101010101" pitchFamily="49" charset="-122"/>
                <a:ea typeface="楷体" panose="02010609060101010101" pitchFamily="49" charset="-122"/>
              </a:rPr>
              <a:t>（厘米）。</a:t>
            </a:r>
          </a:p>
        </p:txBody>
      </p:sp>
      <p:pic>
        <p:nvPicPr>
          <p:cNvPr id="2050" name="Picture 2" descr="C:\Users\ADMINI~1\AppData\Local\Temp\ksohtml\wpsC0B1.tmp.jpg"/>
          <p:cNvPicPr>
            <a:picLocks noChangeAspect="1" noChangeArrowheads="1"/>
          </p:cNvPicPr>
          <p:nvPr/>
        </p:nvPicPr>
        <p:blipFill>
          <a:blip r:embed="rId2"/>
          <a:srcRect/>
          <a:stretch>
            <a:fillRect/>
          </a:stretch>
        </p:blipFill>
        <p:spPr bwMode="auto">
          <a:xfrm>
            <a:off x="2481257" y="2086129"/>
            <a:ext cx="7034643" cy="1500034"/>
          </a:xfrm>
          <a:prstGeom prst="rect">
            <a:avLst/>
          </a:prstGeom>
          <a:noFill/>
          <a:extLst>
            <a:ext uri="{909E8E84-426E-40DD-AFC4-6F175D3DCCD1}">
              <a14:hiddenFill xmlns:a14="http://schemas.microsoft.com/office/drawing/2010/main">
                <a:solidFill>
                  <a:srgbClr val="FFFFFF"/>
                </a:solidFill>
              </a14:hiddenFill>
            </a:ext>
          </a:extLst>
        </p:spPr>
      </p:pic>
      <p:sp>
        <p:nvSpPr>
          <p:cNvPr id="7"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9"/>
          <p:cNvSpPr txBox="1"/>
          <p:nvPr/>
        </p:nvSpPr>
        <p:spPr>
          <a:xfrm>
            <a:off x="805280" y="1314745"/>
            <a:ext cx="8472080" cy="523220"/>
          </a:xfrm>
          <a:prstGeom prst="rect">
            <a:avLst/>
          </a:prstGeom>
          <a:noFill/>
        </p:spPr>
        <p:txBody>
          <a:bodyPr wrap="square" rtlCol="0">
            <a:spAutoFit/>
          </a:bodyPr>
          <a:lstStyle/>
          <a:p>
            <a:r>
              <a:rPr lang="en-US" altLang="zh-CN" sz="2800"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选择正确答案的序号填在括号里。</a:t>
            </a:r>
          </a:p>
        </p:txBody>
      </p:sp>
      <p:sp>
        <p:nvSpPr>
          <p:cNvPr id="4" name="TextBox 3"/>
          <p:cNvSpPr txBox="1"/>
          <p:nvPr/>
        </p:nvSpPr>
        <p:spPr>
          <a:xfrm>
            <a:off x="7121364" y="1840531"/>
            <a:ext cx="507712" cy="738664"/>
          </a:xfrm>
          <a:prstGeom prst="rect">
            <a:avLst/>
          </a:prstGeom>
          <a:noFill/>
        </p:spPr>
        <p:txBody>
          <a:bodyPr wrap="square" rtlCol="0">
            <a:spAutoFit/>
          </a:bodyPr>
          <a:lstStyle/>
          <a:p>
            <a:pPr>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C</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8" name="Picture 5"/>
          <p:cNvPicPr>
            <a:picLocks noChangeAspect="1" noChangeArrowheads="1"/>
          </p:cNvPicPr>
          <p:nvPr/>
        </p:nvPicPr>
        <p:blipFill>
          <a:blip r:embed="rId3" cstate="email"/>
          <a:srcRect/>
          <a:stretch>
            <a:fillRect/>
          </a:stretch>
        </p:blipFill>
        <p:spPr bwMode="auto">
          <a:xfrm>
            <a:off x="11927565" y="5201814"/>
            <a:ext cx="1950355" cy="193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9"/>
          <p:cNvSpPr txBox="1"/>
          <p:nvPr/>
        </p:nvSpPr>
        <p:spPr>
          <a:xfrm>
            <a:off x="995328" y="1797667"/>
            <a:ext cx="10860595" cy="4616648"/>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）边长</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厘米的正方形的周长是（       ）厘米。</a:t>
            </a:r>
          </a:p>
          <a:p>
            <a:pPr>
              <a:lnSpc>
                <a:spcPct val="150000"/>
              </a:lnSpc>
            </a:pPr>
            <a:r>
              <a:rPr lang="en-US" altLang="zh-CN" sz="2800" dirty="0" smtClean="0">
                <a:latin typeface="微软雅黑" panose="020B0503020204020204" pitchFamily="34" charset="-122"/>
                <a:ea typeface="微软雅黑" panose="020B0503020204020204" pitchFamily="34" charset="-122"/>
              </a:rPr>
              <a:t>         A.1</a:t>
            </a:r>
            <a:r>
              <a:rPr lang="zh-CN" altLang="en-US" sz="2800" dirty="0">
                <a:latin typeface="微软雅黑" panose="020B0503020204020204" pitchFamily="34" charset="-122"/>
                <a:ea typeface="微软雅黑" panose="020B0503020204020204" pitchFamily="34" charset="-122"/>
              </a:rPr>
              <a:t>厘米         </a:t>
            </a:r>
            <a:r>
              <a:rPr lang="en-US" altLang="zh-CN" sz="2800" dirty="0">
                <a:latin typeface="微软雅黑" panose="020B0503020204020204" pitchFamily="34" charset="-122"/>
                <a:ea typeface="微软雅黑" panose="020B0503020204020204" pitchFamily="34" charset="-122"/>
              </a:rPr>
              <a:t>B.2</a:t>
            </a:r>
            <a:r>
              <a:rPr lang="zh-CN" altLang="en-US" sz="2800" dirty="0">
                <a:latin typeface="微软雅黑" panose="020B0503020204020204" pitchFamily="34" charset="-122"/>
                <a:ea typeface="微软雅黑" panose="020B0503020204020204" pitchFamily="34" charset="-122"/>
              </a:rPr>
              <a:t>厘米         </a:t>
            </a:r>
            <a:r>
              <a:rPr lang="en-US" altLang="zh-CN" sz="2800" dirty="0">
                <a:latin typeface="微软雅黑" panose="020B0503020204020204" pitchFamily="34" charset="-122"/>
                <a:ea typeface="微软雅黑" panose="020B0503020204020204" pitchFamily="34" charset="-122"/>
              </a:rPr>
              <a:t>C.4</a:t>
            </a:r>
            <a:r>
              <a:rPr lang="zh-CN" altLang="en-US" sz="2800" dirty="0">
                <a:latin typeface="微软雅黑" panose="020B0503020204020204" pitchFamily="34" charset="-122"/>
                <a:ea typeface="微软雅黑" panose="020B0503020204020204" pitchFamily="34" charset="-122"/>
              </a:rPr>
              <a:t>厘米</a:t>
            </a:r>
          </a:p>
          <a:p>
            <a:pPr>
              <a:lnSpc>
                <a:spcPct val="15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）用</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张长</a:t>
            </a:r>
            <a:r>
              <a:rPr lang="en-US" altLang="zh-CN" sz="2800" dirty="0">
                <a:latin typeface="微软雅黑" panose="020B0503020204020204" pitchFamily="34" charset="-122"/>
                <a:ea typeface="微软雅黑" panose="020B0503020204020204" pitchFamily="34" charset="-122"/>
              </a:rPr>
              <a:t>10</a:t>
            </a:r>
            <a:r>
              <a:rPr lang="zh-CN" altLang="en-US" sz="2800" dirty="0">
                <a:latin typeface="微软雅黑" panose="020B0503020204020204" pitchFamily="34" charset="-122"/>
                <a:ea typeface="微软雅黑" panose="020B0503020204020204" pitchFamily="34" charset="-122"/>
              </a:rPr>
              <a:t>厘米，宽</a:t>
            </a: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厘米的长方形纸，折一个最大的正方形，正方形的边长是（       ）厘米。</a:t>
            </a:r>
          </a:p>
          <a:p>
            <a:pPr>
              <a:lnSpc>
                <a:spcPct val="150000"/>
              </a:lnSpc>
            </a:pPr>
            <a:r>
              <a:rPr lang="en-US" altLang="zh-CN" sz="2800" dirty="0" smtClean="0">
                <a:latin typeface="微软雅黑" panose="020B0503020204020204" pitchFamily="34" charset="-122"/>
                <a:ea typeface="微软雅黑" panose="020B0503020204020204" pitchFamily="34" charset="-122"/>
              </a:rPr>
              <a:t>         A.4              </a:t>
            </a:r>
            <a:r>
              <a:rPr lang="en-US" altLang="zh-CN" sz="2800" dirty="0">
                <a:latin typeface="微软雅黑" panose="020B0503020204020204" pitchFamily="34" charset="-122"/>
                <a:ea typeface="微软雅黑" panose="020B0503020204020204" pitchFamily="34" charset="-122"/>
              </a:rPr>
              <a:t>B.6             C.10</a:t>
            </a:r>
          </a:p>
          <a:p>
            <a:pPr>
              <a:lnSpc>
                <a:spcPct val="15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）用</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个边长</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厘米的正方形拼成的长方形的周长是（    ）厘米。</a:t>
            </a:r>
          </a:p>
          <a:p>
            <a:pPr>
              <a:lnSpc>
                <a:spcPct val="150000"/>
              </a:lnSpc>
            </a:pPr>
            <a:r>
              <a:rPr lang="en-US" altLang="zh-CN" sz="2800" dirty="0" smtClean="0">
                <a:latin typeface="微软雅黑" panose="020B0503020204020204" pitchFamily="34" charset="-122"/>
                <a:ea typeface="微软雅黑" panose="020B0503020204020204" pitchFamily="34" charset="-122"/>
              </a:rPr>
              <a:t>         A.6              </a:t>
            </a:r>
            <a:r>
              <a:rPr lang="en-US" altLang="zh-CN" sz="2800" dirty="0">
                <a:latin typeface="微软雅黑" panose="020B0503020204020204" pitchFamily="34" charset="-122"/>
                <a:ea typeface="微软雅黑" panose="020B0503020204020204" pitchFamily="34" charset="-122"/>
              </a:rPr>
              <a:t>B.7             C.8</a:t>
            </a:r>
            <a:endParaRPr lang="zh-CN" altLang="en-US" sz="2800" dirty="0">
              <a:latin typeface="微软雅黑" panose="020B0503020204020204" pitchFamily="34" charset="-122"/>
              <a:ea typeface="微软雅黑" panose="020B0503020204020204" pitchFamily="34" charset="-122"/>
            </a:endParaRPr>
          </a:p>
        </p:txBody>
      </p:sp>
      <p:sp>
        <p:nvSpPr>
          <p:cNvPr id="9" name="TextBox 8"/>
          <p:cNvSpPr txBox="1"/>
          <p:nvPr/>
        </p:nvSpPr>
        <p:spPr>
          <a:xfrm>
            <a:off x="4173377" y="3736659"/>
            <a:ext cx="507712" cy="738664"/>
          </a:xfrm>
          <a:prstGeom prst="rect">
            <a:avLst/>
          </a:prstGeom>
          <a:noFill/>
        </p:spPr>
        <p:txBody>
          <a:bodyPr wrap="square" rtlCol="0">
            <a:spAutoFit/>
          </a:bodyPr>
          <a:lstStyle/>
          <a:p>
            <a:pPr>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B</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0" name="TextBox 9"/>
          <p:cNvSpPr txBox="1"/>
          <p:nvPr/>
        </p:nvSpPr>
        <p:spPr>
          <a:xfrm>
            <a:off x="10002677" y="5057748"/>
            <a:ext cx="507712" cy="738664"/>
          </a:xfrm>
          <a:prstGeom prst="rect">
            <a:avLst/>
          </a:prstGeom>
          <a:noFill/>
        </p:spPr>
        <p:txBody>
          <a:bodyPr wrap="square" rtlCol="0">
            <a:spAutoFit/>
          </a:bodyPr>
          <a:lstStyle/>
          <a:p>
            <a:pPr>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A</a:t>
            </a:r>
            <a:endParaRPr lang="zh-CN" altLang="en-US" sz="2800" dirty="0">
              <a:solidFill>
                <a:srgbClr val="FF0000"/>
              </a:solidFill>
              <a:latin typeface="楷体" panose="02010609060101010101" pitchFamily="49" charset="-122"/>
              <a:ea typeface="楷体" panose="02010609060101010101" pitchFamily="49" charset="-122"/>
            </a:endParaRPr>
          </a:p>
        </p:txBody>
      </p:sp>
      <p:sp>
        <p:nvSpPr>
          <p:cNvPr id="11"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课堂练习</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enwen.soso.com/p/20110920/20110920210742-602680633.jpg"/>
          <p:cNvPicPr>
            <a:picLocks noChangeAspect="1" noChangeArrowheads="1"/>
          </p:cNvPicPr>
          <p:nvPr/>
        </p:nvPicPr>
        <p:blipFill>
          <a:blip r:embed="rId3" cstate="email"/>
          <a:srcRect/>
          <a:stretch>
            <a:fillRect/>
          </a:stretch>
        </p:blipFill>
        <p:spPr bwMode="auto">
          <a:xfrm>
            <a:off x="10811653" y="4657726"/>
            <a:ext cx="1380347" cy="2200274"/>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42937" y="1478337"/>
            <a:ext cx="10787088" cy="1384995"/>
          </a:xfrm>
          <a:prstGeom prst="rect">
            <a:avLst/>
          </a:prstGeom>
        </p:spPr>
        <p:txBody>
          <a:bodyPr wrap="square">
            <a:spAutoFit/>
          </a:bodyPr>
          <a:lstStyle/>
          <a:p>
            <a:pPr>
              <a:lnSpc>
                <a:spcPct val="150000"/>
              </a:lnSpc>
            </a:pPr>
            <a:r>
              <a:rPr lang="en-US" altLang="zh-CN" sz="2800" dirty="0" smtClean="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边长为</a:t>
            </a:r>
            <a:r>
              <a:rPr lang="en-US" altLang="zh-CN" sz="2800" dirty="0">
                <a:latin typeface="微软雅黑" panose="020B0503020204020204" pitchFamily="34" charset="-122"/>
                <a:ea typeface="微软雅黑" panose="020B0503020204020204" pitchFamily="34" charset="-122"/>
              </a:rPr>
              <a:t>12</a:t>
            </a:r>
            <a:r>
              <a:rPr lang="zh-CN" altLang="en-US" sz="2800" dirty="0">
                <a:latin typeface="微软雅黑" panose="020B0503020204020204" pitchFamily="34" charset="-122"/>
                <a:ea typeface="微软雅黑" panose="020B0503020204020204" pitchFamily="34" charset="-122"/>
              </a:rPr>
              <a:t>厘米的正方形被剪成同样大小的四个小正方形，每个小正方形的周长是多少厘米？</a:t>
            </a:r>
            <a:endParaRPr lang="en-US" altLang="zh-CN" sz="2800" dirty="0" smtClean="0">
              <a:latin typeface="微软雅黑" panose="020B0503020204020204" pitchFamily="34" charset="-122"/>
              <a:ea typeface="微软雅黑" panose="020B0503020204020204" pitchFamily="34" charset="-122"/>
            </a:endParaRPr>
          </a:p>
        </p:txBody>
      </p:sp>
      <p:sp>
        <p:nvSpPr>
          <p:cNvPr id="8" name="TextBox 7"/>
          <p:cNvSpPr txBox="1"/>
          <p:nvPr/>
        </p:nvSpPr>
        <p:spPr>
          <a:xfrm>
            <a:off x="866775" y="3976032"/>
            <a:ext cx="9990443" cy="2677656"/>
          </a:xfrm>
          <a:prstGeom prst="rect">
            <a:avLst/>
          </a:prstGeom>
          <a:noFill/>
        </p:spPr>
        <p:txBody>
          <a:bodyPr wrap="square" rtlCol="0">
            <a:spAutoFit/>
          </a:bodyPr>
          <a:lstStyle/>
          <a:p>
            <a:endParaRPr lang="zh-CN" altLang="en-US" sz="2800" dirty="0">
              <a:solidFill>
                <a:srgbClr val="FF0000"/>
              </a:solidFill>
              <a:latin typeface="楷体" panose="02010609060101010101" pitchFamily="49" charset="-122"/>
              <a:ea typeface="楷体" panose="02010609060101010101" pitchFamily="49" charset="-122"/>
            </a:endParaRPr>
          </a:p>
          <a:p>
            <a:r>
              <a:rPr lang="zh-CN" altLang="en-US" sz="2800" dirty="0">
                <a:solidFill>
                  <a:srgbClr val="FF0000"/>
                </a:solidFill>
                <a:latin typeface="楷体" panose="02010609060101010101" pitchFamily="49" charset="-122"/>
                <a:ea typeface="楷体" panose="02010609060101010101" pitchFamily="49" charset="-122"/>
              </a:rPr>
              <a:t>答案</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r>
              <a:rPr lang="zh-CN" altLang="en-US" sz="2800" dirty="0" smtClean="0">
                <a:solidFill>
                  <a:srgbClr val="FF0000"/>
                </a:solidFill>
                <a:latin typeface="楷体" panose="02010609060101010101" pitchFamily="49" charset="-122"/>
                <a:ea typeface="楷体" panose="02010609060101010101" pitchFamily="49" charset="-122"/>
              </a:rPr>
              <a:t>    由</a:t>
            </a:r>
            <a:r>
              <a:rPr lang="zh-CN" altLang="en-US" sz="2800" dirty="0">
                <a:solidFill>
                  <a:srgbClr val="FF0000"/>
                </a:solidFill>
                <a:latin typeface="楷体" panose="02010609060101010101" pitchFamily="49" charset="-122"/>
                <a:ea typeface="楷体" panose="02010609060101010101" pitchFamily="49" charset="-122"/>
              </a:rPr>
              <a:t>图中可知中间的两条线段不仅把大正方形裁成了大小相等的四个小正方形，而且还把每一条边平均分成了两份，其中的一份就是小正方形的边长，即</a:t>
            </a:r>
            <a:r>
              <a:rPr lang="en-US" altLang="zh-CN" sz="2800" dirty="0">
                <a:solidFill>
                  <a:srgbClr val="FF0000"/>
                </a:solidFill>
                <a:latin typeface="楷体" panose="02010609060101010101" pitchFamily="49" charset="-122"/>
                <a:ea typeface="楷体" panose="02010609060101010101" pitchFamily="49" charset="-122"/>
              </a:rPr>
              <a:t>12÷2=6</a:t>
            </a:r>
            <a:r>
              <a:rPr lang="zh-CN" altLang="en-US" sz="2800" dirty="0">
                <a:solidFill>
                  <a:srgbClr val="FF0000"/>
                </a:solidFill>
                <a:latin typeface="楷体" panose="02010609060101010101" pitchFamily="49" charset="-122"/>
                <a:ea typeface="楷体" panose="02010609060101010101" pitchFamily="49" charset="-122"/>
              </a:rPr>
              <a:t>（厘米），一个小正方形的周长为</a:t>
            </a:r>
            <a:r>
              <a:rPr lang="en-US" altLang="zh-CN" sz="2800" dirty="0">
                <a:solidFill>
                  <a:srgbClr val="FF0000"/>
                </a:solidFill>
                <a:latin typeface="楷体" panose="02010609060101010101" pitchFamily="49" charset="-122"/>
                <a:ea typeface="楷体" panose="02010609060101010101" pitchFamily="49" charset="-122"/>
              </a:rPr>
              <a:t>6×4=24</a:t>
            </a:r>
            <a:r>
              <a:rPr lang="zh-CN" altLang="en-US" sz="2800" dirty="0">
                <a:solidFill>
                  <a:srgbClr val="FF0000"/>
                </a:solidFill>
                <a:latin typeface="楷体" panose="02010609060101010101" pitchFamily="49" charset="-122"/>
                <a:ea typeface="楷体" panose="02010609060101010101" pitchFamily="49" charset="-122"/>
              </a:rPr>
              <a:t>（厘米）。</a:t>
            </a:r>
          </a:p>
        </p:txBody>
      </p:sp>
      <p:pic>
        <p:nvPicPr>
          <p:cNvPr id="3074" name="Picture 2" descr="C:\Users\ADMINI~1\AppData\Local\Temp\ksohtml\wpsBEA1.tmp.png"/>
          <p:cNvPicPr>
            <a:picLocks noChangeAspect="1" noChangeArrowheads="1"/>
          </p:cNvPicPr>
          <p:nvPr/>
        </p:nvPicPr>
        <p:blipFill>
          <a:blip r:embed="rId4"/>
          <a:srcRect/>
          <a:stretch>
            <a:fillRect/>
          </a:stretch>
        </p:blipFill>
        <p:spPr bwMode="auto">
          <a:xfrm>
            <a:off x="5437713" y="2863331"/>
            <a:ext cx="1940439" cy="1590082"/>
          </a:xfrm>
          <a:prstGeom prst="rect">
            <a:avLst/>
          </a:prstGeom>
          <a:noFill/>
          <a:extLst>
            <a:ext uri="{909E8E84-426E-40DD-AFC4-6F175D3DCCD1}">
              <a14:hiddenFill xmlns:a14="http://schemas.microsoft.com/office/drawing/2010/main">
                <a:solidFill>
                  <a:srgbClr val="FFFFFF"/>
                </a:solidFill>
              </a14:hiddenFill>
            </a:ext>
          </a:extLst>
        </p:spPr>
      </p:pic>
      <p:sp>
        <p:nvSpPr>
          <p:cNvPr id="7"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课堂练习</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enwen.soso.com/p/20110920/20110920210742-602680633.jpg"/>
          <p:cNvPicPr>
            <a:picLocks noChangeAspect="1" noChangeArrowheads="1"/>
          </p:cNvPicPr>
          <p:nvPr/>
        </p:nvPicPr>
        <p:blipFill>
          <a:blip r:embed="rId3" cstate="email"/>
          <a:srcRect/>
          <a:stretch>
            <a:fillRect/>
          </a:stretch>
        </p:blipFill>
        <p:spPr bwMode="auto">
          <a:xfrm>
            <a:off x="10479883" y="4057031"/>
            <a:ext cx="1712117" cy="2729116"/>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39688" y="1764097"/>
            <a:ext cx="10787088" cy="738664"/>
          </a:xfrm>
          <a:prstGeom prst="rect">
            <a:avLst/>
          </a:prstGeom>
        </p:spPr>
        <p:txBody>
          <a:bodyPr wrap="square">
            <a:spAutoFit/>
          </a:bodyPr>
          <a:lstStyle/>
          <a:p>
            <a:pPr indent="720090">
              <a:lnSpc>
                <a:spcPct val="150000"/>
              </a:lnSpc>
            </a:pPr>
            <a:r>
              <a:rPr lang="en-US" altLang="zh-CN" sz="2800" dirty="0" smtClean="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一块正方形手帕边长</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分米</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用</a:t>
            </a:r>
            <a:r>
              <a:rPr lang="en-US" altLang="zh-CN" sz="2800" dirty="0">
                <a:latin typeface="微软雅黑" panose="020B0503020204020204" pitchFamily="34" charset="-122"/>
                <a:ea typeface="微软雅黑" panose="020B0503020204020204" pitchFamily="34" charset="-122"/>
              </a:rPr>
              <a:t>90</a:t>
            </a:r>
            <a:r>
              <a:rPr lang="zh-CN" altLang="en-US" sz="2800" dirty="0">
                <a:latin typeface="微软雅黑" panose="020B0503020204020204" pitchFamily="34" charset="-122"/>
                <a:ea typeface="微软雅黑" panose="020B0503020204020204" pitchFamily="34" charset="-122"/>
              </a:rPr>
              <a:t>厘米长的绸带能围一圈吗？</a:t>
            </a:r>
            <a:endParaRPr lang="en-US" altLang="zh-CN" sz="2800" dirty="0" smtClean="0">
              <a:latin typeface="微软雅黑" panose="020B0503020204020204" pitchFamily="34" charset="-122"/>
              <a:ea typeface="微软雅黑" panose="020B0503020204020204" pitchFamily="34" charset="-122"/>
            </a:endParaRPr>
          </a:p>
        </p:txBody>
      </p:sp>
      <p:sp>
        <p:nvSpPr>
          <p:cNvPr id="8" name="TextBox 7"/>
          <p:cNvSpPr txBox="1"/>
          <p:nvPr/>
        </p:nvSpPr>
        <p:spPr>
          <a:xfrm>
            <a:off x="866776" y="2502761"/>
            <a:ext cx="9747555" cy="3108543"/>
          </a:xfrm>
          <a:prstGeom prst="rect">
            <a:avLst/>
          </a:prstGeom>
          <a:noFill/>
        </p:spPr>
        <p:txBody>
          <a:bodyPr wrap="square" rtlCol="0">
            <a:spAutoFit/>
          </a:bodyPr>
          <a:lstStyle/>
          <a:p>
            <a:endParaRPr lang="zh-CN" altLang="en-US" sz="2800" dirty="0">
              <a:solidFill>
                <a:srgbClr val="FF0000"/>
              </a:solidFill>
              <a:latin typeface="楷体" panose="02010609060101010101" pitchFamily="49" charset="-122"/>
              <a:ea typeface="楷体" panose="02010609060101010101" pitchFamily="49" charset="-122"/>
            </a:endParaRPr>
          </a:p>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答案：由题中可知用</a:t>
            </a:r>
            <a:r>
              <a:rPr lang="en-US" altLang="zh-CN" sz="2800" dirty="0">
                <a:solidFill>
                  <a:srgbClr val="FF0000"/>
                </a:solidFill>
                <a:latin typeface="楷体" panose="02010609060101010101" pitchFamily="49" charset="-122"/>
                <a:ea typeface="楷体" panose="02010609060101010101" pitchFamily="49" charset="-122"/>
              </a:rPr>
              <a:t>90</a:t>
            </a:r>
            <a:r>
              <a:rPr lang="zh-CN" altLang="en-US" sz="2800" dirty="0">
                <a:solidFill>
                  <a:srgbClr val="FF0000"/>
                </a:solidFill>
                <a:latin typeface="楷体" panose="02010609060101010101" pitchFamily="49" charset="-122"/>
                <a:ea typeface="楷体" panose="02010609060101010101" pitchFamily="49" charset="-122"/>
              </a:rPr>
              <a:t>厘米长的绸带能围一圈，就是在围这块手帕的周长，也就是把</a:t>
            </a:r>
            <a:r>
              <a:rPr lang="en-US" altLang="zh-CN" sz="2800" dirty="0">
                <a:solidFill>
                  <a:srgbClr val="FF0000"/>
                </a:solidFill>
                <a:latin typeface="楷体" panose="02010609060101010101" pitchFamily="49" charset="-122"/>
                <a:ea typeface="楷体" panose="02010609060101010101" pitchFamily="49" charset="-122"/>
              </a:rPr>
              <a:t>90</a:t>
            </a:r>
            <a:r>
              <a:rPr lang="zh-CN" altLang="en-US" sz="2800" dirty="0">
                <a:solidFill>
                  <a:srgbClr val="FF0000"/>
                </a:solidFill>
                <a:latin typeface="楷体" panose="02010609060101010101" pitchFamily="49" charset="-122"/>
                <a:ea typeface="楷体" panose="02010609060101010101" pitchFamily="49" charset="-122"/>
              </a:rPr>
              <a:t>厘米的绸带和手帕的周长进行比较，手帕的周长是</a:t>
            </a:r>
            <a:r>
              <a:rPr lang="en-US" altLang="zh-CN" sz="2800" dirty="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分米</a:t>
            </a:r>
            <a:r>
              <a:rPr lang="en-US" altLang="zh-CN" sz="2800" dirty="0">
                <a:solidFill>
                  <a:srgbClr val="FF0000"/>
                </a:solidFill>
                <a:latin typeface="楷体" panose="02010609060101010101" pitchFamily="49" charset="-122"/>
                <a:ea typeface="楷体" panose="02010609060101010101" pitchFamily="49" charset="-122"/>
              </a:rPr>
              <a:t>×4=8</a:t>
            </a:r>
            <a:r>
              <a:rPr lang="zh-CN" altLang="en-US" sz="2800" dirty="0">
                <a:solidFill>
                  <a:srgbClr val="FF0000"/>
                </a:solidFill>
                <a:latin typeface="楷体" panose="02010609060101010101" pitchFamily="49" charset="-122"/>
                <a:ea typeface="楷体" panose="02010609060101010101" pitchFamily="49" charset="-122"/>
              </a:rPr>
              <a:t>分米</a:t>
            </a:r>
            <a:r>
              <a:rPr lang="en-US" altLang="zh-CN" sz="2800" dirty="0">
                <a:solidFill>
                  <a:srgbClr val="FF0000"/>
                </a:solidFill>
                <a:latin typeface="楷体" panose="02010609060101010101" pitchFamily="49" charset="-122"/>
                <a:ea typeface="楷体" panose="02010609060101010101" pitchFamily="49" charset="-122"/>
              </a:rPr>
              <a:t>=80</a:t>
            </a:r>
            <a:r>
              <a:rPr lang="zh-CN" altLang="en-US" sz="2800" dirty="0">
                <a:solidFill>
                  <a:srgbClr val="FF0000"/>
                </a:solidFill>
                <a:latin typeface="楷体" panose="02010609060101010101" pitchFamily="49" charset="-122"/>
                <a:ea typeface="楷体" panose="02010609060101010101" pitchFamily="49" charset="-122"/>
              </a:rPr>
              <a:t>厘米，</a:t>
            </a:r>
            <a:r>
              <a:rPr lang="en-US" altLang="zh-CN" sz="2800" dirty="0">
                <a:solidFill>
                  <a:srgbClr val="FF0000"/>
                </a:solidFill>
                <a:latin typeface="楷体" panose="02010609060101010101" pitchFamily="49" charset="-122"/>
                <a:ea typeface="楷体" panose="02010609060101010101" pitchFamily="49" charset="-122"/>
              </a:rPr>
              <a:t>90</a:t>
            </a:r>
            <a:r>
              <a:rPr lang="zh-CN" altLang="en-US" sz="2800" dirty="0">
                <a:solidFill>
                  <a:srgbClr val="FF0000"/>
                </a:solidFill>
                <a:latin typeface="楷体" panose="02010609060101010101" pitchFamily="49" charset="-122"/>
                <a:ea typeface="楷体" panose="02010609060101010101" pitchFamily="49" charset="-122"/>
              </a:rPr>
              <a:t>厘米＞</a:t>
            </a:r>
            <a:r>
              <a:rPr lang="en-US" altLang="zh-CN" sz="2800" dirty="0">
                <a:solidFill>
                  <a:srgbClr val="FF0000"/>
                </a:solidFill>
                <a:latin typeface="楷体" panose="02010609060101010101" pitchFamily="49" charset="-122"/>
                <a:ea typeface="楷体" panose="02010609060101010101" pitchFamily="49" charset="-122"/>
              </a:rPr>
              <a:t>80</a:t>
            </a:r>
            <a:r>
              <a:rPr lang="zh-CN" altLang="en-US" sz="2800" dirty="0">
                <a:solidFill>
                  <a:srgbClr val="FF0000"/>
                </a:solidFill>
                <a:latin typeface="楷体" panose="02010609060101010101" pitchFamily="49" charset="-122"/>
                <a:ea typeface="楷体" panose="02010609060101010101" pitchFamily="49" charset="-122"/>
              </a:rPr>
              <a:t>厘米，所以用</a:t>
            </a:r>
            <a:r>
              <a:rPr lang="en-US" altLang="zh-CN" sz="2800" dirty="0">
                <a:solidFill>
                  <a:srgbClr val="FF0000"/>
                </a:solidFill>
                <a:latin typeface="楷体" panose="02010609060101010101" pitchFamily="49" charset="-122"/>
                <a:ea typeface="楷体" panose="02010609060101010101" pitchFamily="49" charset="-122"/>
              </a:rPr>
              <a:t>90</a:t>
            </a:r>
            <a:r>
              <a:rPr lang="zh-CN" altLang="en-US" sz="2800" dirty="0">
                <a:solidFill>
                  <a:srgbClr val="FF0000"/>
                </a:solidFill>
                <a:latin typeface="楷体" panose="02010609060101010101" pitchFamily="49" charset="-122"/>
                <a:ea typeface="楷体" panose="02010609060101010101" pitchFamily="49" charset="-122"/>
              </a:rPr>
              <a:t>厘米长的绸带能围一圈。</a:t>
            </a:r>
          </a:p>
        </p:txBody>
      </p:sp>
      <p:sp>
        <p:nvSpPr>
          <p:cNvPr id="6"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课堂练习</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5"/>
          <p:cNvPicPr>
            <a:picLocks noChangeAspect="1" noChangeArrowheads="1"/>
          </p:cNvPicPr>
          <p:nvPr/>
        </p:nvPicPr>
        <p:blipFill>
          <a:blip r:embed="rId3" cstate="email"/>
          <a:srcRect/>
          <a:stretch>
            <a:fillRect/>
          </a:stretch>
        </p:blipFill>
        <p:spPr bwMode="auto">
          <a:xfrm>
            <a:off x="10058402" y="4789619"/>
            <a:ext cx="2090735" cy="2071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7"/>
          <p:cNvSpPr/>
          <p:nvPr/>
        </p:nvSpPr>
        <p:spPr>
          <a:xfrm>
            <a:off x="775673" y="1428439"/>
            <a:ext cx="11049307" cy="2031325"/>
          </a:xfrm>
          <a:prstGeom prst="rect">
            <a:avLst/>
          </a:prstGeom>
        </p:spPr>
        <p:txBody>
          <a:bodyPr wrap="square">
            <a:spAutoFit/>
          </a:bodyPr>
          <a:lstStyle/>
          <a:p>
            <a:pPr latinLnBrk="1">
              <a:lnSpc>
                <a:spcPct val="150000"/>
              </a:lnSpc>
            </a:pPr>
            <a:r>
              <a:rPr lang="en-US" altLang="zh-CN" sz="2800"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解决问题，你</a:t>
            </a:r>
            <a:r>
              <a:rPr lang="zh-CN" altLang="en-US" sz="2800" dirty="0" smtClean="0">
                <a:latin typeface="微软雅黑" panose="020B0503020204020204" pitchFamily="34" charset="-122"/>
                <a:ea typeface="微软雅黑" panose="020B0503020204020204" pitchFamily="34" charset="-122"/>
              </a:rPr>
              <a:t>能行。</a:t>
            </a:r>
            <a:endParaRPr lang="en-US" altLang="zh-CN" sz="2800" dirty="0">
              <a:latin typeface="微软雅黑" panose="020B0503020204020204" pitchFamily="34" charset="-122"/>
              <a:ea typeface="微软雅黑" panose="020B0503020204020204" pitchFamily="34" charset="-122"/>
            </a:endParaRPr>
          </a:p>
          <a:p>
            <a:pPr latinLnBrk="1">
              <a:lnSpc>
                <a:spcPct val="150000"/>
              </a:lnSpc>
            </a:pP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）王爷爷有一块长方形菜地，长</a:t>
            </a:r>
            <a:r>
              <a:rPr lang="en-US" altLang="zh-CN" sz="2800" dirty="0" smtClean="0">
                <a:latin typeface="微软雅黑" panose="020B0503020204020204" pitchFamily="34" charset="-122"/>
                <a:ea typeface="微软雅黑" panose="020B0503020204020204" pitchFamily="34" charset="-122"/>
              </a:rPr>
              <a:t>6</a:t>
            </a:r>
            <a:r>
              <a:rPr lang="zh-CN" altLang="en-US" sz="2800" dirty="0" smtClean="0">
                <a:latin typeface="微软雅黑" panose="020B0503020204020204" pitchFamily="34" charset="-122"/>
                <a:ea typeface="微软雅黑" panose="020B0503020204020204" pitchFamily="34" charset="-122"/>
              </a:rPr>
              <a:t>米，宽</a:t>
            </a:r>
            <a:r>
              <a:rPr lang="en-US" altLang="zh-CN" sz="2800" dirty="0" smtClean="0">
                <a:latin typeface="微软雅黑" panose="020B0503020204020204" pitchFamily="34" charset="-122"/>
                <a:ea typeface="微软雅黑" panose="020B0503020204020204" pitchFamily="34" charset="-122"/>
              </a:rPr>
              <a:t>3</a:t>
            </a:r>
            <a:r>
              <a:rPr lang="zh-CN" altLang="en-US" sz="2800" dirty="0" smtClean="0">
                <a:latin typeface="微软雅黑" panose="020B0503020204020204" pitchFamily="34" charset="-122"/>
                <a:ea typeface="微软雅黑" panose="020B0503020204020204" pitchFamily="34" charset="-122"/>
              </a:rPr>
              <a:t>米。围这个菜地需要多长的篱笆？</a:t>
            </a:r>
            <a:endParaRPr lang="en-US" altLang="zh-CN" sz="2800" dirty="0" smtClean="0">
              <a:latin typeface="微软雅黑" panose="020B0503020204020204" pitchFamily="34" charset="-122"/>
              <a:ea typeface="微软雅黑" panose="020B0503020204020204" pitchFamily="34" charset="-122"/>
            </a:endParaRPr>
          </a:p>
        </p:txBody>
      </p:sp>
      <p:sp>
        <p:nvSpPr>
          <p:cNvPr id="10" name="TextBox 9"/>
          <p:cNvSpPr txBox="1"/>
          <p:nvPr/>
        </p:nvSpPr>
        <p:spPr>
          <a:xfrm>
            <a:off x="909637" y="4928736"/>
            <a:ext cx="9312955" cy="1384995"/>
          </a:xfrm>
          <a:prstGeom prst="rect">
            <a:avLst/>
          </a:prstGeom>
          <a:noFill/>
        </p:spPr>
        <p:txBody>
          <a:bodyPr wrap="square" rtlCol="0">
            <a:spAutoFit/>
          </a:bodyPr>
          <a:lstStyle/>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答案：</a:t>
            </a:r>
            <a:r>
              <a:rPr lang="en-US" altLang="zh-CN" sz="2800" dirty="0" smtClean="0">
                <a:solidFill>
                  <a:srgbClr val="FF0000"/>
                </a:solidFill>
                <a:latin typeface="楷体" panose="02010609060101010101" pitchFamily="49" charset="-122"/>
                <a:ea typeface="楷体" panose="02010609060101010101" pitchFamily="49" charset="-122"/>
              </a:rPr>
              <a:t>6+3×2=12</a:t>
            </a:r>
            <a:r>
              <a:rPr lang="zh-CN" altLang="en-US" sz="2800" dirty="0">
                <a:solidFill>
                  <a:srgbClr val="FF0000"/>
                </a:solidFill>
                <a:latin typeface="楷体" panose="02010609060101010101" pitchFamily="49" charset="-122"/>
                <a:ea typeface="楷体" panose="02010609060101010101" pitchFamily="49" charset="-122"/>
              </a:rPr>
              <a:t>（米</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en-US" altLang="zh-CN" sz="2800" dirty="0">
                <a:solidFill>
                  <a:srgbClr val="FF0000"/>
                </a:solidFill>
                <a:latin typeface="楷体" panose="02010609060101010101" pitchFamily="49" charset="-122"/>
                <a:ea typeface="楷体" panose="02010609060101010101" pitchFamily="49" charset="-122"/>
              </a:rPr>
              <a:t> </a:t>
            </a:r>
            <a:r>
              <a:rPr lang="en-US" altLang="zh-CN" sz="2800" dirty="0" smtClean="0">
                <a:solidFill>
                  <a:srgbClr val="FF0000"/>
                </a:solidFill>
                <a:latin typeface="楷体" panose="02010609060101010101" pitchFamily="49" charset="-122"/>
                <a:ea typeface="楷体" panose="02010609060101010101" pitchFamily="49" charset="-122"/>
              </a:rPr>
              <a:t>     </a:t>
            </a:r>
            <a:r>
              <a:rPr lang="zh-CN" altLang="en-US" sz="2800" dirty="0" smtClean="0">
                <a:solidFill>
                  <a:srgbClr val="FF0000"/>
                </a:solidFill>
                <a:latin typeface="楷体" panose="02010609060101010101" pitchFamily="49" charset="-122"/>
                <a:ea typeface="楷体" panose="02010609060101010101" pitchFamily="49" charset="-122"/>
              </a:rPr>
              <a:t>答：围</a:t>
            </a:r>
            <a:r>
              <a:rPr lang="zh-CN" altLang="en-US" sz="2800" dirty="0">
                <a:solidFill>
                  <a:srgbClr val="FF0000"/>
                </a:solidFill>
                <a:latin typeface="楷体" panose="02010609060101010101" pitchFamily="49" charset="-122"/>
                <a:ea typeface="楷体" panose="02010609060101010101" pitchFamily="49" charset="-122"/>
              </a:rPr>
              <a:t>这个菜地</a:t>
            </a:r>
            <a:r>
              <a:rPr lang="zh-CN" altLang="en-US" sz="2800" dirty="0" smtClean="0">
                <a:solidFill>
                  <a:srgbClr val="FF0000"/>
                </a:solidFill>
                <a:latin typeface="楷体" panose="02010609060101010101" pitchFamily="49" charset="-122"/>
                <a:ea typeface="楷体" panose="02010609060101010101" pitchFamily="49" charset="-122"/>
              </a:rPr>
              <a:t>需要</a:t>
            </a:r>
            <a:r>
              <a:rPr lang="en-US" altLang="zh-CN" sz="2800" dirty="0" smtClean="0">
                <a:solidFill>
                  <a:srgbClr val="FF0000"/>
                </a:solidFill>
                <a:latin typeface="楷体" panose="02010609060101010101" pitchFamily="49" charset="-122"/>
                <a:ea typeface="楷体" panose="02010609060101010101" pitchFamily="49" charset="-122"/>
              </a:rPr>
              <a:t>12</a:t>
            </a:r>
            <a:r>
              <a:rPr lang="zh-CN" altLang="en-US" sz="2800" dirty="0" smtClean="0">
                <a:solidFill>
                  <a:srgbClr val="FF0000"/>
                </a:solidFill>
                <a:latin typeface="楷体" panose="02010609060101010101" pitchFamily="49" charset="-122"/>
                <a:ea typeface="楷体" panose="02010609060101010101" pitchFamily="49" charset="-122"/>
              </a:rPr>
              <a:t>米篱笆。</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4098" name="Picture 2" descr="C:\Users\ADMINI~1\AppData\Local\Temp\ksohtml\wps66D2.tmp.jpg"/>
          <p:cNvPicPr>
            <a:picLocks noChangeAspect="1" noChangeArrowheads="1"/>
          </p:cNvPicPr>
          <p:nvPr/>
        </p:nvPicPr>
        <p:blipFill>
          <a:blip r:embed="rId4"/>
          <a:srcRect/>
          <a:stretch>
            <a:fillRect/>
          </a:stretch>
        </p:blipFill>
        <p:spPr bwMode="auto">
          <a:xfrm>
            <a:off x="2280443" y="3385606"/>
            <a:ext cx="2750799" cy="124268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ADMINI~1\AppData\Local\Temp\ksohtml\wps93BD.tmp.jpg"/>
          <p:cNvPicPr>
            <a:picLocks noChangeAspect="1" noChangeArrowheads="1"/>
          </p:cNvPicPr>
          <p:nvPr/>
        </p:nvPicPr>
        <p:blipFill>
          <a:blip r:embed="rId5"/>
          <a:srcRect/>
          <a:stretch>
            <a:fillRect/>
          </a:stretch>
        </p:blipFill>
        <p:spPr bwMode="auto">
          <a:xfrm>
            <a:off x="6521072" y="3262208"/>
            <a:ext cx="2707075" cy="1346596"/>
          </a:xfrm>
          <a:prstGeom prst="rect">
            <a:avLst/>
          </a:prstGeom>
          <a:noFill/>
          <a:extLst>
            <a:ext uri="{909E8E84-426E-40DD-AFC4-6F175D3DCCD1}">
              <a14:hiddenFill xmlns:a14="http://schemas.microsoft.com/office/drawing/2010/main">
                <a:solidFill>
                  <a:srgbClr val="FFFFFF"/>
                </a:solidFill>
              </a14:hiddenFill>
            </a:ext>
          </a:extLst>
        </p:spPr>
      </p:pic>
      <p:sp>
        <p:nvSpPr>
          <p:cNvPr id="9"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课后作业</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95025" y="1520839"/>
            <a:ext cx="10672767" cy="1384995"/>
          </a:xfrm>
          <a:prstGeom prst="rect">
            <a:avLst/>
          </a:prstGeom>
        </p:spPr>
        <p:txBody>
          <a:bodyPr wrap="square">
            <a:spAutoFit/>
          </a:bodyPr>
          <a:lstStyle/>
          <a:p>
            <a:pPr latinLnBrk="1">
              <a:lnSpc>
                <a:spcPct val="15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）明明家有一块正方形床单（如图），要在它四周绣上花边，花边的长是多少？</a:t>
            </a:r>
          </a:p>
        </p:txBody>
      </p:sp>
      <p:pic>
        <p:nvPicPr>
          <p:cNvPr id="14" name="Picture 5"/>
          <p:cNvPicPr>
            <a:picLocks noChangeAspect="1" noChangeArrowheads="1"/>
          </p:cNvPicPr>
          <p:nvPr/>
        </p:nvPicPr>
        <p:blipFill>
          <a:blip r:embed="rId3" cstate="email"/>
          <a:srcRect/>
          <a:stretch>
            <a:fillRect/>
          </a:stretch>
        </p:blipFill>
        <p:spPr bwMode="auto">
          <a:xfrm>
            <a:off x="10198781" y="4928737"/>
            <a:ext cx="1950355" cy="193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056589" y="4928737"/>
            <a:ext cx="6458639" cy="1384995"/>
          </a:xfrm>
          <a:prstGeom prst="rect">
            <a:avLst/>
          </a:prstGeom>
          <a:noFill/>
        </p:spPr>
        <p:txBody>
          <a:bodyPr wrap="square" rtlCol="0">
            <a:spAutoFit/>
          </a:bodyPr>
          <a:lstStyle/>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答案：</a:t>
            </a:r>
            <a:r>
              <a:rPr lang="en-US" altLang="zh-CN" sz="2800" dirty="0" smtClean="0">
                <a:solidFill>
                  <a:srgbClr val="FF0000"/>
                </a:solidFill>
                <a:latin typeface="楷体" panose="02010609060101010101" pitchFamily="49" charset="-122"/>
                <a:ea typeface="楷体" panose="02010609060101010101" pitchFamily="49" charset="-122"/>
              </a:rPr>
              <a:t>20×4=80</a:t>
            </a:r>
            <a:r>
              <a:rPr lang="zh-CN" altLang="en-US" sz="2800" dirty="0">
                <a:solidFill>
                  <a:srgbClr val="FF0000"/>
                </a:solidFill>
                <a:latin typeface="楷体" panose="02010609060101010101" pitchFamily="49" charset="-122"/>
                <a:ea typeface="楷体" panose="02010609060101010101" pitchFamily="49" charset="-122"/>
              </a:rPr>
              <a:t>（分米</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en-US" altLang="zh-CN" sz="2800" dirty="0">
                <a:solidFill>
                  <a:srgbClr val="FF0000"/>
                </a:solidFill>
                <a:latin typeface="楷体" panose="02010609060101010101" pitchFamily="49" charset="-122"/>
                <a:ea typeface="楷体" panose="02010609060101010101" pitchFamily="49" charset="-122"/>
              </a:rPr>
              <a:t> </a:t>
            </a:r>
            <a:r>
              <a:rPr lang="en-US" altLang="zh-CN" sz="2800" dirty="0" smtClean="0">
                <a:solidFill>
                  <a:srgbClr val="FF0000"/>
                </a:solidFill>
                <a:latin typeface="楷体" panose="02010609060101010101" pitchFamily="49" charset="-122"/>
                <a:ea typeface="楷体" panose="02010609060101010101" pitchFamily="49" charset="-122"/>
              </a:rPr>
              <a:t>    </a:t>
            </a:r>
            <a:r>
              <a:rPr lang="zh-CN" altLang="en-US" sz="2800" dirty="0">
                <a:solidFill>
                  <a:srgbClr val="FF0000"/>
                </a:solidFill>
                <a:latin typeface="楷体" panose="02010609060101010101" pitchFamily="49" charset="-122"/>
                <a:ea typeface="楷体" panose="02010609060101010101" pitchFamily="49" charset="-122"/>
              </a:rPr>
              <a:t>答：花边的长</a:t>
            </a:r>
            <a:r>
              <a:rPr lang="zh-CN" altLang="en-US" sz="2800" dirty="0" smtClean="0">
                <a:solidFill>
                  <a:srgbClr val="FF0000"/>
                </a:solidFill>
                <a:latin typeface="楷体" panose="02010609060101010101" pitchFamily="49" charset="-122"/>
                <a:ea typeface="楷体" panose="02010609060101010101" pitchFamily="49" charset="-122"/>
              </a:rPr>
              <a:t>是</a:t>
            </a:r>
            <a:r>
              <a:rPr lang="en-US" altLang="zh-CN" sz="2800" dirty="0" smtClean="0">
                <a:solidFill>
                  <a:srgbClr val="FF0000"/>
                </a:solidFill>
                <a:latin typeface="楷体" panose="02010609060101010101" pitchFamily="49" charset="-122"/>
                <a:ea typeface="楷体" panose="02010609060101010101" pitchFamily="49" charset="-122"/>
              </a:rPr>
              <a:t>80</a:t>
            </a:r>
            <a:r>
              <a:rPr lang="zh-CN" altLang="en-US" sz="2800" dirty="0" smtClean="0">
                <a:solidFill>
                  <a:srgbClr val="FF0000"/>
                </a:solidFill>
                <a:latin typeface="楷体" panose="02010609060101010101" pitchFamily="49" charset="-122"/>
                <a:ea typeface="楷体" panose="02010609060101010101" pitchFamily="49" charset="-122"/>
              </a:rPr>
              <a:t>分米。</a:t>
            </a:r>
            <a:endParaRPr lang="zh-CN" altLang="en-US" sz="2800" dirty="0">
              <a:solidFill>
                <a:srgbClr val="FF0000"/>
              </a:solidFill>
              <a:latin typeface="楷体" panose="02010609060101010101" pitchFamily="49" charset="-122"/>
              <a:ea typeface="楷体" panose="02010609060101010101" pitchFamily="49" charset="-122"/>
            </a:endParaRPr>
          </a:p>
        </p:txBody>
      </p:sp>
      <p:pic>
        <p:nvPicPr>
          <p:cNvPr id="6146" name="Picture 2" descr="C:\Users\ADMINI~1\AppData\Local\Temp\ksohtml\wpsEBDC.tmp.jpg"/>
          <p:cNvPicPr>
            <a:picLocks noChangeAspect="1" noChangeArrowheads="1"/>
          </p:cNvPicPr>
          <p:nvPr/>
        </p:nvPicPr>
        <p:blipFill>
          <a:blip r:embed="rId4"/>
          <a:srcRect/>
          <a:stretch>
            <a:fillRect/>
          </a:stretch>
        </p:blipFill>
        <p:spPr bwMode="auto">
          <a:xfrm>
            <a:off x="5014910" y="2629697"/>
            <a:ext cx="2682209" cy="2299038"/>
          </a:xfrm>
          <a:prstGeom prst="rect">
            <a:avLst/>
          </a:prstGeom>
          <a:noFill/>
          <a:extLst>
            <a:ext uri="{909E8E84-426E-40DD-AFC4-6F175D3DCCD1}">
              <a14:hiddenFill xmlns:a14="http://schemas.microsoft.com/office/drawing/2010/main">
                <a:solidFill>
                  <a:srgbClr val="FFFFFF"/>
                </a:solidFill>
              </a14:hiddenFill>
            </a:ext>
          </a:extLst>
        </p:spPr>
      </p:pic>
      <p:sp>
        <p:nvSpPr>
          <p:cNvPr id="7"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课后作业</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Administrator\AppData\Roaming\Tencent\Users\810731822\QQ\WinTemp\RichOle\_2K)OK7FT2U@]}WH)F4WALD.png"/>
          <p:cNvPicPr>
            <a:picLocks noChangeAspect="1" noChangeArrowheads="1"/>
          </p:cNvPicPr>
          <p:nvPr/>
        </p:nvPicPr>
        <p:blipFill>
          <a:blip r:embed="rId2" cstate="email"/>
          <a:srcRect/>
          <a:stretch>
            <a:fillRect/>
          </a:stretch>
        </p:blipFill>
        <p:spPr bwMode="auto">
          <a:xfrm>
            <a:off x="9644064" y="3664825"/>
            <a:ext cx="2547937" cy="30695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9"/>
          <p:cNvSpPr txBox="1"/>
          <p:nvPr/>
        </p:nvSpPr>
        <p:spPr>
          <a:xfrm>
            <a:off x="337427" y="1530680"/>
            <a:ext cx="10721091" cy="1661993"/>
          </a:xfrm>
          <a:prstGeom prst="rect">
            <a:avLst/>
          </a:prstGeom>
          <a:noFill/>
        </p:spPr>
        <p:txBody>
          <a:bodyPr wrap="square" rtlCol="0">
            <a:spAutoFit/>
          </a:bodyPr>
          <a:lstStyle/>
          <a:p>
            <a:pPr>
              <a:lnSpc>
                <a:spcPct val="150000"/>
              </a:lnSpc>
            </a:pPr>
            <a:r>
              <a:rPr lang="en-US" altLang="zh-CN" sz="3600" dirty="0" smtClean="0">
                <a:solidFill>
                  <a:prstClr val="black"/>
                </a:solidFill>
                <a:latin typeface="微软雅黑" panose="020B0503020204020204" pitchFamily="34" charset="-122"/>
                <a:ea typeface="微软雅黑" panose="020B0503020204020204" pitchFamily="34" charset="-122"/>
              </a:rPr>
              <a:t>   </a:t>
            </a:r>
            <a:r>
              <a:rPr lang="en-US" altLang="zh-CN" sz="3200" dirty="0" smtClean="0">
                <a:solidFill>
                  <a:prstClr val="black"/>
                </a:solidFill>
                <a:latin typeface="微软雅黑" panose="020B0503020204020204" pitchFamily="34" charset="-122"/>
                <a:ea typeface="微软雅黑" panose="020B0503020204020204" pitchFamily="34" charset="-122"/>
              </a:rPr>
              <a:t>1.</a:t>
            </a:r>
            <a:r>
              <a:rPr lang="zh-CN" altLang="en-US" sz="3200" dirty="0">
                <a:solidFill>
                  <a:prstClr val="black"/>
                </a:solidFill>
                <a:latin typeface="微软雅黑" panose="020B0503020204020204" pitchFamily="34" charset="-122"/>
                <a:ea typeface="微软雅黑" panose="020B0503020204020204" pitchFamily="34" charset="-122"/>
              </a:rPr>
              <a:t>复习旧知</a:t>
            </a:r>
            <a:r>
              <a:rPr lang="en-US" altLang="zh-CN" sz="3200" dirty="0" smtClean="0">
                <a:solidFill>
                  <a:prstClr val="black"/>
                </a:solidFill>
                <a:latin typeface="微软雅黑" panose="020B0503020204020204" pitchFamily="34" charset="-122"/>
                <a:ea typeface="微软雅黑" panose="020B0503020204020204" pitchFamily="34" charset="-122"/>
              </a:rPr>
              <a:t>.</a:t>
            </a:r>
            <a:endParaRPr lang="zh-CN" altLang="en-US" sz="3200" dirty="0" smtClean="0">
              <a:solidFill>
                <a:prstClr val="black"/>
              </a:solidFill>
              <a:latin typeface="微软雅黑" panose="020B0503020204020204" pitchFamily="34" charset="-122"/>
              <a:ea typeface="微软雅黑" panose="020B0503020204020204" pitchFamily="34" charset="-122"/>
            </a:endParaRPr>
          </a:p>
          <a:p>
            <a:pPr>
              <a:lnSpc>
                <a:spcPct val="150000"/>
              </a:lnSpc>
            </a:pPr>
            <a:r>
              <a:rPr lang="zh-CN" altLang="en-US" sz="3200" dirty="0" smtClean="0">
                <a:solidFill>
                  <a:prstClr val="black"/>
                </a:solidFill>
                <a:latin typeface="微软雅黑" panose="020B0503020204020204" pitchFamily="34" charset="-122"/>
                <a:ea typeface="微软雅黑" panose="020B0503020204020204" pitchFamily="34" charset="-122"/>
              </a:rPr>
              <a:t>     长方形</a:t>
            </a:r>
            <a:r>
              <a:rPr lang="zh-CN" altLang="en-US" sz="3200" dirty="0">
                <a:solidFill>
                  <a:prstClr val="black"/>
                </a:solidFill>
                <a:latin typeface="微软雅黑" panose="020B0503020204020204" pitchFamily="34" charset="-122"/>
                <a:ea typeface="微软雅黑" panose="020B0503020204020204" pitchFamily="34" charset="-122"/>
              </a:rPr>
              <a:t>和正方形有什么相同点和不同点？</a:t>
            </a:r>
            <a:endParaRPr lang="en-US" altLang="zh-CN" sz="2800" dirty="0">
              <a:latin typeface="微软雅黑" panose="020B0503020204020204" pitchFamily="34" charset="-122"/>
              <a:ea typeface="微软雅黑" panose="020B0503020204020204" pitchFamily="34" charset="-122"/>
            </a:endParaRPr>
          </a:p>
        </p:txBody>
      </p:sp>
      <p:sp>
        <p:nvSpPr>
          <p:cNvPr id="24" name="TextBox 9"/>
          <p:cNvSpPr txBox="1"/>
          <p:nvPr/>
        </p:nvSpPr>
        <p:spPr>
          <a:xfrm>
            <a:off x="845466" y="3814612"/>
            <a:ext cx="10072567" cy="1384995"/>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相同点是都有四条边和四个直角</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不同点</a:t>
            </a:r>
            <a:r>
              <a:rPr lang="zh-CN" altLang="en-US" sz="2800" dirty="0">
                <a:solidFill>
                  <a:srgbClr val="FF0000"/>
                </a:solidFill>
                <a:latin typeface="楷体" panose="02010609060101010101" pitchFamily="49" charset="-122"/>
                <a:ea typeface="楷体" panose="02010609060101010101" pitchFamily="49" charset="-122"/>
              </a:rPr>
              <a:t>是长方形对边相等，正方形四条边都相等。</a:t>
            </a:r>
            <a:endParaRPr lang="en-US" altLang="zh-CN" sz="2800" dirty="0">
              <a:solidFill>
                <a:srgbClr val="FF0000"/>
              </a:solidFill>
              <a:latin typeface="楷体" panose="02010609060101010101" pitchFamily="49" charset="-122"/>
              <a:ea typeface="楷体" panose="02010609060101010101" pitchFamily="49" charset="-122"/>
            </a:endParaRPr>
          </a:p>
        </p:txBody>
      </p:sp>
      <p:sp>
        <p:nvSpPr>
          <p:cNvPr id="6"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a:solidFill>
                  <a:srgbClr val="FFFFFF"/>
                </a:solidFill>
                <a:latin typeface="微软雅黑" panose="020B0503020204020204" pitchFamily="34" charset="-122"/>
              </a:rPr>
              <a:t>课题引入</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anim calcmode="lin" valueType="num">
                                      <p:cBhvr additive="base">
                                        <p:cTn id="13"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xEl>
                                              <p:pRg st="1" end="1"/>
                                            </p:txEl>
                                          </p:spTgt>
                                        </p:tgtEl>
                                        <p:attrNameLst>
                                          <p:attrName>style.visibility</p:attrName>
                                        </p:attrNameLst>
                                      </p:cBhvr>
                                      <p:to>
                                        <p:strVal val="visible"/>
                                      </p:to>
                                    </p:set>
                                    <p:anim calcmode="lin" valueType="num">
                                      <p:cBhvr additive="base">
                                        <p:cTn id="19"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9409" y="3798937"/>
            <a:ext cx="9780185" cy="2677656"/>
          </a:xfrm>
          <a:prstGeom prst="rect">
            <a:avLst/>
          </a:prstGeom>
          <a:noFill/>
        </p:spPr>
        <p:txBody>
          <a:bodyPr wrap="square" rtlCol="0">
            <a:spAutoFit/>
          </a:bodyPr>
          <a:lstStyle/>
          <a:p>
            <a:pPr>
              <a:lnSpc>
                <a:spcPct val="150000"/>
              </a:lnSpc>
            </a:pPr>
            <a:r>
              <a:rPr lang="zh-CN" altLang="en-US" sz="2800" dirty="0">
                <a:solidFill>
                  <a:srgbClr val="FF0000"/>
                </a:solidFill>
                <a:latin typeface="楷体" panose="02010609060101010101" pitchFamily="49" charset="-122"/>
                <a:ea typeface="楷体" panose="02010609060101010101" pitchFamily="49" charset="-122"/>
              </a:rPr>
              <a:t>     </a:t>
            </a:r>
            <a:r>
              <a:rPr lang="zh-CN" altLang="en-US" sz="2800" dirty="0" smtClean="0">
                <a:solidFill>
                  <a:srgbClr val="FF0000"/>
                </a:solidFill>
                <a:latin typeface="楷体" panose="02010609060101010101" pitchFamily="49" charset="-122"/>
                <a:ea typeface="楷体" panose="02010609060101010101" pitchFamily="49" charset="-122"/>
              </a:rPr>
              <a:t>答案：（</a:t>
            </a:r>
            <a:r>
              <a:rPr lang="en-US" altLang="zh-CN" sz="2800" dirty="0">
                <a:solidFill>
                  <a:srgbClr val="FF0000"/>
                </a:solidFill>
                <a:latin typeface="楷体" panose="02010609060101010101" pitchFamily="49" charset="-122"/>
                <a:ea typeface="楷体" panose="02010609060101010101" pitchFamily="49" charset="-122"/>
              </a:rPr>
              <a:t>1+8</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×2=18</a:t>
            </a:r>
            <a:r>
              <a:rPr lang="zh-CN" altLang="en-US" sz="2800" dirty="0">
                <a:solidFill>
                  <a:srgbClr val="FF0000"/>
                </a:solidFill>
                <a:latin typeface="楷体" panose="02010609060101010101" pitchFamily="49" charset="-122"/>
                <a:ea typeface="楷体" panose="02010609060101010101" pitchFamily="49" charset="-122"/>
              </a:rPr>
              <a:t>（厘米）  </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en-US" altLang="zh-CN" sz="2800" dirty="0">
                <a:solidFill>
                  <a:srgbClr val="FF0000"/>
                </a:solidFill>
                <a:latin typeface="楷体" panose="02010609060101010101" pitchFamily="49" charset="-122"/>
                <a:ea typeface="楷体" panose="02010609060101010101" pitchFamily="49" charset="-122"/>
              </a:rPr>
              <a:t> </a:t>
            </a:r>
            <a:r>
              <a:rPr lang="en-US" altLang="zh-CN" sz="2800" dirty="0" smtClean="0">
                <a:solidFill>
                  <a:srgbClr val="FF0000"/>
                </a:solidFill>
                <a:latin typeface="楷体" panose="02010609060101010101" pitchFamily="49" charset="-122"/>
                <a:ea typeface="楷体" panose="02010609060101010101" pitchFamily="49" charset="-122"/>
              </a:rPr>
              <a:t>          </a:t>
            </a:r>
            <a:r>
              <a:rPr lang="zh-CN" altLang="en-US" sz="2800" dirty="0" smtClean="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2+7</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×2=18</a:t>
            </a:r>
            <a:r>
              <a:rPr lang="zh-CN" altLang="en-US" sz="2800" dirty="0">
                <a:solidFill>
                  <a:srgbClr val="FF0000"/>
                </a:solidFill>
                <a:latin typeface="楷体" panose="02010609060101010101" pitchFamily="49" charset="-122"/>
                <a:ea typeface="楷体" panose="02010609060101010101" pitchFamily="49" charset="-122"/>
              </a:rPr>
              <a:t>（厘米）  </a:t>
            </a:r>
            <a:endParaRPr lang="en-US" altLang="zh-CN" sz="2800" dirty="0" smtClean="0">
              <a:solidFill>
                <a:srgbClr val="FF0000"/>
              </a:solidFill>
              <a:latin typeface="楷体" panose="02010609060101010101" pitchFamily="49" charset="-122"/>
              <a:ea typeface="楷体" panose="02010609060101010101" pitchFamily="49" charset="-122"/>
            </a:endParaRPr>
          </a:p>
          <a:p>
            <a:pPr>
              <a:lnSpc>
                <a:spcPct val="150000"/>
              </a:lnSpc>
            </a:pPr>
            <a:r>
              <a:rPr lang="en-US" altLang="zh-CN" sz="2800" dirty="0">
                <a:solidFill>
                  <a:srgbClr val="FF0000"/>
                </a:solidFill>
                <a:latin typeface="楷体" panose="02010609060101010101" pitchFamily="49" charset="-122"/>
                <a:ea typeface="楷体" panose="02010609060101010101" pitchFamily="49" charset="-122"/>
              </a:rPr>
              <a:t> </a:t>
            </a:r>
            <a:r>
              <a:rPr lang="en-US" altLang="zh-CN" sz="2800" dirty="0" smtClean="0">
                <a:solidFill>
                  <a:srgbClr val="FF0000"/>
                </a:solidFill>
                <a:latin typeface="楷体" panose="02010609060101010101" pitchFamily="49" charset="-122"/>
                <a:ea typeface="楷体" panose="02010609060101010101" pitchFamily="49" charset="-122"/>
              </a:rPr>
              <a:t>          </a:t>
            </a:r>
            <a:r>
              <a:rPr lang="zh-CN" altLang="en-US" sz="2800" dirty="0" smtClean="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3+6</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×2=18</a:t>
            </a:r>
            <a:r>
              <a:rPr lang="zh-CN" altLang="en-US" sz="2800" dirty="0">
                <a:solidFill>
                  <a:srgbClr val="FF0000"/>
                </a:solidFill>
                <a:latin typeface="楷体" panose="02010609060101010101" pitchFamily="49" charset="-122"/>
                <a:ea typeface="楷体" panose="02010609060101010101" pitchFamily="49" charset="-122"/>
              </a:rPr>
              <a:t>（厘米）</a:t>
            </a:r>
          </a:p>
          <a:p>
            <a:pPr>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            此</a:t>
            </a:r>
            <a:r>
              <a:rPr lang="zh-CN" altLang="en-US" sz="2800" dirty="0">
                <a:solidFill>
                  <a:srgbClr val="FF0000"/>
                </a:solidFill>
                <a:latin typeface="楷体" panose="02010609060101010101" pitchFamily="49" charset="-122"/>
                <a:ea typeface="楷体" panose="02010609060101010101" pitchFamily="49" charset="-122"/>
              </a:rPr>
              <a:t>题答案不唯一，只要长加宽等于</a:t>
            </a:r>
            <a:r>
              <a:rPr lang="en-US" altLang="zh-CN" sz="2800" dirty="0">
                <a:solidFill>
                  <a:srgbClr val="FF0000"/>
                </a:solidFill>
                <a:latin typeface="楷体" panose="02010609060101010101" pitchFamily="49" charset="-122"/>
                <a:ea typeface="楷体" panose="02010609060101010101" pitchFamily="49" charset="-122"/>
              </a:rPr>
              <a:t>9</a:t>
            </a:r>
            <a:r>
              <a:rPr lang="zh-CN" altLang="en-US" sz="2800" dirty="0">
                <a:solidFill>
                  <a:srgbClr val="FF0000"/>
                </a:solidFill>
                <a:latin typeface="楷体" panose="02010609060101010101" pitchFamily="49" charset="-122"/>
                <a:ea typeface="楷体" panose="02010609060101010101" pitchFamily="49" charset="-122"/>
              </a:rPr>
              <a:t>就可以。</a:t>
            </a:r>
          </a:p>
        </p:txBody>
      </p:sp>
      <p:sp>
        <p:nvSpPr>
          <p:cNvPr id="8" name="矩形 7"/>
          <p:cNvSpPr/>
          <p:nvPr/>
        </p:nvSpPr>
        <p:spPr>
          <a:xfrm>
            <a:off x="57152" y="1489540"/>
            <a:ext cx="4619955" cy="738664"/>
          </a:xfrm>
          <a:prstGeom prst="rect">
            <a:avLst/>
          </a:prstGeom>
        </p:spPr>
        <p:txBody>
          <a:bodyPr wrap="square">
            <a:spAutoFit/>
          </a:bodyPr>
          <a:lstStyle/>
          <a:p>
            <a:pPr indent="720090" latinLnBrk="1">
              <a:lnSpc>
                <a:spcPct val="150000"/>
              </a:lnSpc>
            </a:pPr>
            <a:r>
              <a:rPr lang="zh-CN" altLang="en-US" sz="2800" dirty="0" smtClean="0">
                <a:latin typeface="微软雅黑" panose="020B0503020204020204" pitchFamily="34" charset="-122"/>
                <a:ea typeface="微软雅黑" panose="020B0503020204020204" pitchFamily="34" charset="-122"/>
              </a:rPr>
              <a:t>发散思维</a:t>
            </a:r>
            <a:endParaRPr lang="en-US" altLang="zh-CN" sz="2800" dirty="0" smtClean="0">
              <a:latin typeface="微软雅黑" panose="020B0503020204020204" pitchFamily="34" charset="-122"/>
              <a:ea typeface="微软雅黑" panose="020B0503020204020204" pitchFamily="34" charset="-122"/>
            </a:endParaRPr>
          </a:p>
        </p:txBody>
      </p:sp>
      <p:sp>
        <p:nvSpPr>
          <p:cNvPr id="9" name="矩形 8"/>
          <p:cNvSpPr/>
          <p:nvPr/>
        </p:nvSpPr>
        <p:spPr>
          <a:xfrm>
            <a:off x="880735" y="2228205"/>
            <a:ext cx="10577840" cy="1384995"/>
          </a:xfrm>
          <a:prstGeom prst="rect">
            <a:avLst/>
          </a:prstGeom>
        </p:spPr>
        <p:txBody>
          <a:bodyPr wrap="square">
            <a:spAutoFit/>
          </a:bodyPr>
          <a:lstStyle/>
          <a:p>
            <a:pPr latinLnBrk="1">
              <a:lnSpc>
                <a:spcPct val="150000"/>
              </a:lnSpc>
            </a:pPr>
            <a:r>
              <a:rPr lang="zh-CN" altLang="en-US" sz="2800" dirty="0">
                <a:latin typeface="微软雅黑" panose="020B0503020204020204" pitchFamily="34" charset="-122"/>
                <a:ea typeface="微软雅黑" panose="020B0503020204020204" pitchFamily="34" charset="-122"/>
              </a:rPr>
              <a:t>如果一个长方形的周长是</a:t>
            </a:r>
            <a:r>
              <a:rPr lang="en-US" altLang="zh-CN" sz="2800" dirty="0">
                <a:latin typeface="微软雅黑" panose="020B0503020204020204" pitchFamily="34" charset="-122"/>
                <a:ea typeface="微软雅黑" panose="020B0503020204020204" pitchFamily="34" charset="-122"/>
              </a:rPr>
              <a:t>18</a:t>
            </a:r>
            <a:r>
              <a:rPr lang="zh-CN" altLang="en-US" sz="2800" dirty="0">
                <a:latin typeface="微软雅黑" panose="020B0503020204020204" pitchFamily="34" charset="-122"/>
                <a:ea typeface="微软雅黑" panose="020B0503020204020204" pitchFamily="34" charset="-122"/>
              </a:rPr>
              <a:t>厘米，你认为它的长和宽可能分别是多少厘米？（请写出算式，至少写</a:t>
            </a:r>
            <a:r>
              <a:rPr lang="en-US" altLang="zh-CN" sz="2800" dirty="0">
                <a:latin typeface="微软雅黑" panose="020B0503020204020204" pitchFamily="34" charset="-122"/>
                <a:ea typeface="微软雅黑" panose="020B0503020204020204" pitchFamily="34" charset="-122"/>
              </a:rPr>
              <a:t>3</a:t>
            </a:r>
            <a:r>
              <a:rPr lang="zh-CN" altLang="en-US" sz="2800" dirty="0">
                <a:latin typeface="微软雅黑" panose="020B0503020204020204" pitchFamily="34" charset="-122"/>
                <a:ea typeface="微软雅黑" panose="020B0503020204020204" pitchFamily="34" charset="-122"/>
              </a:rPr>
              <a:t>种）</a:t>
            </a:r>
            <a:endParaRPr lang="en-US" altLang="zh-CN" sz="2800" dirty="0" smtClean="0">
              <a:latin typeface="微软雅黑" panose="020B0503020204020204" pitchFamily="34" charset="-122"/>
              <a:ea typeface="微软雅黑" panose="020B0503020204020204" pitchFamily="34" charset="-122"/>
            </a:endParaRPr>
          </a:p>
        </p:txBody>
      </p:sp>
      <p:pic>
        <p:nvPicPr>
          <p:cNvPr id="12" name="Picture 1" descr="C:\Users\Administrator\AppData\Roaming\Tencent\Users\810731822\QQ\WinTemp\RichOle\_2K)OK7FT2U@]}WH)F4WALD.png"/>
          <p:cNvPicPr>
            <a:picLocks noChangeAspect="1" noChangeArrowheads="1"/>
          </p:cNvPicPr>
          <p:nvPr/>
        </p:nvPicPr>
        <p:blipFill>
          <a:blip r:embed="rId3" cstate="email"/>
          <a:srcRect/>
          <a:stretch>
            <a:fillRect/>
          </a:stretch>
        </p:blipFill>
        <p:spPr bwMode="auto">
          <a:xfrm>
            <a:off x="9755959" y="3986215"/>
            <a:ext cx="2383771" cy="2871787"/>
          </a:xfrm>
          <a:prstGeom prst="rect">
            <a:avLst/>
          </a:prstGeom>
          <a:noFill/>
          <a:extLst>
            <a:ext uri="{909E8E84-426E-40DD-AFC4-6F175D3DCCD1}">
              <a14:hiddenFill xmlns:a14="http://schemas.microsoft.com/office/drawing/2010/main">
                <a:solidFill>
                  <a:srgbClr val="FFFFFF"/>
                </a:solidFill>
              </a14:hiddenFill>
            </a:ext>
          </a:extLst>
        </p:spPr>
      </p:pic>
      <p:sp>
        <p:nvSpPr>
          <p:cNvPr id="7" name="五边形 7"/>
          <p:cNvSpPr>
            <a:spLocks noChangeArrowheads="1"/>
          </p:cNvSpPr>
          <p:nvPr/>
        </p:nvSpPr>
        <p:spPr bwMode="auto">
          <a:xfrm>
            <a:off x="-33338"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知识拓展</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txBox="1"/>
          <p:nvPr/>
        </p:nvSpPr>
        <p:spPr>
          <a:xfrm>
            <a:off x="866777" y="1694229"/>
            <a:ext cx="9992519" cy="738664"/>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思考一：</a:t>
            </a:r>
            <a:r>
              <a:rPr lang="zh-CN" altLang="en-US" sz="2800" dirty="0">
                <a:latin typeface="微软雅黑" panose="020B0503020204020204" pitchFamily="34" charset="-122"/>
                <a:ea typeface="微软雅黑" panose="020B0503020204020204" pitchFamily="34" charset="-122"/>
              </a:rPr>
              <a:t>篮球场的长是</a:t>
            </a:r>
            <a:r>
              <a:rPr lang="en-US" altLang="zh-CN" sz="2800" dirty="0">
                <a:latin typeface="微软雅黑" panose="020B0503020204020204" pitchFamily="34" charset="-122"/>
                <a:ea typeface="微软雅黑" panose="020B0503020204020204" pitchFamily="34" charset="-122"/>
              </a:rPr>
              <a:t>28</a:t>
            </a:r>
            <a:r>
              <a:rPr lang="zh-CN" altLang="en-US" sz="2800" dirty="0">
                <a:latin typeface="微软雅黑" panose="020B0503020204020204" pitchFamily="34" charset="-122"/>
                <a:ea typeface="微软雅黑" panose="020B0503020204020204" pitchFamily="34" charset="-122"/>
              </a:rPr>
              <a:t>米，宽是</a:t>
            </a:r>
            <a:r>
              <a:rPr lang="en-US" altLang="zh-CN" sz="2800" dirty="0">
                <a:latin typeface="微软雅黑" panose="020B0503020204020204" pitchFamily="34" charset="-122"/>
                <a:ea typeface="微软雅黑" panose="020B0503020204020204" pitchFamily="34" charset="-122"/>
              </a:rPr>
              <a:t>15</a:t>
            </a:r>
            <a:r>
              <a:rPr lang="zh-CN" altLang="en-US" sz="2800" dirty="0">
                <a:latin typeface="微软雅黑" panose="020B0503020204020204" pitchFamily="34" charset="-122"/>
                <a:ea typeface="微软雅黑" panose="020B0503020204020204" pitchFamily="34" charset="-122"/>
              </a:rPr>
              <a:t>米，篮球场的周长是多少？</a:t>
            </a:r>
          </a:p>
        </p:txBody>
      </p:sp>
      <p:sp>
        <p:nvSpPr>
          <p:cNvPr id="10" name="TextBox 9"/>
          <p:cNvSpPr txBox="1"/>
          <p:nvPr/>
        </p:nvSpPr>
        <p:spPr>
          <a:xfrm>
            <a:off x="2357681" y="2504330"/>
            <a:ext cx="8453267" cy="3970318"/>
          </a:xfrm>
          <a:prstGeom prst="rect">
            <a:avLst/>
          </a:prstGeom>
          <a:noFill/>
        </p:spPr>
        <p:txBody>
          <a:bodyPr wrap="square" rtlCol="0">
            <a:spAutoFit/>
          </a:bodyPr>
          <a:lstStyle/>
          <a:p>
            <a:pPr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长方形周长的计算方法：</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r>
              <a:rPr lang="en-US" altLang="zh-CN" sz="2800" dirty="0">
                <a:solidFill>
                  <a:srgbClr val="FF0000"/>
                </a:solidFill>
                <a:latin typeface="楷体" panose="02010609060101010101" pitchFamily="49" charset="-122"/>
                <a:ea typeface="楷体" panose="02010609060101010101" pitchFamily="49" charset="-122"/>
              </a:rPr>
              <a:t>1</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28+15+28+15=86</a:t>
            </a:r>
            <a:r>
              <a:rPr lang="zh-CN" altLang="en-US" sz="2800" dirty="0">
                <a:solidFill>
                  <a:srgbClr val="FF0000"/>
                </a:solidFill>
                <a:latin typeface="楷体" panose="02010609060101010101" pitchFamily="49" charset="-122"/>
                <a:ea typeface="楷体" panose="02010609060101010101" pitchFamily="49" charset="-122"/>
              </a:rPr>
              <a:t>（米）。</a:t>
            </a:r>
          </a:p>
          <a:p>
            <a:pPr algn="just">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2</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28+28+15+15=86</a:t>
            </a:r>
            <a:r>
              <a:rPr lang="zh-CN" altLang="en-US" sz="2800" dirty="0">
                <a:solidFill>
                  <a:srgbClr val="FF0000"/>
                </a:solidFill>
                <a:latin typeface="楷体" panose="02010609060101010101" pitchFamily="49" charset="-122"/>
                <a:ea typeface="楷体" panose="02010609060101010101" pitchFamily="49" charset="-122"/>
              </a:rPr>
              <a:t>（米）。</a:t>
            </a:r>
          </a:p>
          <a:p>
            <a:pPr algn="just">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3</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28×2</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56</a:t>
            </a:r>
            <a:r>
              <a:rPr lang="zh-CN" altLang="en-US" sz="2800" dirty="0">
                <a:solidFill>
                  <a:srgbClr val="FF0000"/>
                </a:solidFill>
                <a:latin typeface="楷体" panose="02010609060101010101" pitchFamily="49" charset="-122"/>
                <a:ea typeface="楷体" panose="02010609060101010101" pitchFamily="49" charset="-122"/>
              </a:rPr>
              <a:t>（米），</a:t>
            </a:r>
            <a:r>
              <a:rPr lang="en-US" altLang="zh-CN" sz="2800" dirty="0">
                <a:solidFill>
                  <a:srgbClr val="FF0000"/>
                </a:solidFill>
                <a:latin typeface="楷体" panose="02010609060101010101" pitchFamily="49" charset="-122"/>
                <a:ea typeface="楷体" panose="02010609060101010101" pitchFamily="49" charset="-122"/>
              </a:rPr>
              <a:t>15×2</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30</a:t>
            </a:r>
            <a:r>
              <a:rPr lang="zh-CN" altLang="en-US" sz="2800" dirty="0">
                <a:solidFill>
                  <a:srgbClr val="FF0000"/>
                </a:solidFill>
                <a:latin typeface="楷体" panose="02010609060101010101" pitchFamily="49" charset="-122"/>
                <a:ea typeface="楷体" panose="02010609060101010101" pitchFamily="49" charset="-122"/>
              </a:rPr>
              <a:t>（米</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r>
              <a:rPr lang="en-US" altLang="zh-CN" sz="2800" dirty="0">
                <a:solidFill>
                  <a:srgbClr val="FF0000"/>
                </a:solidFill>
                <a:latin typeface="楷体" panose="02010609060101010101" pitchFamily="49" charset="-122"/>
                <a:ea typeface="楷体" panose="02010609060101010101" pitchFamily="49" charset="-122"/>
              </a:rPr>
              <a:t> </a:t>
            </a:r>
            <a:r>
              <a:rPr lang="en-US" altLang="zh-CN" sz="2800" dirty="0" smtClean="0">
                <a:solidFill>
                  <a:srgbClr val="FF0000"/>
                </a:solidFill>
                <a:latin typeface="楷体" panose="02010609060101010101" pitchFamily="49" charset="-122"/>
                <a:ea typeface="楷体" panose="02010609060101010101" pitchFamily="49" charset="-122"/>
              </a:rPr>
              <a:t>  56</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30</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86</a:t>
            </a:r>
            <a:r>
              <a:rPr lang="zh-CN" altLang="en-US" sz="2800" dirty="0">
                <a:solidFill>
                  <a:srgbClr val="FF0000"/>
                </a:solidFill>
                <a:latin typeface="楷体" panose="02010609060101010101" pitchFamily="49" charset="-122"/>
                <a:ea typeface="楷体" panose="02010609060101010101" pitchFamily="49" charset="-122"/>
              </a:rPr>
              <a:t>（米）。</a:t>
            </a:r>
          </a:p>
          <a:p>
            <a:pPr algn="just">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4</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28</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15</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43</a:t>
            </a:r>
            <a:r>
              <a:rPr lang="zh-CN" altLang="en-US" sz="2800" dirty="0">
                <a:solidFill>
                  <a:srgbClr val="FF0000"/>
                </a:solidFill>
                <a:latin typeface="楷体" panose="02010609060101010101" pitchFamily="49" charset="-122"/>
                <a:ea typeface="楷体" panose="02010609060101010101" pitchFamily="49" charset="-122"/>
              </a:rPr>
              <a:t>（米），</a:t>
            </a:r>
            <a:r>
              <a:rPr lang="en-US" altLang="zh-CN" sz="2800" dirty="0">
                <a:solidFill>
                  <a:srgbClr val="FF0000"/>
                </a:solidFill>
                <a:latin typeface="楷体" panose="02010609060101010101" pitchFamily="49" charset="-122"/>
                <a:ea typeface="楷体" panose="02010609060101010101" pitchFamily="49" charset="-122"/>
              </a:rPr>
              <a:t>43×2</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86</a:t>
            </a:r>
            <a:r>
              <a:rPr lang="zh-CN" altLang="en-US" sz="2800" dirty="0">
                <a:solidFill>
                  <a:srgbClr val="FF0000"/>
                </a:solidFill>
                <a:latin typeface="楷体" panose="02010609060101010101" pitchFamily="49" charset="-122"/>
                <a:ea typeface="楷体" panose="02010609060101010101" pitchFamily="49" charset="-122"/>
              </a:rPr>
              <a:t>（米）。</a:t>
            </a:r>
            <a:endParaRPr lang="en-US" altLang="zh-CN" sz="2800" dirty="0" smtClean="0">
              <a:solidFill>
                <a:srgbClr val="FF0000"/>
              </a:solidFill>
              <a:latin typeface="楷体" panose="02010609060101010101" pitchFamily="49" charset="-122"/>
              <a:ea typeface="楷体" panose="02010609060101010101" pitchFamily="49" charset="-122"/>
            </a:endParaRPr>
          </a:p>
        </p:txBody>
      </p:sp>
      <p:pic>
        <p:nvPicPr>
          <p:cNvPr id="6" name="Picture 1" descr="C:\Users\Administrator\AppData\Roaming\Tencent\Users\810731822\QQ\WinTemp\RichOle\_2K)OK7FT2U@]}WH)F4WALD.png"/>
          <p:cNvPicPr>
            <a:picLocks noChangeAspect="1" noChangeArrowheads="1"/>
          </p:cNvPicPr>
          <p:nvPr/>
        </p:nvPicPr>
        <p:blipFill>
          <a:blip r:embed="rId2" cstate="email"/>
          <a:srcRect/>
          <a:stretch>
            <a:fillRect/>
          </a:stretch>
        </p:blipFill>
        <p:spPr bwMode="auto">
          <a:xfrm>
            <a:off x="9704281" y="3620265"/>
            <a:ext cx="2310027" cy="2782947"/>
          </a:xfrm>
          <a:prstGeom prst="rect">
            <a:avLst/>
          </a:prstGeom>
          <a:noFill/>
          <a:extLst>
            <a:ext uri="{909E8E84-426E-40DD-AFC4-6F175D3DCCD1}">
              <a14:hiddenFill xmlns:a14="http://schemas.microsoft.com/office/drawing/2010/main">
                <a:solidFill>
                  <a:srgbClr val="FFFFFF"/>
                </a:solidFill>
              </a14:hiddenFill>
            </a:ext>
          </a:extLst>
        </p:spPr>
      </p:pic>
      <p:sp>
        <p:nvSpPr>
          <p:cNvPr id="7"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additive="base">
                                        <p:cTn id="2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 calcmode="lin" valueType="num">
                                      <p:cBhvr additive="base">
                                        <p:cTn id="2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email"/>
          <a:srcRect/>
          <a:stretch>
            <a:fillRect/>
          </a:stretch>
        </p:blipFill>
        <p:spPr bwMode="auto">
          <a:xfrm>
            <a:off x="9705973" y="5147614"/>
            <a:ext cx="2486027" cy="171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56441" y="2355654"/>
            <a:ext cx="10240169" cy="2677656"/>
          </a:xfrm>
          <a:prstGeom prst="rect">
            <a:avLst/>
          </a:prstGeom>
          <a:noFill/>
        </p:spPr>
        <p:txBody>
          <a:bodyPr wrap="square" rtlCol="0">
            <a:spAutoFit/>
          </a:bodyPr>
          <a:lstStyle/>
          <a:p>
            <a:pPr algn="just">
              <a:lnSpc>
                <a:spcPct val="150000"/>
              </a:lnSpc>
            </a:pPr>
            <a:r>
              <a:rPr lang="en-US" altLang="zh-CN" sz="2800" dirty="0">
                <a:solidFill>
                  <a:schemeClr val="accent1">
                    <a:lumMod val="50000"/>
                  </a:schemeClr>
                </a:solidFill>
                <a:latin typeface="楷体" panose="02010609060101010101" pitchFamily="49" charset="-122"/>
                <a:ea typeface="楷体" panose="02010609060101010101" pitchFamily="49" charset="-122"/>
              </a:rPr>
              <a:t>【</a:t>
            </a:r>
            <a:r>
              <a:rPr lang="zh-CN" altLang="en-US" sz="2800" dirty="0">
                <a:solidFill>
                  <a:schemeClr val="accent1">
                    <a:lumMod val="50000"/>
                  </a:schemeClr>
                </a:solidFill>
                <a:latin typeface="楷体" panose="02010609060101010101" pitchFamily="49" charset="-122"/>
                <a:ea typeface="楷体" panose="02010609060101010101" pitchFamily="49" charset="-122"/>
              </a:rPr>
              <a:t>结论</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求长方形的周长就是要把长方形的四条边的长度加起来，但长方形的对边是相等的，所以我们只要知道长方形相邻两边的长度即可，用公式“长方形的周长</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（长</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宽）</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×2</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计算。</a:t>
            </a:r>
            <a:endParaRPr lang="en-US" altLang="zh-CN" sz="2800" dirty="0" smtClean="0">
              <a:solidFill>
                <a:schemeClr val="accent1">
                  <a:lumMod val="50000"/>
                </a:schemeClr>
              </a:solidFill>
              <a:latin typeface="楷体" panose="02010609060101010101" pitchFamily="49" charset="-122"/>
              <a:ea typeface="楷体" panose="02010609060101010101" pitchFamily="49" charset="-122"/>
            </a:endParaRPr>
          </a:p>
          <a:p>
            <a:pPr algn="just">
              <a:lnSpc>
                <a:spcPct val="150000"/>
              </a:lnSpc>
            </a:pPr>
            <a:r>
              <a:rPr lang="zh-CN" altLang="en-US" sz="2800" dirty="0" smtClean="0">
                <a:solidFill>
                  <a:schemeClr val="accent1">
                    <a:lumMod val="50000"/>
                  </a:schemeClr>
                </a:solidFill>
                <a:latin typeface="楷体" panose="02010609060101010101" pitchFamily="49" charset="-122"/>
                <a:ea typeface="楷体" panose="02010609060101010101" pitchFamily="49" charset="-122"/>
              </a:rPr>
              <a:t>长方形</a:t>
            </a:r>
            <a:r>
              <a:rPr lang="zh-CN" altLang="en-US" sz="2800" dirty="0">
                <a:solidFill>
                  <a:schemeClr val="accent1">
                    <a:lumMod val="50000"/>
                  </a:schemeClr>
                </a:solidFill>
                <a:latin typeface="楷体" panose="02010609060101010101" pitchFamily="49" charset="-122"/>
                <a:ea typeface="楷体" panose="02010609060101010101" pitchFamily="49" charset="-122"/>
              </a:rPr>
              <a:t>的周长</a:t>
            </a:r>
            <a:r>
              <a:rPr lang="en-US" altLang="zh-CN" sz="2800" dirty="0">
                <a:solidFill>
                  <a:schemeClr val="accent1">
                    <a:lumMod val="50000"/>
                  </a:schemeClr>
                </a:solidFill>
                <a:latin typeface="楷体" panose="02010609060101010101" pitchFamily="49" charset="-122"/>
                <a:ea typeface="楷体" panose="02010609060101010101" pitchFamily="49" charset="-122"/>
              </a:rPr>
              <a:t>=</a:t>
            </a:r>
            <a:r>
              <a:rPr lang="zh-CN" altLang="en-US" sz="2800" dirty="0">
                <a:solidFill>
                  <a:schemeClr val="accent1">
                    <a:lumMod val="50000"/>
                  </a:schemeClr>
                </a:solidFill>
                <a:latin typeface="楷体" panose="02010609060101010101" pitchFamily="49" charset="-122"/>
                <a:ea typeface="楷体" panose="02010609060101010101" pitchFamily="49" charset="-122"/>
              </a:rPr>
              <a:t>（长</a:t>
            </a:r>
            <a:r>
              <a:rPr lang="en-US" altLang="zh-CN" sz="2800" dirty="0">
                <a:solidFill>
                  <a:schemeClr val="accent1">
                    <a:lumMod val="50000"/>
                  </a:schemeClr>
                </a:solidFill>
                <a:latin typeface="楷体" panose="02010609060101010101" pitchFamily="49" charset="-122"/>
                <a:ea typeface="楷体" panose="02010609060101010101" pitchFamily="49" charset="-122"/>
              </a:rPr>
              <a:t>+</a:t>
            </a:r>
            <a:r>
              <a:rPr lang="zh-CN" altLang="en-US" sz="2800" dirty="0">
                <a:solidFill>
                  <a:schemeClr val="accent1">
                    <a:lumMod val="50000"/>
                  </a:schemeClr>
                </a:solidFill>
                <a:latin typeface="楷体" panose="02010609060101010101" pitchFamily="49" charset="-122"/>
                <a:ea typeface="楷体" panose="02010609060101010101" pitchFamily="49" charset="-122"/>
              </a:rPr>
              <a:t>宽）</a:t>
            </a:r>
            <a:r>
              <a:rPr lang="en-US" altLang="zh-CN" sz="2800" dirty="0">
                <a:solidFill>
                  <a:schemeClr val="accent1">
                    <a:lumMod val="50000"/>
                  </a:schemeClr>
                </a:solidFill>
                <a:latin typeface="楷体" panose="02010609060101010101" pitchFamily="49" charset="-122"/>
                <a:ea typeface="楷体" panose="02010609060101010101" pitchFamily="49" charset="-122"/>
              </a:rPr>
              <a:t>×2</a:t>
            </a:r>
            <a:endParaRPr lang="en-US" altLang="zh-CN" sz="2800" dirty="0" smtClean="0">
              <a:solidFill>
                <a:schemeClr val="accent1">
                  <a:lumMod val="50000"/>
                </a:schemeClr>
              </a:solidFill>
              <a:latin typeface="楷体" panose="02010609060101010101" pitchFamily="49" charset="-122"/>
              <a:ea typeface="楷体" panose="02010609060101010101" pitchFamily="49" charset="-122"/>
            </a:endParaRPr>
          </a:p>
        </p:txBody>
      </p:sp>
      <p:sp>
        <p:nvSpPr>
          <p:cNvPr id="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13056" y="2427150"/>
            <a:ext cx="9109979" cy="3970318"/>
          </a:xfrm>
          <a:prstGeom prst="rect">
            <a:avLst/>
          </a:prstGeom>
          <a:noFill/>
        </p:spPr>
        <p:txBody>
          <a:bodyPr wrap="square" rtlCol="0">
            <a:spAutoFit/>
          </a:bodyPr>
          <a:lstStyle/>
          <a:p>
            <a:pPr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正方形</a:t>
            </a:r>
            <a:r>
              <a:rPr lang="zh-CN" altLang="en-US" sz="2800" dirty="0">
                <a:solidFill>
                  <a:srgbClr val="FF0000"/>
                </a:solidFill>
                <a:latin typeface="楷体" panose="02010609060101010101" pitchFamily="49" charset="-122"/>
                <a:ea typeface="楷体" panose="02010609060101010101" pitchFamily="49" charset="-122"/>
              </a:rPr>
              <a:t>周长的</a:t>
            </a:r>
            <a:r>
              <a:rPr lang="zh-CN" altLang="en-US" sz="2800" dirty="0" smtClean="0">
                <a:solidFill>
                  <a:srgbClr val="FF0000"/>
                </a:solidFill>
                <a:latin typeface="楷体" panose="02010609060101010101" pitchFamily="49" charset="-122"/>
                <a:ea typeface="楷体" panose="02010609060101010101" pitchFamily="49" charset="-122"/>
              </a:rPr>
              <a:t>计算方法：</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1.</a:t>
            </a:r>
            <a:r>
              <a:rPr lang="zh-CN" altLang="en-US" sz="2800" dirty="0" smtClean="0">
                <a:solidFill>
                  <a:srgbClr val="FF0000"/>
                </a:solidFill>
                <a:latin typeface="楷体" panose="02010609060101010101" pitchFamily="49" charset="-122"/>
                <a:ea typeface="楷体" panose="02010609060101010101" pitchFamily="49" charset="-122"/>
              </a:rPr>
              <a:t>正方形</a:t>
            </a:r>
            <a:r>
              <a:rPr lang="zh-CN" altLang="en-US" sz="2800" dirty="0">
                <a:solidFill>
                  <a:srgbClr val="FF0000"/>
                </a:solidFill>
                <a:latin typeface="楷体" panose="02010609060101010101" pitchFamily="49" charset="-122"/>
                <a:ea typeface="楷体" panose="02010609060101010101" pitchFamily="49" charset="-122"/>
              </a:rPr>
              <a:t>的特点是四条边都相等，图形中的正方形长</a:t>
            </a:r>
            <a:r>
              <a:rPr lang="en-US" altLang="zh-CN" sz="2800" dirty="0">
                <a:solidFill>
                  <a:srgbClr val="FF0000"/>
                </a:solidFill>
                <a:latin typeface="楷体" panose="02010609060101010101" pitchFamily="49" charset="-122"/>
                <a:ea typeface="楷体" panose="02010609060101010101" pitchFamily="49" charset="-122"/>
              </a:rPr>
              <a:t>5</a:t>
            </a:r>
            <a:r>
              <a:rPr lang="zh-CN" altLang="en-US" sz="2800" dirty="0">
                <a:solidFill>
                  <a:srgbClr val="FF0000"/>
                </a:solidFill>
                <a:latin typeface="楷体" panose="02010609060101010101" pitchFamily="49" charset="-122"/>
                <a:ea typeface="楷体" panose="02010609060101010101" pitchFamily="49" charset="-122"/>
              </a:rPr>
              <a:t>厘米，那么另外三边的长度也应该都是</a:t>
            </a:r>
            <a:r>
              <a:rPr lang="en-US" altLang="zh-CN" sz="2800" dirty="0">
                <a:solidFill>
                  <a:srgbClr val="FF0000"/>
                </a:solidFill>
                <a:latin typeface="楷体" panose="02010609060101010101" pitchFamily="49" charset="-122"/>
                <a:ea typeface="楷体" panose="02010609060101010101" pitchFamily="49" charset="-122"/>
              </a:rPr>
              <a:t>5</a:t>
            </a:r>
            <a:r>
              <a:rPr lang="zh-CN" altLang="en-US" sz="2800" dirty="0">
                <a:solidFill>
                  <a:srgbClr val="FF0000"/>
                </a:solidFill>
                <a:latin typeface="楷体" panose="02010609060101010101" pitchFamily="49" charset="-122"/>
                <a:ea typeface="楷体" panose="02010609060101010101" pitchFamily="49" charset="-122"/>
              </a:rPr>
              <a:t>厘米</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即：</a:t>
            </a:r>
            <a:r>
              <a:rPr lang="en-US" altLang="zh-CN" sz="2800" dirty="0">
                <a:solidFill>
                  <a:srgbClr val="FF0000"/>
                </a:solidFill>
                <a:latin typeface="楷体" panose="02010609060101010101" pitchFamily="49" charset="-122"/>
                <a:ea typeface="楷体" panose="02010609060101010101" pitchFamily="49" charset="-122"/>
              </a:rPr>
              <a:t>5+5+5+5=20</a:t>
            </a:r>
            <a:r>
              <a:rPr lang="zh-CN" altLang="en-US" sz="2800" dirty="0">
                <a:solidFill>
                  <a:srgbClr val="FF0000"/>
                </a:solidFill>
                <a:latin typeface="楷体" panose="02010609060101010101" pitchFamily="49" charset="-122"/>
                <a:ea typeface="楷体" panose="02010609060101010101" pitchFamily="49" charset="-122"/>
              </a:rPr>
              <a:t>（厘米）。</a:t>
            </a:r>
          </a:p>
          <a:p>
            <a:pPr algn="just">
              <a:lnSpc>
                <a:spcPct val="150000"/>
              </a:lnSpc>
            </a:pPr>
            <a:r>
              <a:rPr lang="en-US" altLang="zh-CN" sz="2800" dirty="0" smtClean="0">
                <a:solidFill>
                  <a:srgbClr val="FF0000"/>
                </a:solidFill>
                <a:latin typeface="楷体" panose="02010609060101010101" pitchFamily="49" charset="-122"/>
                <a:ea typeface="楷体" panose="02010609060101010101" pitchFamily="49" charset="-122"/>
              </a:rPr>
              <a:t>2.</a:t>
            </a:r>
            <a:r>
              <a:rPr lang="zh-CN" altLang="en-US" sz="2800" dirty="0" smtClean="0">
                <a:solidFill>
                  <a:srgbClr val="FF0000"/>
                </a:solidFill>
                <a:latin typeface="楷体" panose="02010609060101010101" pitchFamily="49" charset="-122"/>
                <a:ea typeface="楷体" panose="02010609060101010101" pitchFamily="49" charset="-122"/>
              </a:rPr>
              <a:t>正</a:t>
            </a:r>
            <a:r>
              <a:rPr lang="zh-CN" altLang="en-US" sz="2800" dirty="0">
                <a:solidFill>
                  <a:srgbClr val="FF0000"/>
                </a:solidFill>
                <a:latin typeface="楷体" panose="02010609060101010101" pitchFamily="49" charset="-122"/>
                <a:ea typeface="楷体" panose="02010609060101010101" pitchFamily="49" charset="-122"/>
              </a:rPr>
              <a:t>因为正方形的四边相等，所以也可以用</a:t>
            </a:r>
            <a:r>
              <a:rPr lang="zh-CN" altLang="en-US" sz="2800" dirty="0" smtClean="0">
                <a:solidFill>
                  <a:srgbClr val="FF0000"/>
                </a:solidFill>
                <a:latin typeface="楷体" panose="02010609060101010101" pitchFamily="49" charset="-122"/>
                <a:ea typeface="楷体" panose="02010609060101010101" pitchFamily="49" charset="-122"/>
              </a:rPr>
              <a:t>乘法</a:t>
            </a:r>
            <a:r>
              <a:rPr lang="zh-CN" altLang="en-US" sz="2800" dirty="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即：</a:t>
            </a:r>
            <a:r>
              <a:rPr lang="en-US" altLang="zh-CN" sz="2800" dirty="0">
                <a:solidFill>
                  <a:srgbClr val="FF0000"/>
                </a:solidFill>
                <a:latin typeface="楷体" panose="02010609060101010101" pitchFamily="49" charset="-122"/>
                <a:ea typeface="楷体" panose="02010609060101010101" pitchFamily="49" charset="-122"/>
              </a:rPr>
              <a:t>5×4=20</a:t>
            </a:r>
            <a:r>
              <a:rPr lang="zh-CN" altLang="en-US" sz="2800" dirty="0">
                <a:solidFill>
                  <a:srgbClr val="FF0000"/>
                </a:solidFill>
                <a:latin typeface="楷体" panose="02010609060101010101" pitchFamily="49" charset="-122"/>
                <a:ea typeface="楷体" panose="02010609060101010101" pitchFamily="49" charset="-122"/>
              </a:rPr>
              <a:t>（厘米）。</a:t>
            </a:r>
            <a:endParaRPr lang="en-US" altLang="zh-CN" sz="2800" dirty="0" smtClean="0">
              <a:solidFill>
                <a:srgbClr val="FF0000"/>
              </a:solidFill>
              <a:latin typeface="楷体" panose="02010609060101010101" pitchFamily="49" charset="-122"/>
              <a:ea typeface="楷体" panose="02010609060101010101" pitchFamily="49" charset="-122"/>
            </a:endParaRPr>
          </a:p>
        </p:txBody>
      </p:sp>
      <p:sp>
        <p:nvSpPr>
          <p:cNvPr id="5" name="TextBox 9"/>
          <p:cNvSpPr txBox="1"/>
          <p:nvPr/>
        </p:nvSpPr>
        <p:spPr>
          <a:xfrm>
            <a:off x="866777" y="1631332"/>
            <a:ext cx="9020969" cy="738664"/>
          </a:xfrm>
          <a:prstGeom prst="rect">
            <a:avLst/>
          </a:prstGeom>
          <a:noFill/>
        </p:spPr>
        <p:txBody>
          <a:bodyPr wrap="square" rtlCol="0">
            <a:spAutoFit/>
          </a:bodyPr>
          <a:lstStyle/>
          <a:p>
            <a:pPr>
              <a:lnSpc>
                <a:spcPct val="150000"/>
              </a:lnSpc>
            </a:pPr>
            <a:r>
              <a:rPr lang="zh-CN" altLang="en-US" sz="2800" b="1" dirty="0" smtClean="0">
                <a:solidFill>
                  <a:schemeClr val="tx1">
                    <a:lumMod val="65000"/>
                    <a:lumOff val="35000"/>
                  </a:schemeClr>
                </a:solidFill>
                <a:latin typeface="微软雅黑" panose="020B0503020204020204" pitchFamily="34" charset="-122"/>
                <a:ea typeface="微软雅黑" panose="020B0503020204020204" pitchFamily="34" charset="-122"/>
              </a:rPr>
              <a:t>思考二：</a:t>
            </a:r>
            <a:r>
              <a:rPr lang="zh-CN" altLang="en-US" sz="2800" dirty="0" smtClean="0">
                <a:latin typeface="微软雅黑" panose="020B0503020204020204" pitchFamily="34" charset="-122"/>
                <a:ea typeface="微软雅黑" panose="020B0503020204020204" pitchFamily="34" charset="-122"/>
              </a:rPr>
              <a:t>计算下面正方形的周长</a:t>
            </a:r>
            <a:r>
              <a:rPr lang="zh-CN" altLang="en-US" sz="2800" dirty="0">
                <a:latin typeface="微软雅黑" panose="020B0503020204020204" pitchFamily="34" charset="-122"/>
                <a:ea typeface="微软雅黑" panose="020B0503020204020204" pitchFamily="34" charset="-122"/>
              </a:rPr>
              <a:t>？</a:t>
            </a:r>
          </a:p>
        </p:txBody>
      </p:sp>
      <p:pic>
        <p:nvPicPr>
          <p:cNvPr id="2050" name="Picture 2"/>
          <p:cNvPicPr>
            <a:picLocks noChangeAspect="1" noChangeArrowheads="1"/>
          </p:cNvPicPr>
          <p:nvPr/>
        </p:nvPicPr>
        <p:blipFill>
          <a:blip r:embed="rId2" cstate="email"/>
          <a:srcRect/>
          <a:stretch>
            <a:fillRect/>
          </a:stretch>
        </p:blipFill>
        <p:spPr bwMode="auto">
          <a:xfrm>
            <a:off x="8774165" y="1339960"/>
            <a:ext cx="1555700" cy="1688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email"/>
          <a:srcRect/>
          <a:stretch>
            <a:fillRect/>
          </a:stretch>
        </p:blipFill>
        <p:spPr bwMode="auto">
          <a:xfrm>
            <a:off x="9705973" y="5147614"/>
            <a:ext cx="2486027" cy="171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808833" y="2140512"/>
            <a:ext cx="10378283" cy="2677656"/>
          </a:xfrm>
          <a:prstGeom prst="rect">
            <a:avLst/>
          </a:prstGeom>
          <a:noFill/>
        </p:spPr>
        <p:txBody>
          <a:bodyPr wrap="square" rtlCol="0">
            <a:spAutoFit/>
          </a:bodyPr>
          <a:lstStyle/>
          <a:p>
            <a:pPr algn="just">
              <a:lnSpc>
                <a:spcPct val="150000"/>
              </a:lnSpc>
            </a:pP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结论</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求正方形的周长就是正方形四条边的长度的总和。根据正方形的特点：四条边相等。可以把四条边的边长加起来，也可以用一个边长乘</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4</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，即正方形的周长</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边长</a:t>
            </a:r>
            <a:r>
              <a:rPr lang="en-US" altLang="zh-CN" sz="2800" dirty="0" smtClean="0">
                <a:solidFill>
                  <a:schemeClr val="accent1">
                    <a:lumMod val="50000"/>
                  </a:schemeClr>
                </a:solidFill>
                <a:latin typeface="楷体" panose="02010609060101010101" pitchFamily="49" charset="-122"/>
                <a:ea typeface="楷体" panose="02010609060101010101" pitchFamily="49" charset="-122"/>
              </a:rPr>
              <a:t>×4</a:t>
            </a:r>
            <a:r>
              <a:rPr lang="zh-CN" altLang="en-US" sz="2800" dirty="0" smtClean="0">
                <a:solidFill>
                  <a:schemeClr val="accent1">
                    <a:lumMod val="50000"/>
                  </a:schemeClr>
                </a:solidFill>
                <a:latin typeface="楷体" panose="02010609060101010101" pitchFamily="49" charset="-122"/>
                <a:ea typeface="楷体" panose="02010609060101010101" pitchFamily="49" charset="-122"/>
              </a:rPr>
              <a:t>。</a:t>
            </a:r>
            <a:endParaRPr lang="en-US" altLang="zh-CN" sz="2800" dirty="0" smtClean="0">
              <a:solidFill>
                <a:schemeClr val="accent1">
                  <a:lumMod val="50000"/>
                </a:schemeClr>
              </a:solidFill>
              <a:latin typeface="楷体" panose="02010609060101010101" pitchFamily="49" charset="-122"/>
              <a:ea typeface="楷体" panose="02010609060101010101" pitchFamily="49" charset="-122"/>
            </a:endParaRPr>
          </a:p>
          <a:p>
            <a:pPr algn="just">
              <a:lnSpc>
                <a:spcPct val="150000"/>
              </a:lnSpc>
            </a:pPr>
            <a:r>
              <a:rPr lang="zh-CN" altLang="en-US" sz="2800" dirty="0" smtClean="0">
                <a:solidFill>
                  <a:schemeClr val="accent1">
                    <a:lumMod val="50000"/>
                  </a:schemeClr>
                </a:solidFill>
                <a:latin typeface="楷体" panose="02010609060101010101" pitchFamily="49" charset="-122"/>
                <a:ea typeface="楷体" panose="02010609060101010101" pitchFamily="49" charset="-122"/>
              </a:rPr>
              <a:t>正方形</a:t>
            </a:r>
            <a:r>
              <a:rPr lang="zh-CN" altLang="en-US" sz="2800" dirty="0">
                <a:solidFill>
                  <a:schemeClr val="accent1">
                    <a:lumMod val="50000"/>
                  </a:schemeClr>
                </a:solidFill>
                <a:latin typeface="楷体" panose="02010609060101010101" pitchFamily="49" charset="-122"/>
                <a:ea typeface="楷体" panose="02010609060101010101" pitchFamily="49" charset="-122"/>
              </a:rPr>
              <a:t>的周长</a:t>
            </a:r>
            <a:r>
              <a:rPr lang="en-US" altLang="zh-CN" sz="2800" dirty="0">
                <a:solidFill>
                  <a:schemeClr val="accent1">
                    <a:lumMod val="50000"/>
                  </a:schemeClr>
                </a:solidFill>
                <a:latin typeface="楷体" panose="02010609060101010101" pitchFamily="49" charset="-122"/>
                <a:ea typeface="楷体" panose="02010609060101010101" pitchFamily="49" charset="-122"/>
              </a:rPr>
              <a:t>=</a:t>
            </a:r>
            <a:r>
              <a:rPr lang="zh-CN" altLang="en-US" sz="2800" dirty="0">
                <a:solidFill>
                  <a:schemeClr val="accent1">
                    <a:lumMod val="50000"/>
                  </a:schemeClr>
                </a:solidFill>
                <a:latin typeface="楷体" panose="02010609060101010101" pitchFamily="49" charset="-122"/>
                <a:ea typeface="楷体" panose="02010609060101010101" pitchFamily="49" charset="-122"/>
              </a:rPr>
              <a:t>边长</a:t>
            </a:r>
            <a:r>
              <a:rPr lang="en-US" altLang="zh-CN" sz="2800" dirty="0">
                <a:solidFill>
                  <a:schemeClr val="accent1">
                    <a:lumMod val="50000"/>
                  </a:schemeClr>
                </a:solidFill>
                <a:latin typeface="楷体" panose="02010609060101010101" pitchFamily="49" charset="-122"/>
                <a:ea typeface="楷体" panose="02010609060101010101" pitchFamily="49" charset="-122"/>
              </a:rPr>
              <a:t>×4</a:t>
            </a:r>
            <a:endParaRPr lang="en-US" altLang="zh-CN" sz="2800" dirty="0" smtClean="0">
              <a:solidFill>
                <a:schemeClr val="accent1">
                  <a:lumMod val="50000"/>
                </a:schemeClr>
              </a:solidFill>
              <a:latin typeface="楷体" panose="02010609060101010101" pitchFamily="49" charset="-122"/>
              <a:ea typeface="楷体" panose="02010609060101010101" pitchFamily="49" charset="-122"/>
            </a:endParaRPr>
          </a:p>
        </p:txBody>
      </p:sp>
      <p:sp>
        <p:nvSpPr>
          <p:cNvPr id="5"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D:\我的文档\Tencent Files\810731822\FileRecv\2f6ca0e3559e3856e48b93d1e21e426a.jpg"/>
          <p:cNvPicPr>
            <a:picLocks noChangeAspect="1" noChangeArrowheads="1"/>
          </p:cNvPicPr>
          <p:nvPr/>
        </p:nvPicPr>
        <p:blipFill>
          <a:blip r:embed="rId2"/>
          <a:srcRect/>
          <a:stretch>
            <a:fillRect/>
          </a:stretch>
        </p:blipFill>
        <p:spPr bwMode="auto">
          <a:xfrm>
            <a:off x="3757624" y="1367772"/>
            <a:ext cx="7529509" cy="48934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9"/>
          <p:cNvSpPr txBox="1"/>
          <p:nvPr/>
        </p:nvSpPr>
        <p:spPr>
          <a:xfrm>
            <a:off x="4414842" y="1916439"/>
            <a:ext cx="6272201" cy="3508653"/>
          </a:xfrm>
          <a:prstGeom prst="rect">
            <a:avLst/>
          </a:prstGeom>
          <a:noFill/>
        </p:spPr>
        <p:txBody>
          <a:bodyPr wrap="square" rtlCol="0">
            <a:spAutoFit/>
          </a:bodyPr>
          <a:lstStyle/>
          <a:p>
            <a:pP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由以上思考可以得出以下结论：</a:t>
            </a:r>
          </a:p>
          <a:p>
            <a:pPr>
              <a:lnSpc>
                <a:spcPct val="150000"/>
              </a:lnSpc>
            </a:pPr>
            <a:r>
              <a:rPr lang="en-US" altLang="zh-CN" sz="2400" dirty="0" smtClean="0">
                <a:solidFill>
                  <a:schemeClr val="bg1"/>
                </a:solidFill>
                <a:latin typeface="微软雅黑" panose="020B0503020204020204" pitchFamily="34" charset="-122"/>
                <a:ea typeface="微软雅黑" panose="020B0503020204020204" pitchFamily="34" charset="-122"/>
              </a:rPr>
              <a:t>1.</a:t>
            </a:r>
            <a:r>
              <a:rPr lang="zh-CN" altLang="en-US" sz="2400" dirty="0">
                <a:solidFill>
                  <a:schemeClr val="bg1"/>
                </a:solidFill>
                <a:latin typeface="微软雅黑" panose="020B0503020204020204" pitchFamily="34" charset="-122"/>
                <a:ea typeface="微软雅黑" panose="020B0503020204020204" pitchFamily="34" charset="-122"/>
              </a:rPr>
              <a:t>长方形的周长</a:t>
            </a:r>
            <a:r>
              <a:rPr lang="zh-CN" altLang="en-US" sz="2400" dirty="0" smtClean="0">
                <a:solidFill>
                  <a:schemeClr val="bg1"/>
                </a:solidFill>
                <a:latin typeface="微软雅黑" panose="020B0503020204020204" pitchFamily="34" charset="-122"/>
                <a:ea typeface="微软雅黑" panose="020B0503020204020204" pitchFamily="34" charset="-122"/>
              </a:rPr>
              <a:t>：</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2400" dirty="0" smtClean="0">
                <a:solidFill>
                  <a:schemeClr val="bg1"/>
                </a:solidFill>
                <a:latin typeface="微软雅黑" panose="020B0503020204020204" pitchFamily="34" charset="-122"/>
                <a:ea typeface="微软雅黑" panose="020B0503020204020204" pitchFamily="34" charset="-122"/>
              </a:rPr>
              <a:t>①</a:t>
            </a:r>
            <a:r>
              <a:rPr lang="zh-CN" altLang="en-US" sz="2400" dirty="0">
                <a:solidFill>
                  <a:schemeClr val="bg1"/>
                </a:solidFill>
                <a:latin typeface="微软雅黑" panose="020B0503020204020204" pitchFamily="34" charset="-122"/>
                <a:ea typeface="微软雅黑" panose="020B0503020204020204" pitchFamily="34" charset="-122"/>
              </a:rPr>
              <a:t>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宽</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宽    </a:t>
            </a:r>
            <a:r>
              <a:rPr lang="zh-CN" altLang="en-US" sz="2400" dirty="0" smtClean="0">
                <a:solidFill>
                  <a:schemeClr val="bg1"/>
                </a:solidFill>
                <a:latin typeface="微软雅黑" panose="020B0503020204020204" pitchFamily="34" charset="-122"/>
                <a:ea typeface="微软雅黑" panose="020B0503020204020204" pitchFamily="34" charset="-122"/>
              </a:rPr>
              <a:t>②</a:t>
            </a:r>
            <a:r>
              <a:rPr lang="zh-CN" altLang="en-US" sz="2400" dirty="0">
                <a:solidFill>
                  <a:schemeClr val="bg1"/>
                </a:solidFill>
                <a:latin typeface="微软雅黑" panose="020B0503020204020204" pitchFamily="34" charset="-122"/>
                <a:ea typeface="微软雅黑" panose="020B0503020204020204" pitchFamily="34" charset="-122"/>
              </a:rPr>
              <a:t>长</a:t>
            </a:r>
            <a:r>
              <a:rPr lang="en-US" altLang="zh-CN" sz="2400" dirty="0">
                <a:solidFill>
                  <a:schemeClr val="bg1"/>
                </a:solidFill>
                <a:latin typeface="微软雅黑" panose="020B0503020204020204" pitchFamily="34" charset="-122"/>
                <a:ea typeface="微软雅黑" panose="020B0503020204020204" pitchFamily="34" charset="-122"/>
              </a:rPr>
              <a:t>×2+</a:t>
            </a:r>
            <a:r>
              <a:rPr lang="zh-CN" altLang="en-US" sz="2400" dirty="0">
                <a:solidFill>
                  <a:schemeClr val="bg1"/>
                </a:solidFill>
                <a:latin typeface="微软雅黑" panose="020B0503020204020204" pitchFamily="34" charset="-122"/>
                <a:ea typeface="微软雅黑" panose="020B0503020204020204" pitchFamily="34" charset="-122"/>
              </a:rPr>
              <a:t>宽</a:t>
            </a:r>
            <a:r>
              <a:rPr lang="en-US" altLang="zh-CN" sz="2400" dirty="0">
                <a:solidFill>
                  <a:schemeClr val="bg1"/>
                </a:solidFill>
                <a:latin typeface="微软雅黑" panose="020B0503020204020204" pitchFamily="34" charset="-122"/>
                <a:ea typeface="微软雅黑" panose="020B0503020204020204" pitchFamily="34" charset="-122"/>
              </a:rPr>
              <a:t>×2  </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2400" dirty="0" smtClean="0">
                <a:solidFill>
                  <a:schemeClr val="bg1"/>
                </a:solidFill>
                <a:latin typeface="微软雅黑" panose="020B0503020204020204" pitchFamily="34" charset="-122"/>
                <a:ea typeface="微软雅黑" panose="020B0503020204020204" pitchFamily="34" charset="-122"/>
              </a:rPr>
              <a:t>③</a:t>
            </a:r>
            <a:r>
              <a:rPr lang="zh-CN" altLang="en-US" sz="2400" dirty="0">
                <a:solidFill>
                  <a:schemeClr val="bg1"/>
                </a:solidFill>
                <a:latin typeface="微软雅黑" panose="020B0503020204020204" pitchFamily="34" charset="-122"/>
                <a:ea typeface="微软雅黑" panose="020B0503020204020204" pitchFamily="34" charset="-122"/>
              </a:rPr>
              <a:t>（长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宽）</a:t>
            </a:r>
            <a:r>
              <a:rPr lang="en-US" altLang="zh-CN" sz="2400" dirty="0">
                <a:solidFill>
                  <a:schemeClr val="bg1"/>
                </a:solidFill>
                <a:latin typeface="微软雅黑" panose="020B0503020204020204" pitchFamily="34" charset="-122"/>
                <a:ea typeface="微软雅黑" panose="020B0503020204020204" pitchFamily="34" charset="-122"/>
              </a:rPr>
              <a:t>×22</a:t>
            </a:r>
            <a:r>
              <a:rPr lang="en-US" altLang="zh-CN" sz="2400" dirty="0" smtClean="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正方形的周长</a:t>
            </a:r>
          </a:p>
          <a:p>
            <a:pPr>
              <a:lnSpc>
                <a:spcPct val="150000"/>
              </a:lnSpc>
            </a:pPr>
            <a:r>
              <a:rPr lang="en-US" altLang="zh-CN" sz="2400" dirty="0" smtClean="0">
                <a:solidFill>
                  <a:schemeClr val="bg1"/>
                </a:solidFill>
                <a:latin typeface="微软雅黑" panose="020B0503020204020204" pitchFamily="34" charset="-122"/>
                <a:ea typeface="微软雅黑" panose="020B0503020204020204" pitchFamily="34" charset="-122"/>
              </a:rPr>
              <a:t>2.</a:t>
            </a:r>
            <a:r>
              <a:rPr lang="zh-CN" altLang="en-US" sz="2400" dirty="0" smtClean="0">
                <a:solidFill>
                  <a:schemeClr val="bg1"/>
                </a:solidFill>
                <a:latin typeface="微软雅黑" panose="020B0503020204020204" pitchFamily="34" charset="-122"/>
                <a:ea typeface="微软雅黑" panose="020B0503020204020204" pitchFamily="34" charset="-122"/>
              </a:rPr>
              <a:t>正方形</a:t>
            </a:r>
            <a:r>
              <a:rPr lang="zh-CN" altLang="en-US" sz="2400" dirty="0">
                <a:solidFill>
                  <a:schemeClr val="bg1"/>
                </a:solidFill>
                <a:latin typeface="微软雅黑" panose="020B0503020204020204" pitchFamily="34" charset="-122"/>
                <a:ea typeface="微软雅黑" panose="020B0503020204020204" pitchFamily="34" charset="-122"/>
              </a:rPr>
              <a:t>的</a:t>
            </a:r>
            <a:r>
              <a:rPr lang="zh-CN" altLang="en-US" sz="2400" dirty="0" smtClean="0">
                <a:solidFill>
                  <a:schemeClr val="bg1"/>
                </a:solidFill>
                <a:latin typeface="微软雅黑" panose="020B0503020204020204" pitchFamily="34" charset="-122"/>
                <a:ea typeface="微软雅黑" panose="020B0503020204020204" pitchFamily="34" charset="-122"/>
              </a:rPr>
              <a:t>周长：</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①边长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边长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边长</a:t>
            </a:r>
            <a:r>
              <a:rPr lang="en-US" altLang="zh-CN" sz="2400" dirty="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边长   ②边长</a:t>
            </a:r>
            <a:r>
              <a:rPr lang="en-US" altLang="zh-CN" sz="2400" dirty="0">
                <a:solidFill>
                  <a:schemeClr val="bg1"/>
                </a:solidFill>
                <a:latin typeface="微软雅黑" panose="020B0503020204020204" pitchFamily="34" charset="-122"/>
                <a:ea typeface="微软雅黑" panose="020B0503020204020204" pitchFamily="34" charset="-122"/>
              </a:rPr>
              <a:t>×4</a:t>
            </a:r>
            <a:endParaRPr lang="zh-CN" altLang="en-US" sz="2400" dirty="0" smtClean="0">
              <a:solidFill>
                <a:schemeClr val="bg1"/>
              </a:solidFill>
              <a:latin typeface="微软雅黑" panose="020B0503020204020204" pitchFamily="34" charset="-122"/>
              <a:ea typeface="微软雅黑" panose="020B0503020204020204" pitchFamily="34" charset="-122"/>
            </a:endParaRPr>
          </a:p>
        </p:txBody>
      </p:sp>
      <p:pic>
        <p:nvPicPr>
          <p:cNvPr id="2056" name="Picture 8"/>
          <p:cNvPicPr>
            <a:picLocks noChangeAspect="1" noChangeArrowheads="1"/>
          </p:cNvPicPr>
          <p:nvPr/>
        </p:nvPicPr>
        <p:blipFill>
          <a:blip r:embed="rId3" cstate="email"/>
          <a:srcRect/>
          <a:stretch>
            <a:fillRect/>
          </a:stretch>
        </p:blipFill>
        <p:spPr bwMode="auto">
          <a:xfrm>
            <a:off x="935277" y="2541663"/>
            <a:ext cx="2893780" cy="371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教学新知</a:t>
            </a:r>
            <a:endParaRPr lang="zh-CN" altLang="en-US" sz="3200" dirty="0">
              <a:solidFill>
                <a:srgbClr val="FFFFFF"/>
              </a:solidFill>
              <a:latin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833602" y="1512374"/>
            <a:ext cx="10210639" cy="738664"/>
          </a:xfrm>
          <a:prstGeom prst="rect">
            <a:avLst/>
          </a:prstGeom>
          <a:noFill/>
        </p:spPr>
        <p:txBody>
          <a:bodyPr wrap="square" rtlCol="0">
            <a:spAutoFit/>
          </a:bodyPr>
          <a:lstStyle/>
          <a:p>
            <a:pPr>
              <a:lnSpc>
                <a:spcPct val="150000"/>
              </a:lnSpc>
            </a:pPr>
            <a:r>
              <a:rPr lang="zh-CN" altLang="en-US" sz="2800" b="1" dirty="0" smtClean="0">
                <a:latin typeface="微软雅黑" panose="020B0503020204020204" pitchFamily="34" charset="-122"/>
                <a:ea typeface="微软雅黑" panose="020B0503020204020204" pitchFamily="34" charset="-122"/>
              </a:rPr>
              <a:t>知识点</a:t>
            </a:r>
            <a:r>
              <a:rPr lang="en-US" altLang="zh-CN" sz="2800" b="1"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：长方形和正方形的周长</a:t>
            </a:r>
            <a:r>
              <a:rPr lang="zh-CN" altLang="en-US" sz="2800" dirty="0" smtClean="0">
                <a:latin typeface="微软雅黑" panose="020B0503020204020204" pitchFamily="34" charset="-122"/>
                <a:ea typeface="微软雅黑" panose="020B0503020204020204" pitchFamily="34" charset="-122"/>
              </a:rPr>
              <a:t>计算</a:t>
            </a:r>
            <a:r>
              <a:rPr lang="en-US" altLang="zh-CN" sz="2800" dirty="0" smtClean="0">
                <a:latin typeface="微软雅黑" panose="020B0503020204020204" pitchFamily="34" charset="-122"/>
                <a:ea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endParaRPr>
          </a:p>
        </p:txBody>
      </p:sp>
      <p:sp>
        <p:nvSpPr>
          <p:cNvPr id="15" name="TextBox 9"/>
          <p:cNvSpPr txBox="1"/>
          <p:nvPr/>
        </p:nvSpPr>
        <p:spPr>
          <a:xfrm>
            <a:off x="866775" y="2493400"/>
            <a:ext cx="11206163" cy="1384995"/>
          </a:xfrm>
          <a:prstGeom prst="rect">
            <a:avLst/>
          </a:prstGeom>
          <a:noFill/>
        </p:spPr>
        <p:txBody>
          <a:bodyPr wrap="square" rtlCol="0">
            <a:spAutoFit/>
          </a:bodyPr>
          <a:lstStyle/>
          <a:p>
            <a:pPr>
              <a:lnSpc>
                <a:spcPct val="150000"/>
              </a:lnSpc>
            </a:pPr>
            <a:r>
              <a:rPr lang="zh-CN" altLang="en-US" sz="2800" dirty="0" smtClean="0">
                <a:latin typeface="微软雅黑" panose="020B0503020204020204" pitchFamily="34" charset="-122"/>
                <a:ea typeface="微软雅黑" panose="020B0503020204020204" pitchFamily="34" charset="-122"/>
              </a:rPr>
              <a:t>例</a:t>
            </a:r>
            <a:r>
              <a:rPr lang="en-US" altLang="zh-CN" sz="2800" dirty="0" smtClean="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：一块长方形菜地，长</a:t>
            </a:r>
            <a:r>
              <a:rPr lang="en-US" altLang="zh-CN" sz="2800" dirty="0">
                <a:latin typeface="微软雅黑" panose="020B0503020204020204" pitchFamily="34" charset="-122"/>
                <a:ea typeface="微软雅黑" panose="020B0503020204020204" pitchFamily="34" charset="-122"/>
              </a:rPr>
              <a:t>7</a:t>
            </a:r>
            <a:r>
              <a:rPr lang="zh-CN" altLang="en-US" sz="2800" dirty="0">
                <a:latin typeface="微软雅黑" panose="020B0503020204020204" pitchFamily="34" charset="-122"/>
                <a:ea typeface="微软雅黑" panose="020B0503020204020204" pitchFamily="34" charset="-122"/>
              </a:rPr>
              <a:t>米，宽</a:t>
            </a:r>
            <a:r>
              <a:rPr lang="en-US" altLang="zh-CN" sz="2800" dirty="0">
                <a:latin typeface="微软雅黑" panose="020B0503020204020204" pitchFamily="34" charset="-122"/>
                <a:ea typeface="微软雅黑" panose="020B0503020204020204" pitchFamily="34" charset="-122"/>
              </a:rPr>
              <a:t>5</a:t>
            </a:r>
            <a:r>
              <a:rPr lang="zh-CN" altLang="en-US" sz="2800" dirty="0">
                <a:latin typeface="微软雅黑" panose="020B0503020204020204" pitchFamily="34" charset="-122"/>
                <a:ea typeface="微软雅黑" panose="020B0503020204020204" pitchFamily="34" charset="-122"/>
              </a:rPr>
              <a:t>米，如果要在菜地四周围</a:t>
            </a:r>
            <a:r>
              <a:rPr lang="zh-CN" altLang="en-US" sz="2800" dirty="0" smtClean="0">
                <a:latin typeface="微软雅黑" panose="020B0503020204020204" pitchFamily="34" charset="-122"/>
                <a:ea typeface="微软雅黑" panose="020B0503020204020204" pitchFamily="34" charset="-122"/>
              </a:rPr>
              <a:t>上</a:t>
            </a:r>
            <a:endParaRPr lang="en-US" altLang="zh-CN" sz="2800" dirty="0" smtClean="0">
              <a:latin typeface="微软雅黑" panose="020B0503020204020204" pitchFamily="34" charset="-122"/>
              <a:ea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rPr>
              <a:t>篱笆</a:t>
            </a:r>
            <a:r>
              <a:rPr lang="zh-CN" altLang="en-US" sz="2800" dirty="0">
                <a:latin typeface="微软雅黑" panose="020B0503020204020204" pitchFamily="34" charset="-122"/>
                <a:ea typeface="微软雅黑" panose="020B0503020204020204" pitchFamily="34" charset="-122"/>
              </a:rPr>
              <a:t>，需要多少米的篱笆？</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7"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grpSp>
        <p:nvGrpSpPr>
          <p:cNvPr id="8" name="组合 7"/>
          <p:cNvGrpSpPr/>
          <p:nvPr/>
        </p:nvGrpSpPr>
        <p:grpSpPr>
          <a:xfrm>
            <a:off x="1812627" y="4162037"/>
            <a:ext cx="8931004" cy="1996893"/>
            <a:chOff x="6127679" y="4554389"/>
            <a:chExt cx="5284172" cy="1513313"/>
          </a:xfrm>
        </p:grpSpPr>
        <p:pic>
          <p:nvPicPr>
            <p:cNvPr id="9" name="图片 8"/>
            <p:cNvPicPr>
              <a:picLocks noChangeAspect="1"/>
            </p:cNvPicPr>
            <p:nvPr/>
          </p:nvPicPr>
          <p:blipFill>
            <a:blip r:embed="rId3"/>
            <a:stretch>
              <a:fillRect/>
            </a:stretch>
          </p:blipFill>
          <p:spPr>
            <a:xfrm>
              <a:off x="6140586" y="4554389"/>
              <a:ext cx="5271265" cy="1513313"/>
            </a:xfrm>
            <a:prstGeom prst="rect">
              <a:avLst/>
            </a:prstGeom>
          </p:spPr>
        </p:pic>
        <p:sp>
          <p:nvSpPr>
            <p:cNvPr id="11" name="TextBox 10"/>
            <p:cNvSpPr txBox="1"/>
            <p:nvPr/>
          </p:nvSpPr>
          <p:spPr>
            <a:xfrm>
              <a:off x="6127679" y="4590372"/>
              <a:ext cx="5245090" cy="1329488"/>
            </a:xfrm>
            <a:prstGeom prst="rect">
              <a:avLst/>
            </a:prstGeom>
            <a:noFill/>
          </p:spPr>
          <p:txBody>
            <a:bodyPr wrap="square" rtlCol="0">
              <a:spAutoFit/>
            </a:bodyPr>
            <a:lstStyle/>
            <a:p>
              <a:pPr>
                <a:lnSpc>
                  <a:spcPct val="150000"/>
                </a:lnSpc>
              </a:pP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smtClean="0">
                  <a:solidFill>
                    <a:schemeClr val="bg1"/>
                  </a:solidFill>
                  <a:latin typeface="楷体" panose="02010609060101010101" pitchFamily="49" charset="-122"/>
                  <a:ea typeface="楷体" panose="02010609060101010101" pitchFamily="49" charset="-122"/>
                </a:rPr>
                <a:t>解析</a:t>
              </a:r>
              <a:r>
                <a:rPr lang="en-US" altLang="zh-CN" sz="2400" dirty="0" smtClean="0">
                  <a:solidFill>
                    <a:schemeClr val="bg1"/>
                  </a:solidFill>
                  <a:latin typeface="楷体" panose="02010609060101010101" pitchFamily="49" charset="-122"/>
                  <a:ea typeface="楷体" panose="02010609060101010101" pitchFamily="49" charset="-122"/>
                </a:rPr>
                <a:t>】</a:t>
              </a:r>
              <a:r>
                <a:rPr lang="zh-CN" altLang="en-US" sz="2400" dirty="0">
                  <a:solidFill>
                    <a:schemeClr val="bg1"/>
                  </a:solidFill>
                  <a:latin typeface="楷体" panose="02010609060101010101" pitchFamily="49" charset="-122"/>
                  <a:ea typeface="楷体" panose="02010609060101010101" pitchFamily="49" charset="-122"/>
                </a:rPr>
                <a:t>这道题的关键是理解求需要多少米的篱笆就是求这个长方形菜地的周长。运用长方形周长计算公式计算，（</a:t>
              </a:r>
              <a:r>
                <a:rPr lang="en-US" altLang="zh-CN" sz="2400" dirty="0">
                  <a:solidFill>
                    <a:schemeClr val="bg1"/>
                  </a:solidFill>
                  <a:latin typeface="楷体" panose="02010609060101010101" pitchFamily="49" charset="-122"/>
                  <a:ea typeface="楷体" panose="02010609060101010101" pitchFamily="49" charset="-122"/>
                </a:rPr>
                <a:t>7</a:t>
              </a:r>
              <a:r>
                <a:rPr lang="zh-CN" altLang="en-US" sz="2400" dirty="0">
                  <a:solidFill>
                    <a:schemeClr val="bg1"/>
                  </a:solidFill>
                  <a:latin typeface="楷体" panose="02010609060101010101" pitchFamily="49" charset="-122"/>
                  <a:ea typeface="楷体" panose="02010609060101010101" pitchFamily="49" charset="-122"/>
                </a:rPr>
                <a:t>＋</a:t>
              </a:r>
              <a:r>
                <a:rPr lang="en-US" altLang="zh-CN" sz="2400" dirty="0">
                  <a:solidFill>
                    <a:schemeClr val="bg1"/>
                  </a:solidFill>
                  <a:latin typeface="楷体" panose="02010609060101010101" pitchFamily="49" charset="-122"/>
                  <a:ea typeface="楷体" panose="02010609060101010101" pitchFamily="49" charset="-122"/>
                </a:rPr>
                <a:t>5</a:t>
              </a:r>
              <a:r>
                <a:rPr lang="zh-CN" altLang="en-US" sz="2400" dirty="0">
                  <a:solidFill>
                    <a:schemeClr val="bg1"/>
                  </a:solidFill>
                  <a:latin typeface="楷体" panose="02010609060101010101" pitchFamily="49" charset="-122"/>
                  <a:ea typeface="楷体" panose="02010609060101010101" pitchFamily="49" charset="-122"/>
                </a:rPr>
                <a:t>）</a:t>
              </a:r>
              <a:r>
                <a:rPr lang="en-US" altLang="zh-CN" sz="2400" dirty="0">
                  <a:solidFill>
                    <a:schemeClr val="bg1"/>
                  </a:solidFill>
                  <a:latin typeface="楷体" panose="02010609060101010101" pitchFamily="49" charset="-122"/>
                  <a:ea typeface="楷体" panose="02010609060101010101" pitchFamily="49" charset="-122"/>
                </a:rPr>
                <a:t>×2</a:t>
              </a:r>
              <a:r>
                <a:rPr lang="zh-CN" altLang="en-US" sz="2400" dirty="0">
                  <a:solidFill>
                    <a:schemeClr val="bg1"/>
                  </a:solidFill>
                  <a:latin typeface="楷体" panose="02010609060101010101" pitchFamily="49" charset="-122"/>
                  <a:ea typeface="楷体" panose="02010609060101010101" pitchFamily="49" charset="-122"/>
                </a:rPr>
                <a:t>＝</a:t>
              </a:r>
              <a:r>
                <a:rPr lang="en-US" altLang="zh-CN" sz="2400" dirty="0">
                  <a:solidFill>
                    <a:schemeClr val="bg1"/>
                  </a:solidFill>
                  <a:latin typeface="楷体" panose="02010609060101010101" pitchFamily="49" charset="-122"/>
                  <a:ea typeface="楷体" panose="02010609060101010101" pitchFamily="49" charset="-122"/>
                </a:rPr>
                <a:t>24</a:t>
              </a:r>
              <a:r>
                <a:rPr lang="zh-CN" altLang="en-US" sz="2400" dirty="0">
                  <a:solidFill>
                    <a:schemeClr val="bg1"/>
                  </a:solidFill>
                  <a:latin typeface="楷体" panose="02010609060101010101" pitchFamily="49" charset="-122"/>
                  <a:ea typeface="楷体" panose="02010609060101010101" pitchFamily="49" charset="-122"/>
                </a:rPr>
                <a:t>（米）</a:t>
              </a:r>
              <a:r>
                <a:rPr lang="zh-CN" altLang="en-US" sz="2400" dirty="0" smtClean="0">
                  <a:solidFill>
                    <a:schemeClr val="bg1"/>
                  </a:solidFill>
                  <a:latin typeface="楷体" panose="02010609060101010101" pitchFamily="49" charset="-122"/>
                  <a:ea typeface="楷体" panose="02010609060101010101" pitchFamily="49" charset="-122"/>
                </a:rPr>
                <a:t>。</a:t>
              </a:r>
              <a:endParaRPr lang="en-US" altLang="zh-CN" sz="2400" dirty="0" smtClean="0">
                <a:solidFill>
                  <a:schemeClr val="bg1"/>
                </a:solidFill>
                <a:latin typeface="楷体" panose="02010609060101010101" pitchFamily="49" charset="-122"/>
                <a:ea typeface="楷体" panose="02010609060101010101" pitchFamily="49" charset="-122"/>
              </a:endParaRPr>
            </a:p>
          </p:txBody>
        </p:sp>
      </p:gr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email"/>
          <a:srcRect/>
          <a:stretch>
            <a:fillRect/>
          </a:stretch>
        </p:blipFill>
        <p:spPr bwMode="auto">
          <a:xfrm>
            <a:off x="9705973" y="5147614"/>
            <a:ext cx="2486027" cy="171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9"/>
          <p:cNvSpPr txBox="1"/>
          <p:nvPr/>
        </p:nvSpPr>
        <p:spPr>
          <a:xfrm>
            <a:off x="761960" y="1233940"/>
            <a:ext cx="3590925" cy="738664"/>
          </a:xfrm>
          <a:prstGeom prst="rect">
            <a:avLst/>
          </a:prstGeom>
          <a:noFill/>
        </p:spPr>
        <p:txBody>
          <a:bodyPr wrap="square" rtlCol="0">
            <a:spAutoFit/>
          </a:bodyPr>
          <a:lstStyle/>
          <a:p>
            <a:pPr>
              <a:lnSpc>
                <a:spcPct val="150000"/>
              </a:lnSpc>
            </a:pPr>
            <a:r>
              <a:rPr lang="zh-CN" altLang="en-US" sz="2800" dirty="0">
                <a:latin typeface="微软雅黑" panose="020B0503020204020204" pitchFamily="34" charset="-122"/>
                <a:ea typeface="微软雅黑" panose="020B0503020204020204" pitchFamily="34" charset="-122"/>
              </a:rPr>
              <a:t>小练习</a:t>
            </a:r>
            <a:r>
              <a:rPr lang="zh-CN" altLang="en-US" sz="2800" dirty="0" smtClean="0">
                <a:latin typeface="微软雅黑" panose="020B0503020204020204" pitchFamily="34" charset="-122"/>
                <a:ea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rPr>
              <a:t>1.</a:t>
            </a:r>
            <a:r>
              <a:rPr lang="zh-CN" altLang="en-US" sz="2800" dirty="0" smtClean="0">
                <a:latin typeface="微软雅黑" panose="020B0503020204020204" pitchFamily="34" charset="-122"/>
                <a:ea typeface="微软雅黑" panose="020B0503020204020204" pitchFamily="34" charset="-122"/>
              </a:rPr>
              <a:t>围</a:t>
            </a:r>
            <a:r>
              <a:rPr lang="zh-CN" altLang="en-US" sz="2800" dirty="0">
                <a:latin typeface="微软雅黑" panose="020B0503020204020204" pitchFamily="34" charset="-122"/>
                <a:ea typeface="微软雅黑" panose="020B0503020204020204" pitchFamily="34" charset="-122"/>
              </a:rPr>
              <a:t>菜地。</a:t>
            </a:r>
          </a:p>
        </p:txBody>
      </p:sp>
      <p:sp>
        <p:nvSpPr>
          <p:cNvPr id="7" name="TextBox 6"/>
          <p:cNvSpPr txBox="1"/>
          <p:nvPr/>
        </p:nvSpPr>
        <p:spPr>
          <a:xfrm>
            <a:off x="1521610" y="2546256"/>
            <a:ext cx="9965535" cy="1384995"/>
          </a:xfrm>
          <a:prstGeom prst="rect">
            <a:avLst/>
          </a:prstGeom>
          <a:noFill/>
        </p:spPr>
        <p:txBody>
          <a:bodyPr wrap="square" rtlCol="0">
            <a:spAutoFit/>
          </a:bodyPr>
          <a:lstStyle/>
          <a:p>
            <a:pPr indent="720090"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答案：求菜地的周长就是求长是</a:t>
            </a:r>
            <a:r>
              <a:rPr lang="en-US" altLang="zh-CN" sz="2800" dirty="0">
                <a:solidFill>
                  <a:srgbClr val="FF0000"/>
                </a:solidFill>
                <a:latin typeface="楷体" panose="02010609060101010101" pitchFamily="49" charset="-122"/>
                <a:ea typeface="楷体" panose="02010609060101010101" pitchFamily="49" charset="-122"/>
              </a:rPr>
              <a:t>6</a:t>
            </a:r>
            <a:r>
              <a:rPr lang="zh-CN" altLang="en-US" sz="2800" dirty="0">
                <a:solidFill>
                  <a:srgbClr val="FF0000"/>
                </a:solidFill>
                <a:latin typeface="楷体" panose="02010609060101010101" pitchFamily="49" charset="-122"/>
                <a:ea typeface="楷体" panose="02010609060101010101" pitchFamily="49" charset="-122"/>
              </a:rPr>
              <a:t>米，宽是</a:t>
            </a:r>
            <a:r>
              <a:rPr lang="en-US" altLang="zh-CN" sz="2800" dirty="0">
                <a:solidFill>
                  <a:srgbClr val="FF0000"/>
                </a:solidFill>
                <a:latin typeface="楷体" panose="02010609060101010101" pitchFamily="49" charset="-122"/>
                <a:ea typeface="楷体" panose="02010609060101010101" pitchFamily="49" charset="-122"/>
              </a:rPr>
              <a:t>4</a:t>
            </a:r>
            <a:r>
              <a:rPr lang="zh-CN" altLang="en-US" sz="2800" dirty="0">
                <a:solidFill>
                  <a:srgbClr val="FF0000"/>
                </a:solidFill>
                <a:latin typeface="楷体" panose="02010609060101010101" pitchFamily="49" charset="-122"/>
                <a:ea typeface="楷体" panose="02010609060101010101" pitchFamily="49" charset="-122"/>
              </a:rPr>
              <a:t>米的长方形的周长。列式为：（</a:t>
            </a:r>
            <a:r>
              <a:rPr lang="en-US" altLang="zh-CN" sz="2800" dirty="0">
                <a:solidFill>
                  <a:srgbClr val="FF0000"/>
                </a:solidFill>
                <a:latin typeface="楷体" panose="02010609060101010101" pitchFamily="49" charset="-122"/>
                <a:ea typeface="楷体" panose="02010609060101010101" pitchFamily="49" charset="-122"/>
              </a:rPr>
              <a:t>6+4</a:t>
            </a:r>
            <a:r>
              <a:rPr lang="zh-CN" altLang="en-US" sz="2800" dirty="0">
                <a:solidFill>
                  <a:srgbClr val="FF0000"/>
                </a:solidFill>
                <a:latin typeface="楷体" panose="02010609060101010101" pitchFamily="49" charset="-122"/>
                <a:ea typeface="楷体" panose="02010609060101010101" pitchFamily="49" charset="-122"/>
              </a:rPr>
              <a:t>）</a:t>
            </a:r>
            <a:r>
              <a:rPr lang="en-US" altLang="zh-CN" sz="2800" dirty="0">
                <a:solidFill>
                  <a:srgbClr val="FF0000"/>
                </a:solidFill>
                <a:latin typeface="楷体" panose="02010609060101010101" pitchFamily="49" charset="-122"/>
                <a:ea typeface="楷体" panose="02010609060101010101" pitchFamily="49" charset="-122"/>
              </a:rPr>
              <a:t>×2=20</a:t>
            </a:r>
            <a:r>
              <a:rPr lang="zh-CN" altLang="en-US" sz="2800" dirty="0">
                <a:solidFill>
                  <a:srgbClr val="FF0000"/>
                </a:solidFill>
                <a:latin typeface="楷体" panose="02010609060101010101" pitchFamily="49" charset="-122"/>
                <a:ea typeface="楷体" panose="02010609060101010101" pitchFamily="49" charset="-122"/>
              </a:rPr>
              <a:t>（米）。</a:t>
            </a:r>
          </a:p>
        </p:txBody>
      </p:sp>
      <p:sp>
        <p:nvSpPr>
          <p:cNvPr id="8" name="TextBox 9"/>
          <p:cNvSpPr txBox="1"/>
          <p:nvPr/>
        </p:nvSpPr>
        <p:spPr>
          <a:xfrm>
            <a:off x="1100093" y="1972604"/>
            <a:ext cx="10596572" cy="738664"/>
          </a:xfrm>
          <a:prstGeom prst="rect">
            <a:avLst/>
          </a:prstGeom>
          <a:noFill/>
        </p:spPr>
        <p:txBody>
          <a:bodyPr wrap="square" rtlCol="0">
            <a:spAutoFit/>
          </a:bodyPr>
          <a:lstStyle/>
          <a:p>
            <a:pPr indent="720090">
              <a:lnSpc>
                <a:spcPct val="150000"/>
              </a:lnSpc>
            </a:pPr>
            <a:r>
              <a:rPr lang="zh-CN" altLang="en-US" sz="28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）一块长方形菜地，长</a:t>
            </a:r>
            <a:r>
              <a:rPr lang="en-US" altLang="zh-CN" sz="2800" dirty="0">
                <a:latin typeface="微软雅黑" panose="020B0503020204020204" pitchFamily="34" charset="-122"/>
                <a:ea typeface="微软雅黑" panose="020B0503020204020204" pitchFamily="34" charset="-122"/>
              </a:rPr>
              <a:t>6</a:t>
            </a:r>
            <a:r>
              <a:rPr lang="zh-CN" altLang="en-US" sz="2800" dirty="0">
                <a:latin typeface="微软雅黑" panose="020B0503020204020204" pitchFamily="34" charset="-122"/>
                <a:ea typeface="微软雅黑" panose="020B0503020204020204" pitchFamily="34" charset="-122"/>
              </a:rPr>
              <a:t>米，宽</a:t>
            </a:r>
            <a:r>
              <a:rPr lang="en-US" altLang="zh-CN" sz="2800" dirty="0">
                <a:latin typeface="微软雅黑" panose="020B0503020204020204" pitchFamily="34" charset="-122"/>
                <a:ea typeface="微软雅黑" panose="020B0503020204020204" pitchFamily="34" charset="-122"/>
              </a:rPr>
              <a:t>4</a:t>
            </a:r>
            <a:r>
              <a:rPr lang="zh-CN" altLang="en-US" sz="2800" dirty="0">
                <a:latin typeface="微软雅黑" panose="020B0503020204020204" pitchFamily="34" charset="-122"/>
                <a:ea typeface="微软雅黑" panose="020B0503020204020204" pitchFamily="34" charset="-122"/>
              </a:rPr>
              <a:t>米，菜地的周长是多少米？</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9" name="TextBox 9"/>
          <p:cNvSpPr txBox="1"/>
          <p:nvPr/>
        </p:nvSpPr>
        <p:spPr>
          <a:xfrm>
            <a:off x="750871" y="3845524"/>
            <a:ext cx="10850579" cy="1384995"/>
          </a:xfrm>
          <a:prstGeom prst="rect">
            <a:avLst/>
          </a:prstGeom>
          <a:noFill/>
        </p:spPr>
        <p:txBody>
          <a:bodyPr wrap="square" rtlCol="0">
            <a:spAutoFit/>
          </a:bodyPr>
          <a:lstStyle/>
          <a:p>
            <a:pPr indent="720090">
              <a:lnSpc>
                <a:spcPct val="150000"/>
              </a:lnSpc>
            </a:pPr>
            <a:r>
              <a:rPr lang="zh-CN" altLang="en-US" sz="2800" dirty="0" smtClean="0">
                <a:latin typeface="微软雅黑" panose="020B0503020204020204" pitchFamily="34" charset="-122"/>
                <a:ea typeface="微软雅黑" panose="020B0503020204020204" pitchFamily="34" charset="-122"/>
              </a:rPr>
              <a:t>    （</a:t>
            </a: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）如果菜地一面靠墙，怎样围篱笆最省材料，篱笆至少长多少米？</a:t>
            </a:r>
            <a:endParaRPr lang="zh-CN" altLang="en-US" sz="2800" dirty="0">
              <a:solidFill>
                <a:srgbClr val="FF0000"/>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496994" y="4523732"/>
            <a:ext cx="9965535" cy="2031325"/>
          </a:xfrm>
          <a:prstGeom prst="rect">
            <a:avLst/>
          </a:prstGeom>
          <a:noFill/>
        </p:spPr>
        <p:txBody>
          <a:bodyPr wrap="square" rtlCol="0">
            <a:spAutoFit/>
          </a:bodyPr>
          <a:lstStyle/>
          <a:p>
            <a:pPr indent="720090" algn="just">
              <a:lnSpc>
                <a:spcPct val="150000"/>
              </a:lnSpc>
            </a:pPr>
            <a:r>
              <a:rPr lang="zh-CN" altLang="en-US" sz="2800" dirty="0">
                <a:solidFill>
                  <a:srgbClr val="FF0000"/>
                </a:solidFill>
                <a:latin typeface="楷体" panose="02010609060101010101" pitchFamily="49" charset="-122"/>
                <a:ea typeface="楷体" panose="02010609060101010101" pitchFamily="49" charset="-122"/>
              </a:rPr>
              <a:t>答案：第一种围法，长的一面靠墙，篱笆长为</a:t>
            </a:r>
            <a:r>
              <a:rPr lang="en-US" altLang="zh-CN" sz="2800" dirty="0">
                <a:solidFill>
                  <a:srgbClr val="FF0000"/>
                </a:solidFill>
                <a:latin typeface="楷体" panose="02010609060101010101" pitchFamily="49" charset="-122"/>
                <a:ea typeface="楷体" panose="02010609060101010101" pitchFamily="49" charset="-122"/>
              </a:rPr>
              <a:t>4×2+6</a:t>
            </a:r>
            <a:r>
              <a:rPr lang="zh-CN" altLang="en-US" sz="2800" dirty="0">
                <a:solidFill>
                  <a:srgbClr val="FF0000"/>
                </a:solidFill>
                <a:latin typeface="楷体" panose="02010609060101010101" pitchFamily="49" charset="-122"/>
                <a:ea typeface="楷体" panose="02010609060101010101" pitchFamily="49" charset="-122"/>
              </a:rPr>
              <a:t>；第二种围法，宽的一面靠墙，篱笆长为 </a:t>
            </a:r>
            <a:r>
              <a:rPr lang="en-US" altLang="zh-CN" sz="2800" dirty="0">
                <a:solidFill>
                  <a:srgbClr val="FF0000"/>
                </a:solidFill>
                <a:latin typeface="楷体" panose="02010609060101010101" pitchFamily="49" charset="-122"/>
                <a:ea typeface="楷体" panose="02010609060101010101" pitchFamily="49" charset="-122"/>
              </a:rPr>
              <a:t>6×2+4</a:t>
            </a:r>
            <a:r>
              <a:rPr lang="zh-CN" altLang="en-US" sz="2800" dirty="0" smtClean="0">
                <a:solidFill>
                  <a:srgbClr val="FF0000"/>
                </a:solidFill>
                <a:latin typeface="楷体" panose="02010609060101010101" pitchFamily="49" charset="-122"/>
                <a:ea typeface="楷体" panose="02010609060101010101" pitchFamily="49" charset="-122"/>
              </a:rPr>
              <a:t>。</a:t>
            </a:r>
            <a:endParaRPr lang="en-US" altLang="zh-CN" sz="2800" dirty="0" smtClean="0">
              <a:solidFill>
                <a:srgbClr val="FF0000"/>
              </a:solidFill>
              <a:latin typeface="楷体" panose="02010609060101010101" pitchFamily="49" charset="-122"/>
              <a:ea typeface="楷体" panose="02010609060101010101" pitchFamily="49" charset="-122"/>
            </a:endParaRPr>
          </a:p>
          <a:p>
            <a:pPr indent="720090" algn="just">
              <a:lnSpc>
                <a:spcPct val="150000"/>
              </a:lnSpc>
            </a:pPr>
            <a:r>
              <a:rPr lang="zh-CN" altLang="en-US" sz="2800" dirty="0" smtClean="0">
                <a:solidFill>
                  <a:srgbClr val="FF0000"/>
                </a:solidFill>
                <a:latin typeface="楷体" panose="02010609060101010101" pitchFamily="49" charset="-122"/>
                <a:ea typeface="楷体" panose="02010609060101010101" pitchFamily="49" charset="-122"/>
              </a:rPr>
              <a:t>所以</a:t>
            </a:r>
            <a:r>
              <a:rPr lang="zh-CN" altLang="en-US" sz="2800" dirty="0">
                <a:solidFill>
                  <a:srgbClr val="FF0000"/>
                </a:solidFill>
                <a:latin typeface="楷体" panose="02010609060101010101" pitchFamily="49" charset="-122"/>
                <a:ea typeface="楷体" panose="02010609060101010101" pitchFamily="49" charset="-122"/>
              </a:rPr>
              <a:t>，第一种围法最省。</a:t>
            </a:r>
          </a:p>
        </p:txBody>
      </p:sp>
      <p:sp>
        <p:nvSpPr>
          <p:cNvPr id="11" name="五边形 7"/>
          <p:cNvSpPr>
            <a:spLocks noChangeArrowheads="1"/>
          </p:cNvSpPr>
          <p:nvPr/>
        </p:nvSpPr>
        <p:spPr bwMode="auto">
          <a:xfrm>
            <a:off x="0" y="501650"/>
            <a:ext cx="2686051"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63855">
              <a:defRPr/>
            </a:pPr>
            <a:r>
              <a:rPr lang="zh-CN" altLang="en-US" sz="3200" dirty="0" smtClean="0">
                <a:solidFill>
                  <a:srgbClr val="FFFFFF"/>
                </a:solidFill>
                <a:latin typeface="微软雅黑" panose="020B0503020204020204" pitchFamily="34" charset="-122"/>
              </a:rPr>
              <a:t>知识梳理</a:t>
            </a:r>
            <a:endParaRPr lang="zh-CN" altLang="en-US" sz="3200" dirty="0">
              <a:solidFill>
                <a:srgbClr val="FFFFFF"/>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1546</Words>
  <Application>Microsoft Office PowerPoint</Application>
  <PresentationFormat>宽屏</PresentationFormat>
  <Paragraphs>117</Paragraphs>
  <Slides>20</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楷体</vt: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2016-05-27T03:58:00Z</dcterms:created>
  <dcterms:modified xsi:type="dcterms:W3CDTF">2023-01-16T18:49:36Z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0FC4FA0DFA2C484AB00022414F81DD66</vt:lpwstr>
  </property>
  <property fmtid="{A09F084E-AD41-489F-8076-AA5BE3082BCA}" pid="100">
    <vt:ui4>5</vt:ui4>
  </property>
  <property fmtid="{64440492-4C8B-11D1-8B70-080036B11A03}" pid="11">
    <vt:lpwstr>www.2ppt.com-爱PPT提供资源下载</vt:lpwstr>
  </property>
</Properties>
</file>