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2.xml" ContentType="application/vnd.openxmlformats-officedocument.presentationml.notesSlide+xml"/>
  <Override PartName="/ppt/tags/tag2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29" r:id="rId3"/>
    <p:sldId id="332" r:id="rId4"/>
    <p:sldId id="311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5" r:id="rId16"/>
    <p:sldId id="327" r:id="rId17"/>
    <p:sldId id="258" r:id="rId18"/>
  </p:sldIdLst>
  <p:sldSz cx="9144000" cy="5143500" type="screen16x9"/>
  <p:notesSz cx="7104063" cy="10234613"/>
  <p:custDataLst>
    <p:tags r:id="rId21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1">
          <p15:clr>
            <a:srgbClr val="A4A3A4"/>
          </p15:clr>
        </p15:guide>
        <p15:guide id="2" pos="28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98F3D"/>
    <a:srgbClr val="00B050"/>
    <a:srgbClr val="6592ED"/>
    <a:srgbClr val="FFFF99"/>
    <a:srgbClr val="FFCC99"/>
    <a:srgbClr val="F418C5"/>
    <a:srgbClr val="009999"/>
    <a:srgbClr val="4F855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426" y="-804"/>
      </p:cViewPr>
      <p:guideLst>
        <p:guide orient="horz" pos="1641"/>
        <p:guide pos="285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42875" y="768350"/>
            <a:ext cx="6818313" cy="3836988"/>
          </a:xfrm>
        </p:spPr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7209" y="4861441"/>
            <a:ext cx="5209646" cy="4605576"/>
          </a:xfrm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273844"/>
            <a:ext cx="1146987" cy="4358879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6659969" cy="4358879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8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1369219"/>
            <a:ext cx="7886700" cy="3263504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7" y="2813338"/>
            <a:ext cx="5491163" cy="608518"/>
          </a:xfrm>
        </p:spPr>
        <p:txBody>
          <a:bodyPr anchor="b">
            <a:normAutofit/>
          </a:bodyPr>
          <a:lstStyle>
            <a:lvl1pPr>
              <a:defRPr sz="3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7" y="3457522"/>
            <a:ext cx="5491163" cy="48566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>
            <a:normAutofit/>
          </a:bodyPr>
          <a:lstStyle>
            <a:lvl1pPr>
              <a:defRPr sz="18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57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862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0872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961707"/>
            <a:ext cx="3868340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0872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61707"/>
            <a:ext cx="3887391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074665"/>
            <a:ext cx="7886700" cy="994172"/>
          </a:xfrm>
        </p:spPr>
        <p:txBody>
          <a:bodyPr>
            <a:normAutofit/>
          </a:bodyPr>
          <a:lstStyle>
            <a:lvl1pPr algn="ctr">
              <a:defRPr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5060" y="95250"/>
            <a:ext cx="3123900" cy="1200150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1" y="574765"/>
            <a:ext cx="4363031" cy="382083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870" y="1543050"/>
            <a:ext cx="3123900" cy="2858691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557213" y="325755"/>
            <a:ext cx="0" cy="104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-16192" y="-476"/>
            <a:ext cx="9157811" cy="5166360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-18573" y="5018723"/>
            <a:ext cx="9159716" cy="146685"/>
            <a:chOff x="-22" y="7904"/>
            <a:chExt cx="14533" cy="308"/>
          </a:xfrm>
        </p:grpSpPr>
        <p:sp>
          <p:nvSpPr>
            <p:cNvPr id="9" name="矩形 8"/>
            <p:cNvSpPr/>
            <p:nvPr userDrawn="1"/>
          </p:nvSpPr>
          <p:spPr>
            <a:xfrm>
              <a:off x="-22" y="7904"/>
              <a:ext cx="10915" cy="309"/>
            </a:xfrm>
            <a:prstGeom prst="rect">
              <a:avLst/>
            </a:prstGeom>
            <a:solidFill>
              <a:srgbClr val="00A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9457" y="7904"/>
              <a:ext cx="5055" cy="309"/>
            </a:xfrm>
            <a:prstGeom prst="rect">
              <a:avLst/>
            </a:prstGeom>
            <a:solidFill>
              <a:srgbClr val="E756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4.wmf"/><Relationship Id="rId2" Type="http://schemas.openxmlformats.org/officeDocument/2006/relationships/tags" Target="../tags/tag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6.x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slideLayout" Target="../slideLayouts/slideLayout8.xml"/><Relationship Id="rId7" Type="http://schemas.openxmlformats.org/officeDocument/2006/relationships/oleObject" Target="../embeddings/oleObject4.bin"/><Relationship Id="rId2" Type="http://schemas.openxmlformats.org/officeDocument/2006/relationships/tags" Target="../tags/tag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11" Type="http://schemas.openxmlformats.org/officeDocument/2006/relationships/image" Target="../media/image20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9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png"/><Relationship Id="rId5" Type="http://schemas.openxmlformats.org/officeDocument/2006/relationships/image" Target="../media/image21.wmf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0.xml"/><Relationship Id="rId5" Type="http://schemas.openxmlformats.org/officeDocument/2006/relationships/image" Target="../media/image22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0" y="1161973"/>
            <a:ext cx="9144000" cy="207749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绝</a:t>
            </a:r>
            <a:r>
              <a:rPr lang="zh-CN" altLang="en-US" sz="6000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对</a:t>
            </a:r>
            <a:r>
              <a:rPr lang="zh-CN" altLang="en-US" sz="6000" dirty="0" smtClean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值</a:t>
            </a:r>
            <a:endParaRPr lang="en-US" altLang="zh-CN" sz="4400" dirty="0" smtClean="0">
              <a:ln w="28575">
                <a:noFill/>
              </a:ln>
              <a:solidFill>
                <a:schemeClr val="bg2">
                  <a:lumMod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700" dirty="0" smtClean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2700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700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课</a:t>
            </a:r>
            <a:r>
              <a:rPr lang="zh-CN" altLang="en-US" sz="2700" dirty="0" smtClean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时</a:t>
            </a:r>
            <a:endParaRPr lang="en-US" altLang="zh-CN" sz="2700" dirty="0">
              <a:ln w="28575">
                <a:noFill/>
              </a:ln>
              <a:solidFill>
                <a:schemeClr val="bg2">
                  <a:lumMod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4873466"/>
            <a:ext cx="9144000" cy="2700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380900" y="324582"/>
            <a:ext cx="2158365" cy="253916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200" b="1" dirty="0"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</a:rPr>
              <a:t>第 一 章   有理数</a:t>
            </a:r>
          </a:p>
        </p:txBody>
      </p:sp>
      <p:grpSp>
        <p:nvGrpSpPr>
          <p:cNvPr id="29" name="组合 28"/>
          <p:cNvGrpSpPr/>
          <p:nvPr/>
        </p:nvGrpSpPr>
        <p:grpSpPr>
          <a:xfrm flipV="1">
            <a:off x="5539740" y="422452"/>
            <a:ext cx="1467803" cy="57150"/>
            <a:chOff x="11867" y="1528"/>
            <a:chExt cx="3966" cy="120"/>
          </a:xfrm>
        </p:grpSpPr>
        <p:cxnSp>
          <p:nvCxnSpPr>
            <p:cNvPr id="10" name="直接连接符 9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flipV="1">
            <a:off x="1888331" y="422452"/>
            <a:ext cx="1467803" cy="57150"/>
            <a:chOff x="11867" y="1528"/>
            <a:chExt cx="3966" cy="120"/>
          </a:xfrm>
        </p:grpSpPr>
        <p:cxnSp>
          <p:nvCxnSpPr>
            <p:cNvPr id="18" name="直接连接符 17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矩形 27"/>
          <p:cNvSpPr/>
          <p:nvPr/>
        </p:nvSpPr>
        <p:spPr>
          <a:xfrm>
            <a:off x="0" y="397317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930447" y="2283610"/>
            <a:ext cx="377428" cy="53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000" b="1">
                <a:solidFill>
                  <a:srgbClr val="C00000"/>
                </a:solidFill>
                <a:latin typeface="Garamond" panose="02020404030301010803" pitchFamily="18" charset="0"/>
              </a:rPr>
              <a:t>&gt;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660174" y="1775927"/>
            <a:ext cx="325041" cy="53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000" b="1" dirty="0">
                <a:solidFill>
                  <a:srgbClr val="C00000"/>
                </a:solidFill>
                <a:latin typeface="Garamond" panose="02020404030301010803" pitchFamily="18" charset="0"/>
              </a:rPr>
              <a:t>&lt;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190014" y="1778308"/>
            <a:ext cx="377429" cy="53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000" b="1" dirty="0">
                <a:solidFill>
                  <a:srgbClr val="C00000"/>
                </a:solidFill>
                <a:latin typeface="Garamond" panose="02020404030301010803" pitchFamily="18" charset="0"/>
              </a:rPr>
              <a:t>&gt;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898312" y="2269322"/>
            <a:ext cx="325040" cy="53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000" b="1">
                <a:solidFill>
                  <a:srgbClr val="C00000"/>
                </a:solidFill>
                <a:latin typeface="Garamond" panose="02020404030301010803" pitchFamily="18" charset="0"/>
              </a:rPr>
              <a:t>&lt;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1869599" y="1289199"/>
            <a:ext cx="5687616" cy="1646645"/>
            <a:chOff x="1937544" y="1698612"/>
            <a:chExt cx="7583488" cy="2195526"/>
          </a:xfrm>
        </p:grpSpPr>
        <p:sp>
          <p:nvSpPr>
            <p:cNvPr id="2" name="Text Box 2"/>
            <p:cNvSpPr txBox="1">
              <a:spLocks noChangeArrowheads="1"/>
            </p:cNvSpPr>
            <p:nvPr/>
          </p:nvSpPr>
          <p:spPr bwMode="auto">
            <a:xfrm>
              <a:off x="1937544" y="1698612"/>
              <a:ext cx="7583488" cy="2117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80000"/>
                </a:lnSpc>
                <a:spcBef>
                  <a:spcPct val="50000"/>
                </a:spcBef>
              </a:pPr>
              <a:r>
                <a:rPr kumimoji="1" lang="zh-CN" altLang="en-US" sz="18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用“＞”或“＜”号填空</a:t>
              </a:r>
              <a:r>
                <a:rPr kumimoji="1" lang="en-US" altLang="zh-CN" sz="18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,</a:t>
              </a:r>
              <a:r>
                <a:rPr kumimoji="1" lang="zh-CN" altLang="en-US" sz="18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并说明理由</a:t>
              </a:r>
              <a:r>
                <a:rPr kumimoji="1" lang="en-US" altLang="zh-CN" sz="18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.</a:t>
              </a:r>
            </a:p>
            <a:p>
              <a:pPr algn="l">
                <a:lnSpc>
                  <a:spcPct val="180000"/>
                </a:lnSpc>
              </a:pPr>
              <a:r>
                <a:rPr kumimoji="1" lang="en-US" altLang="zh-CN" sz="18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(1) 2</a:t>
              </a:r>
              <a:r>
                <a:rPr kumimoji="1" lang="en-US" altLang="zh-CN" sz="1800" u="sng" dirty="0">
                  <a:solidFill>
                    <a:srgbClr val="0000FF"/>
                  </a:solidFill>
                  <a:latin typeface="宋体" panose="02010600030101010101" pitchFamily="2" charset="-122"/>
                </a:rPr>
                <a:t>     </a:t>
              </a:r>
              <a:r>
                <a:rPr kumimoji="1" lang="en-US" altLang="zh-CN" sz="18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5       (2) </a:t>
              </a:r>
              <a:r>
                <a:rPr kumimoji="1" lang="zh-CN" altLang="en-US" sz="18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－</a:t>
              </a:r>
              <a:r>
                <a:rPr kumimoji="1" lang="en-US" altLang="zh-CN" sz="18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1.4</a:t>
              </a:r>
              <a:r>
                <a:rPr kumimoji="1" lang="en-US" altLang="zh-CN" sz="1800" u="sng" dirty="0">
                  <a:solidFill>
                    <a:srgbClr val="0000FF"/>
                  </a:solidFill>
                  <a:latin typeface="宋体" panose="02010600030101010101" pitchFamily="2" charset="-122"/>
                </a:rPr>
                <a:t>    </a:t>
              </a:r>
              <a:r>
                <a:rPr kumimoji="1" lang="zh-CN" altLang="en-US" sz="18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－</a:t>
              </a:r>
              <a:r>
                <a:rPr kumimoji="1" lang="en-US" altLang="zh-CN" sz="18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2.5</a:t>
              </a:r>
              <a:r>
                <a:rPr kumimoji="1" lang="zh-CN" altLang="en-US" sz="18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　　　</a:t>
              </a:r>
              <a:br>
                <a:rPr kumimoji="1" lang="zh-CN" altLang="en-US" sz="1800" dirty="0">
                  <a:solidFill>
                    <a:srgbClr val="0000FF"/>
                  </a:solidFill>
                  <a:latin typeface="宋体" panose="02010600030101010101" pitchFamily="2" charset="-122"/>
                </a:rPr>
              </a:br>
              <a:r>
                <a:rPr kumimoji="1" lang="en-US" altLang="zh-CN" sz="18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(3)    </a:t>
              </a:r>
              <a:r>
                <a:rPr kumimoji="1" lang="en-US" altLang="zh-CN" sz="1800" u="sng" dirty="0">
                  <a:solidFill>
                    <a:srgbClr val="0000FF"/>
                  </a:solidFill>
                  <a:latin typeface="宋体" panose="02010600030101010101" pitchFamily="2" charset="-122"/>
                </a:rPr>
                <a:t>     </a:t>
              </a:r>
              <a:r>
                <a:rPr kumimoji="1" lang="en-US" altLang="zh-CN" sz="18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      (4)    </a:t>
              </a:r>
              <a:r>
                <a:rPr kumimoji="1" lang="en-US" altLang="zh-CN" sz="1800" u="sng" dirty="0">
                  <a:solidFill>
                    <a:srgbClr val="0000FF"/>
                  </a:solidFill>
                  <a:latin typeface="宋体" panose="02010600030101010101" pitchFamily="2" charset="-122"/>
                </a:rPr>
                <a:t>   </a:t>
              </a:r>
              <a:r>
                <a:rPr kumimoji="1" lang="en-US" altLang="zh-CN" sz="18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     .</a:t>
              </a:r>
            </a:p>
          </p:txBody>
        </p:sp>
        <p:graphicFrame>
          <p:nvGraphicFramePr>
            <p:cNvPr id="7" name="对象 6"/>
            <p:cNvGraphicFramePr>
              <a:graphicFrameLocks noChangeAspect="1"/>
            </p:cNvGraphicFramePr>
            <p:nvPr/>
          </p:nvGraphicFramePr>
          <p:xfrm>
            <a:off x="2525713" y="3173413"/>
            <a:ext cx="2028825" cy="681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86" name="Equation" r:id="rId4" imgW="43586400" imgH="14630400" progId="Equation.DSMT4">
                    <p:embed/>
                  </p:oleObj>
                </mc:Choice>
                <mc:Fallback>
                  <p:oleObj name="Equation" r:id="rId4" imgW="43586400" imgH="146304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5713" y="3173413"/>
                          <a:ext cx="2028825" cy="6810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对象 7"/>
            <p:cNvGraphicFramePr>
              <a:graphicFrameLocks noChangeAspect="1"/>
            </p:cNvGraphicFramePr>
            <p:nvPr/>
          </p:nvGraphicFramePr>
          <p:xfrm>
            <a:off x="5343525" y="3162300"/>
            <a:ext cx="1570038" cy="731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87" name="Equation" r:id="rId6" imgW="31394400" imgH="14630400" progId="Equation.DSMT4">
                    <p:embed/>
                  </p:oleObj>
                </mc:Choice>
                <mc:Fallback>
                  <p:oleObj name="Equation" r:id="rId6" imgW="31394400" imgH="146304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3525" y="3162300"/>
                          <a:ext cx="1570038" cy="7318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9"/>
          <p:cNvGrpSpPr/>
          <p:nvPr/>
        </p:nvGrpSpPr>
        <p:grpSpPr bwMode="auto">
          <a:xfrm>
            <a:off x="1860675" y="3218370"/>
            <a:ext cx="3631829" cy="1231107"/>
            <a:chOff x="144" y="2928"/>
            <a:chExt cx="2945" cy="1034"/>
          </a:xfrm>
        </p:grpSpPr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381" y="3326"/>
              <a:ext cx="2708" cy="63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noFill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lnSpc>
                  <a:spcPct val="120000"/>
                </a:lnSpc>
              </a:pPr>
              <a:r>
                <a:rPr kumimoji="1" lang="zh-CN" altLang="en-US" sz="1800" dirty="0">
                  <a:latin typeface="黑体" panose="02010609060101010101" pitchFamily="2" charset="-122"/>
                  <a:ea typeface="黑体" panose="02010609060101010101" pitchFamily="2" charset="-122"/>
                  <a:cs typeface="黑体" panose="02010609060101010101" pitchFamily="2" charset="-122"/>
                </a:rPr>
                <a:t>两个正数，绝对值大的大</a:t>
              </a:r>
              <a:r>
                <a:rPr kumimoji="1" lang="en-US" altLang="zh-CN" sz="1800" dirty="0">
                  <a:latin typeface="黑体" panose="02010609060101010101" pitchFamily="2" charset="-122"/>
                  <a:ea typeface="黑体" panose="02010609060101010101" pitchFamily="2" charset="-122"/>
                  <a:cs typeface="黑体" panose="02010609060101010101" pitchFamily="2" charset="-122"/>
                </a:rPr>
                <a:t>;</a:t>
              </a:r>
            </a:p>
            <a:p>
              <a:pPr algn="l">
                <a:lnSpc>
                  <a:spcPct val="120000"/>
                </a:lnSpc>
              </a:pPr>
              <a:r>
                <a:rPr kumimoji="1" lang="zh-CN" altLang="en-US" sz="1800" dirty="0">
                  <a:latin typeface="黑体" panose="02010609060101010101" pitchFamily="2" charset="-122"/>
                  <a:ea typeface="黑体" panose="02010609060101010101" pitchFamily="2" charset="-122"/>
                  <a:cs typeface="黑体" panose="02010609060101010101" pitchFamily="2" charset="-122"/>
                </a:rPr>
                <a:t>两个负数，绝对值大的反而小</a:t>
              </a:r>
              <a:r>
                <a:rPr kumimoji="1" lang="en-US" altLang="zh-CN" sz="1800" dirty="0">
                  <a:latin typeface="黑体" panose="02010609060101010101" pitchFamily="2" charset="-122"/>
                  <a:ea typeface="黑体" panose="02010609060101010101" pitchFamily="2" charset="-122"/>
                  <a:cs typeface="黑体" panose="02010609060101010101" pitchFamily="2" charset="-122"/>
                </a:rPr>
                <a:t>.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144" y="2928"/>
              <a:ext cx="595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  <a:buClrTx/>
                <a:buSzTx/>
                <a:buFontTx/>
              </a:pPr>
              <a:r>
                <a:rPr lang="zh-CN" altLang="en-US" sz="2100" b="1" dirty="0">
                  <a:solidFill>
                    <a:srgbClr val="C00000"/>
                  </a:solidFill>
                  <a:latin typeface="Arial" panose="020B0604020202020204" pitchFamily="34" charset="0"/>
                  <a:ea typeface="黑体" panose="02010609060101010101" pitchFamily="2" charset="-122"/>
                </a:rPr>
                <a:t>结论</a:t>
              </a:r>
            </a:p>
          </p:txBody>
        </p:sp>
      </p:grp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615878" y="593155"/>
            <a:ext cx="4010025" cy="552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</a:rPr>
              <a:t>同号两数怎样比较大小呢</a:t>
            </a:r>
            <a:r>
              <a:rPr lang="en-US" altLang="zh-CN" sz="2100" dirty="0"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6280330" y="679751"/>
            <a:ext cx="744362" cy="525935"/>
          </a:xfrm>
          <a:prstGeom prst="wedgeRoundRectCallout">
            <a:avLst>
              <a:gd name="adj1" fmla="val -97579"/>
              <a:gd name="adj2" fmla="val 126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 w="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宋体" panose="02010600030101010101" pitchFamily="2" charset="-122"/>
              </a:rPr>
              <a:t>同正？同负？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1827813" y="737935"/>
            <a:ext cx="68031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b="1" dirty="0">
                <a:solidFill>
                  <a:srgbClr val="C00000"/>
                </a:solidFill>
                <a:ea typeface="黑体" panose="02010609060101010101" pitchFamily="2" charset="-122"/>
              </a:rPr>
              <a:t>思考</a:t>
            </a:r>
          </a:p>
        </p:txBody>
      </p:sp>
      <p:pic>
        <p:nvPicPr>
          <p:cNvPr id="16" name="Picture 2" descr="E:\导入资料\学科资料\2016-2017\微课\制作完成脚本\【化学】原子结构\【化学】原子结构\图1.pn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968734" y="344177"/>
            <a:ext cx="968849" cy="1230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右弧形箭头 18"/>
          <p:cNvSpPr/>
          <p:nvPr/>
        </p:nvSpPr>
        <p:spPr>
          <a:xfrm rot="586628">
            <a:off x="6193155" y="1678305"/>
            <a:ext cx="802005" cy="2735104"/>
          </a:xfrm>
          <a:prstGeom prst="curved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5" grpId="0" bldLvl="0" animBg="1"/>
      <p:bldP spid="6" grpId="0" bldLvl="0" animBg="1"/>
      <p:bldP spid="13" grpId="0" bldLvl="0" animBg="1"/>
      <p:bldP spid="14" grpId="0" bldLvl="0" animBg="1"/>
      <p:bldP spid="15" grpId="0"/>
      <p:bldP spid="19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266230" y="1021912"/>
            <a:ext cx="334684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例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比较下列各数的大小</a:t>
            </a:r>
            <a:r>
              <a:rPr lang="zh-CN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301830" y="2335530"/>
            <a:ext cx="4577953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解：先化简，－（－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7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）＝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7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zh-CN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      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－（＋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）＝－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因为正数大于负数，所以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7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＞－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，即</a:t>
            </a:r>
          </a:p>
          <a:p>
            <a:pPr>
              <a:lnSpc>
                <a:spcPct val="140000"/>
              </a:lnSpc>
            </a:pPr>
            <a:r>
              <a:rPr lang="zh-CN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－（－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7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）＞－（＋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82279" y="1518479"/>
            <a:ext cx="371475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zh-CN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）－（－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7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）和－（＋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）；</a:t>
            </a:r>
          </a:p>
        </p:txBody>
      </p:sp>
      <p:sp>
        <p:nvSpPr>
          <p:cNvPr id="5" name="AutoShape 5"/>
          <p:cNvSpPr/>
          <p:nvPr/>
        </p:nvSpPr>
        <p:spPr>
          <a:xfrm>
            <a:off x="5943600" y="2172653"/>
            <a:ext cx="2027873" cy="710089"/>
          </a:xfrm>
          <a:prstGeom prst="wedgeRoundRectCallout">
            <a:avLst>
              <a:gd name="adj1" fmla="val -94157"/>
              <a:gd name="adj2" fmla="val 6447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>
              <a:defRPr/>
            </a:pPr>
            <a:r>
              <a:rPr lang="zh-CN" altLang="en-US" sz="1800" noProof="1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异号</a:t>
            </a:r>
            <a:r>
              <a:rPr lang="zh-CN" altLang="en-US" sz="1800" noProof="1"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两数比较要考虑它们的</a:t>
            </a:r>
            <a:r>
              <a:rPr lang="zh-CN" altLang="en-US" sz="1800" noProof="1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正负</a:t>
            </a:r>
            <a:r>
              <a:rPr lang="zh-CN" altLang="zh-CN" sz="1800" noProof="1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.</a:t>
            </a:r>
          </a:p>
        </p:txBody>
      </p:sp>
      <p:sp>
        <p:nvSpPr>
          <p:cNvPr id="6" name="矩形 5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39219" y="445122"/>
            <a:ext cx="1699022" cy="597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630643" y="1082821"/>
            <a:ext cx="457734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解：两个负数做比较，先求它们的绝对值</a:t>
            </a:r>
            <a:r>
              <a:rPr lang="zh-CN" altLang="zh-CN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04737" y="1464166"/>
            <a:ext cx="2400273" cy="218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5"/>
          <p:cNvSpPr/>
          <p:nvPr/>
        </p:nvSpPr>
        <p:spPr>
          <a:xfrm>
            <a:off x="5405080" y="458391"/>
            <a:ext cx="1764119" cy="597694"/>
          </a:xfrm>
          <a:prstGeom prst="wedgeRoundRectCallout">
            <a:avLst>
              <a:gd name="adj1" fmla="val -150815"/>
              <a:gd name="adj2" fmla="val 1443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>
              <a:defRPr/>
            </a:pPr>
            <a:r>
              <a:rPr lang="zh-CN" altLang="en-US" sz="1500" noProof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同号两数比较要考虑它们的绝对值</a:t>
            </a:r>
            <a:r>
              <a:rPr lang="zh-CN" altLang="zh-CN" sz="1500" noProof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.</a:t>
            </a:r>
          </a:p>
        </p:txBody>
      </p:sp>
      <p:sp>
        <p:nvSpPr>
          <p:cNvPr id="8" name="线形标注 1(带边框和强调线) 7"/>
          <p:cNvSpPr/>
          <p:nvPr/>
        </p:nvSpPr>
        <p:spPr>
          <a:xfrm>
            <a:off x="4033240" y="2671288"/>
            <a:ext cx="1570961" cy="468062"/>
          </a:xfrm>
          <a:prstGeom prst="accentBorderCallout1">
            <a:avLst>
              <a:gd name="adj1" fmla="val 18750"/>
              <a:gd name="adj2" fmla="val -8333"/>
              <a:gd name="adj3" fmla="val 132944"/>
              <a:gd name="adj4" fmla="val -434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两个负数，</a:t>
            </a:r>
            <a:r>
              <a:rPr lang="zh-CN" altLang="en-US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绝对值大的反而小</a:t>
            </a:r>
            <a:endParaRPr lang="zh-CN" altLang="en-US" dirty="0">
              <a:solidFill>
                <a:schemeClr val="bg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976413" y="3274982"/>
            <a:ext cx="3342805" cy="1418809"/>
            <a:chOff x="2454090" y="4681820"/>
            <a:chExt cx="4457073" cy="1891744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2454090" y="4757683"/>
              <a:ext cx="4457073" cy="1815881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kumimoji="1" lang="zh-CN" altLang="en-US" sz="1500" b="1" dirty="0">
                  <a:latin typeface="仿宋_GB2312" panose="02010609030101010101" pitchFamily="49" charset="-122"/>
                  <a:ea typeface="仿宋_GB2312" panose="02010609030101010101" pitchFamily="49" charset="-122"/>
                </a:rPr>
                <a:t>  </a:t>
              </a:r>
            </a:p>
            <a:p>
              <a:pPr>
                <a:lnSpc>
                  <a:spcPct val="110000"/>
                </a:lnSpc>
              </a:pPr>
              <a:r>
                <a:rPr kumimoji="1" lang="zh-CN" altLang="en-US" sz="1500" b="1" dirty="0">
                  <a:latin typeface="仿宋_GB2312" panose="02010609030101010101" pitchFamily="49" charset="-122"/>
                  <a:ea typeface="仿宋_GB2312" panose="02010609030101010101" pitchFamily="49" charset="-122"/>
                </a:rPr>
                <a:t>  两个负数比较大小的一般步骤：</a:t>
              </a:r>
            </a:p>
            <a:p>
              <a:pPr>
                <a:lnSpc>
                  <a:spcPct val="110000"/>
                </a:lnSpc>
              </a:pPr>
              <a:r>
                <a:rPr kumimoji="1" lang="zh-CN" altLang="en-US" sz="1500" b="1" dirty="0">
                  <a:latin typeface="仿宋_GB2312" panose="02010609030101010101" pitchFamily="49" charset="-122"/>
                  <a:ea typeface="仿宋_GB2312" panose="02010609030101010101" pitchFamily="49" charset="-122"/>
                </a:rPr>
                <a:t>  ①求绝对值；</a:t>
              </a:r>
            </a:p>
            <a:p>
              <a:pPr>
                <a:lnSpc>
                  <a:spcPct val="110000"/>
                </a:lnSpc>
              </a:pPr>
              <a:r>
                <a:rPr kumimoji="1" lang="zh-CN" altLang="en-US" sz="1500" b="1" dirty="0">
                  <a:latin typeface="仿宋_GB2312" panose="02010609030101010101" pitchFamily="49" charset="-122"/>
                  <a:ea typeface="仿宋_GB2312" panose="02010609030101010101" pitchFamily="49" charset="-122"/>
                </a:rPr>
                <a:t>  ②比较绝对值的大小；</a:t>
              </a:r>
            </a:p>
            <a:p>
              <a:pPr>
                <a:lnSpc>
                  <a:spcPct val="110000"/>
                </a:lnSpc>
              </a:pPr>
              <a:r>
                <a:rPr kumimoji="1" lang="zh-CN" altLang="en-US" sz="1500" b="1" dirty="0">
                  <a:latin typeface="仿宋_GB2312" panose="02010609030101010101" pitchFamily="49" charset="-122"/>
                  <a:ea typeface="仿宋_GB2312" panose="02010609030101010101" pitchFamily="49" charset="-122"/>
                </a:rPr>
                <a:t>  ③比较负数的大小</a:t>
              </a:r>
              <a:r>
                <a:rPr kumimoji="1" lang="en-US" altLang="zh-CN" sz="1500" b="1" dirty="0">
                  <a:latin typeface="仿宋_GB2312" panose="02010609030101010101" pitchFamily="49" charset="-122"/>
                  <a:ea typeface="仿宋_GB2312" panose="02010609030101010101" pitchFamily="49" charset="-122"/>
                </a:rPr>
                <a:t>.</a:t>
              </a: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2595785" y="4681820"/>
              <a:ext cx="1629411" cy="5293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lnSpc>
                  <a:spcPct val="110000"/>
                </a:lnSpc>
                <a:spcBef>
                  <a:spcPct val="50000"/>
                </a:spcBef>
              </a:pPr>
              <a:r>
                <a:rPr lang="zh-CN" altLang="en-US" sz="18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总结</a:t>
              </a:r>
              <a:endParaRPr lang="en-US" altLang="zh-CN" sz="18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ldLvl="0" animBg="1"/>
      <p:bldP spid="8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39741" y="226876"/>
            <a:ext cx="2316458" cy="647224"/>
            <a:chOff x="3327445" y="196489"/>
            <a:chExt cx="3088610" cy="1003300"/>
          </a:xfrm>
        </p:grpSpPr>
        <p:pic>
          <p:nvPicPr>
            <p:cNvPr id="3" name="图片 2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4" name="组合 3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5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随堂训练</a:t>
                </a:r>
              </a:p>
            </p:txBody>
          </p:sp>
          <p:cxnSp>
            <p:nvCxnSpPr>
              <p:cNvPr id="6" name="直接连接符 5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835921" y="1189316"/>
            <a:ext cx="6006704" cy="1762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b="1" dirty="0">
                <a:latin typeface="宋体" panose="02010600030101010101" pitchFamily="2" charset="-122"/>
              </a:rPr>
              <a:t>1.</a:t>
            </a:r>
            <a:r>
              <a:rPr lang="zh-CN" altLang="en-US" sz="2000" b="1" dirty="0">
                <a:latin typeface="宋体" panose="02010600030101010101" pitchFamily="2" charset="-122"/>
              </a:rPr>
              <a:t>比较下列各组数的大小</a:t>
            </a:r>
          </a:p>
          <a:p>
            <a:pPr>
              <a:spcBef>
                <a:spcPct val="50000"/>
              </a:spcBef>
            </a:pPr>
            <a:r>
              <a:rPr lang="en-US" altLang="zh-CN" sz="2000" b="1" dirty="0">
                <a:latin typeface="宋体" panose="02010600030101010101" pitchFamily="2" charset="-122"/>
              </a:rPr>
              <a:t>(1)2___0 ,  0___-8.3 ,   2.5___-90</a:t>
            </a:r>
          </a:p>
          <a:p>
            <a:pPr>
              <a:spcBef>
                <a:spcPct val="50000"/>
              </a:spcBef>
            </a:pPr>
            <a:r>
              <a:rPr lang="en-US" altLang="zh-CN" sz="2000" b="1" dirty="0">
                <a:latin typeface="宋体" panose="02010600030101010101" pitchFamily="2" charset="-122"/>
              </a:rPr>
              <a:t>(2)-5__-3 , -3.14__ -  ,   -7.8__-7.7</a:t>
            </a:r>
          </a:p>
          <a:p>
            <a:pPr>
              <a:spcBef>
                <a:spcPct val="50000"/>
              </a:spcBef>
            </a:pPr>
            <a:r>
              <a:rPr lang="en-US" altLang="zh-CN" sz="2000" b="1" dirty="0">
                <a:latin typeface="宋体" panose="02010600030101010101" pitchFamily="2" charset="-122"/>
              </a:rPr>
              <a:t>(3)-(-9)__-(+9) </a:t>
            </a:r>
            <a:r>
              <a:rPr lang="zh-CN" altLang="en-US" sz="2000" b="1" dirty="0">
                <a:latin typeface="宋体" panose="02010600030101010101" pitchFamily="2" charset="-122"/>
              </a:rPr>
              <a:t>， </a:t>
            </a:r>
            <a:r>
              <a:rPr lang="en-US" altLang="zh-CN" sz="2000" b="1" dirty="0">
                <a:latin typeface="宋体" panose="02010600030101010101" pitchFamily="2" charset="-122"/>
              </a:rPr>
              <a:t>- [-(-0.3)] __ -|-0.29|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449943" y="1611630"/>
            <a:ext cx="377429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b="1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&gt;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608183" y="1610201"/>
            <a:ext cx="377429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b="1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&gt;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21042" y="1604725"/>
            <a:ext cx="37742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b="1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&gt;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498759" y="2033111"/>
            <a:ext cx="3250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b="1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&lt;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781074" y="2067401"/>
            <a:ext cx="3250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b="1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&lt;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095149" y="2045494"/>
            <a:ext cx="37742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b="1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&gt;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891189" y="2497456"/>
            <a:ext cx="377428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b="1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&gt;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753694" y="2500037"/>
            <a:ext cx="4333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&lt;</a:t>
            </a:r>
          </a:p>
        </p:txBody>
      </p:sp>
      <p:graphicFrame>
        <p:nvGraphicFramePr>
          <p:cNvPr id="16" name="Object 12"/>
          <p:cNvGraphicFramePr>
            <a:graphicFrameLocks noChangeAspect="1"/>
          </p:cNvGraphicFramePr>
          <p:nvPr/>
        </p:nvGraphicFramePr>
        <p:xfrm>
          <a:off x="3366135" y="2110264"/>
          <a:ext cx="133350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5" name="Equation" r:id="rId5" imgW="4267200" imgH="4572000" progId="Equation.DSMT4">
                  <p:embed/>
                </p:oleObj>
              </mc:Choice>
              <mc:Fallback>
                <p:oleObj name="Equation" r:id="rId5" imgW="4267200" imgH="4572000" progId="Equation.DSMT4">
                  <p:embed/>
                  <p:pic>
                    <p:nvPicPr>
                      <p:cNvPr id="0" name="图片 400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6135" y="2110264"/>
                        <a:ext cx="133350" cy="14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文本框 101"/>
          <p:cNvSpPr txBox="1">
            <a:spLocks noChangeArrowheads="1"/>
          </p:cNvSpPr>
          <p:nvPr/>
        </p:nvSpPr>
        <p:spPr bwMode="auto">
          <a:xfrm>
            <a:off x="871538" y="3003709"/>
            <a:ext cx="7448074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2.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在有理数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0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，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│-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- 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）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│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，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-│+100│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，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-7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）中最大的数是（      ）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0     B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-7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）   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C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-│+100│     D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│-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-    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）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2" charset="-122"/>
              </a:rPr>
              <a:t>│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aphicFrame>
        <p:nvGraphicFramePr>
          <p:cNvPr id="18" name="对象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151822" y="3003709"/>
          <a:ext cx="341948" cy="590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6" name="Equation" r:id="rId7" imgW="5486400" imgH="9448800" progId="Equation.DSMT4">
                  <p:embed/>
                </p:oleObj>
              </mc:Choice>
              <mc:Fallback>
                <p:oleObj name="Equation" r:id="rId7" imgW="5486400" imgH="9448800" progId="Equation.DSMT4">
                  <p:embed/>
                  <p:pic>
                    <p:nvPicPr>
                      <p:cNvPr id="0" name="图片 400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822" y="3003709"/>
                        <a:ext cx="341948" cy="590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9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124099" y="3468529"/>
          <a:ext cx="333851" cy="577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7" name="Equation" r:id="rId9" imgW="5486400" imgH="9448800" progId="Equation.DSMT4">
                  <p:embed/>
                </p:oleObj>
              </mc:Choice>
              <mc:Fallback>
                <p:oleObj name="Equation" r:id="rId9" imgW="5486400" imgH="9448800" progId="Equation.DSMT4">
                  <p:embed/>
                  <p:pic>
                    <p:nvPicPr>
                      <p:cNvPr id="0" name="图片 400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4099" y="3468529"/>
                        <a:ext cx="333851" cy="577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本框 11"/>
          <p:cNvSpPr txBox="1">
            <a:spLocks noChangeArrowheads="1"/>
          </p:cNvSpPr>
          <p:nvPr/>
        </p:nvSpPr>
        <p:spPr bwMode="auto">
          <a:xfrm>
            <a:off x="1479947" y="3542650"/>
            <a:ext cx="315515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B</a:t>
            </a:r>
          </a:p>
        </p:txBody>
      </p:sp>
      <p:pic>
        <p:nvPicPr>
          <p:cNvPr id="21" name="图片 20" descr="3b980f8903053441daa311042b8fe32e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7595481" y="3564775"/>
            <a:ext cx="1401310" cy="1385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328871" y="1118529"/>
            <a:ext cx="5647135" cy="103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lnSpc>
                <a:spcPct val="150000"/>
              </a:lnSpc>
            </a:pPr>
            <a:r>
              <a:rPr kumimoji="1" lang="en-US" altLang="zh-CN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3.(</a:t>
            </a:r>
            <a:r>
              <a:rPr kumimoji="1" lang="zh-CN" altLang="en-US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成都中考）下列各数中，最大的数是（   ）</a:t>
            </a:r>
          </a:p>
          <a:p>
            <a:pPr algn="l">
              <a:lnSpc>
                <a:spcPct val="150000"/>
              </a:lnSpc>
            </a:pPr>
            <a:r>
              <a:rPr kumimoji="1" lang="zh-CN" altLang="en-US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（</a:t>
            </a:r>
            <a:r>
              <a:rPr kumimoji="1" lang="en-US" altLang="zh-CN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A</a:t>
            </a:r>
            <a:r>
              <a:rPr kumimoji="1" lang="zh-CN" altLang="en-US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）</a:t>
            </a:r>
            <a:r>
              <a:rPr kumimoji="1" lang="en-US" altLang="zh-CN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-2   </a:t>
            </a:r>
            <a:r>
              <a:rPr kumimoji="1" lang="zh-CN" altLang="en-US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（</a:t>
            </a:r>
            <a:r>
              <a:rPr kumimoji="1" lang="en-US" altLang="zh-CN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B</a:t>
            </a:r>
            <a:r>
              <a:rPr kumimoji="1" lang="zh-CN" altLang="en-US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）</a:t>
            </a:r>
            <a:r>
              <a:rPr kumimoji="1" lang="en-US" altLang="zh-CN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0   </a:t>
            </a:r>
            <a:r>
              <a:rPr kumimoji="1" lang="zh-CN" altLang="en-US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（</a:t>
            </a:r>
            <a:r>
              <a:rPr kumimoji="1" lang="en-US" altLang="zh-CN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C</a:t>
            </a:r>
            <a:r>
              <a:rPr kumimoji="1" lang="zh-CN" altLang="en-US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）     （</a:t>
            </a:r>
            <a:r>
              <a:rPr kumimoji="1" lang="en-US" altLang="zh-CN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D</a:t>
            </a:r>
            <a:r>
              <a:rPr kumimoji="1" lang="zh-CN" altLang="en-US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）</a:t>
            </a:r>
            <a:r>
              <a:rPr kumimoji="1" lang="en-US" altLang="zh-CN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3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4481989" y="1625917"/>
          <a:ext cx="210503" cy="540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2" name="Equation" r:id="rId4" imgW="3657600" imgH="9448800" progId="Equation.DSMT4">
                  <p:embed/>
                </p:oleObj>
              </mc:Choice>
              <mc:Fallback>
                <p:oleObj name="Equation" r:id="rId4" imgW="3657600" imgH="9448800" progId="Equation.DSMT4">
                  <p:embed/>
                  <p:pic>
                    <p:nvPicPr>
                      <p:cNvPr id="0" name="图片 410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1989" y="1625917"/>
                        <a:ext cx="210503" cy="5400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316462" y="2117926"/>
            <a:ext cx="4171950" cy="55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4.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将下列这些数用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“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＜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”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连接</a:t>
            </a:r>
            <a:r>
              <a:rPr lang="zh-CN" altLang="zh-CN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643715" y="2817265"/>
            <a:ext cx="5008960" cy="39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0，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－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3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，</a:t>
            </a:r>
            <a:r>
              <a:rPr lang="zh-CN" altLang="zh-CN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|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8</a:t>
            </a:r>
            <a:r>
              <a:rPr lang="zh-CN" altLang="zh-CN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|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，－（－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1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），－</a:t>
            </a:r>
            <a:r>
              <a:rPr lang="zh-CN" altLang="zh-CN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|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－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8</a:t>
            </a:r>
            <a:r>
              <a:rPr lang="zh-CN" altLang="zh-CN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|.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20133" y="3285406"/>
            <a:ext cx="5780484" cy="55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解：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－</a:t>
            </a:r>
            <a:r>
              <a:rPr lang="zh-CN" altLang="zh-CN" sz="18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|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－</a:t>
            </a:r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8</a:t>
            </a:r>
            <a:r>
              <a:rPr lang="zh-CN" altLang="zh-CN" sz="18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|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＜－</a:t>
            </a:r>
            <a:r>
              <a:rPr lang="zh-CN" altLang="zh-CN" sz="18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3 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＜ </a:t>
            </a:r>
            <a:r>
              <a:rPr lang="zh-CN" altLang="zh-CN" sz="18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0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＜ －（－</a:t>
            </a:r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1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）＜</a:t>
            </a:r>
            <a:r>
              <a:rPr lang="zh-CN" altLang="zh-CN" sz="18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|</a:t>
            </a:r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8</a:t>
            </a:r>
            <a:r>
              <a:rPr lang="zh-CN" altLang="zh-CN" sz="180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|.</a:t>
            </a:r>
          </a:p>
        </p:txBody>
      </p:sp>
      <p:pic>
        <p:nvPicPr>
          <p:cNvPr id="9" name="图片 8" descr="3b980f8903053441daa311042b8fe32e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595481" y="3564775"/>
            <a:ext cx="1401310" cy="1385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文本框 11"/>
          <p:cNvSpPr txBox="1">
            <a:spLocks noChangeArrowheads="1"/>
          </p:cNvSpPr>
          <p:nvPr/>
        </p:nvSpPr>
        <p:spPr bwMode="auto">
          <a:xfrm>
            <a:off x="6390959" y="1250503"/>
            <a:ext cx="270510" cy="39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11" name="矩形 10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随堂训练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2"/>
          <p:cNvSpPr txBox="1">
            <a:spLocks noChangeArrowheads="1"/>
          </p:cNvSpPr>
          <p:nvPr/>
        </p:nvSpPr>
        <p:spPr bwMode="auto">
          <a:xfrm>
            <a:off x="1230511" y="914400"/>
            <a:ext cx="551854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5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．如果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是有理数，试比较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|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|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与－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的大小．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568054" y="1375199"/>
            <a:ext cx="5636419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分析：由于不能确定</a:t>
            </a:r>
            <a:r>
              <a:rPr lang="en-US" altLang="zh-CN" sz="1800" i="1" dirty="0"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a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的正负，所以需分类讨论</a:t>
            </a:r>
          </a:p>
        </p:txBody>
      </p:sp>
      <p:sp>
        <p:nvSpPr>
          <p:cNvPr id="4" name="矩形 41986"/>
          <p:cNvSpPr>
            <a:spLocks noChangeArrowheads="1"/>
          </p:cNvSpPr>
          <p:nvPr/>
        </p:nvSpPr>
        <p:spPr bwMode="auto">
          <a:xfrm>
            <a:off x="1568053" y="2025730"/>
            <a:ext cx="601503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解：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pitchFamily="2" charset="2"/>
              </a:rPr>
              <a:t>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当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a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＞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0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时，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|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|&gt;0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，－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＜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0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，所以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|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|&gt;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3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；</a:t>
            </a:r>
            <a:endParaRPr lang="zh-CN" altLang="en-US" sz="2100" b="1" dirty="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" name="矩形 41986"/>
          <p:cNvSpPr>
            <a:spLocks noChangeArrowheads="1"/>
          </p:cNvSpPr>
          <p:nvPr/>
        </p:nvSpPr>
        <p:spPr bwMode="auto">
          <a:xfrm>
            <a:off x="2072990" y="2526633"/>
            <a:ext cx="525408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pitchFamily="2" charset="2"/>
              </a:rPr>
              <a:t>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当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a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=0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时，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|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|=0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，－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3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a=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0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，所以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|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|=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3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；</a:t>
            </a:r>
            <a:endParaRPr lang="zh-CN" altLang="en-US" sz="2100" b="1" dirty="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" name="矩形 41986"/>
          <p:cNvSpPr>
            <a:spLocks noChangeArrowheads="1"/>
          </p:cNvSpPr>
          <p:nvPr/>
        </p:nvSpPr>
        <p:spPr bwMode="auto">
          <a:xfrm>
            <a:off x="2085975" y="2918439"/>
            <a:ext cx="5497116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pitchFamily="2" charset="2"/>
              </a:rPr>
              <a:t>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当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a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＜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0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时，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|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|=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 ＞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0 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，－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3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＞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0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，</a:t>
            </a:r>
            <a:endParaRPr lang="en-US" altLang="zh-CN" sz="2100" dirty="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因为－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3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＞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，所以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|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|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＜－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3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.</a:t>
            </a:r>
            <a:endParaRPr lang="en-US" altLang="zh-CN" sz="2100" b="1" dirty="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7" name="图片 6" descr="3b980f8903053441daa311042b8fe32e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95481" y="3564775"/>
            <a:ext cx="1401310" cy="1385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矩形 8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随堂训练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500450" y="494754"/>
            <a:ext cx="2316458" cy="647224"/>
            <a:chOff x="3327445" y="196489"/>
            <a:chExt cx="3088610" cy="1003300"/>
          </a:xfrm>
        </p:grpSpPr>
        <p:pic>
          <p:nvPicPr>
            <p:cNvPr id="6" name="图片 5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7" name="组合 6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8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课堂小结</a:t>
                </a:r>
              </a:p>
            </p:txBody>
          </p:sp>
          <p:cxnSp>
            <p:nvCxnSpPr>
              <p:cNvPr id="9" name="直接连接符 8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12" name="图片 11" descr="081817240e78ecebe8378d521415cac3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178586" y="3706812"/>
            <a:ext cx="2914650" cy="11901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2510314" y="1437323"/>
            <a:ext cx="6243161" cy="1314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dirty="0">
                <a:ea typeface="黑体" panose="02010609060101010101" pitchFamily="2" charset="-122"/>
              </a:rPr>
              <a:t>利用数轴 </a:t>
            </a:r>
            <a:r>
              <a:rPr lang="zh-CN" altLang="en-US" sz="1800" dirty="0">
                <a:ea typeface="黑体" panose="02010609060101010101" pitchFamily="2" charset="-122"/>
              </a:rPr>
              <a:t> 在数轴上表示的数，左边的数小于右边的数．</a:t>
            </a: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ea typeface="黑体" panose="02010609060101010101" pitchFamily="2" charset="-122"/>
              </a:rPr>
              <a:t>法则</a:t>
            </a:r>
            <a:r>
              <a:rPr lang="zh-CN" altLang="en-US" sz="1800" b="1" dirty="0">
                <a:solidFill>
                  <a:srgbClr val="C00000"/>
                </a:solidFill>
                <a:ea typeface="黑体" panose="02010609060101010101" pitchFamily="2" charset="-122"/>
              </a:rPr>
              <a:t>  </a:t>
            </a:r>
            <a:r>
              <a:rPr lang="zh-CN" altLang="en-US" sz="1800" dirty="0">
                <a:solidFill>
                  <a:srgbClr val="C00000"/>
                </a:solidFill>
                <a:ea typeface="黑体" panose="02010609060101010101" pitchFamily="2" charset="-122"/>
              </a:rPr>
              <a:t> 正数大于</a:t>
            </a:r>
            <a:r>
              <a:rPr lang="en-US" altLang="zh-CN" sz="1800" dirty="0">
                <a:solidFill>
                  <a:srgbClr val="C00000"/>
                </a:solidFill>
                <a:ea typeface="黑体" panose="02010609060101010101" pitchFamily="2" charset="-122"/>
              </a:rPr>
              <a:t>0</a:t>
            </a:r>
            <a:r>
              <a:rPr lang="zh-CN" altLang="en-US" sz="1800" dirty="0">
                <a:solidFill>
                  <a:srgbClr val="C00000"/>
                </a:solidFill>
                <a:ea typeface="黑体" panose="02010609060101010101" pitchFamily="2" charset="-122"/>
              </a:rPr>
              <a:t>，</a:t>
            </a:r>
            <a:r>
              <a:rPr lang="en-US" altLang="zh-CN" sz="1800" dirty="0">
                <a:solidFill>
                  <a:srgbClr val="C00000"/>
                </a:solidFill>
                <a:ea typeface="黑体" panose="02010609060101010101" pitchFamily="2" charset="-122"/>
              </a:rPr>
              <a:t>0</a:t>
            </a:r>
            <a:r>
              <a:rPr lang="zh-CN" altLang="en-US" sz="1800" dirty="0">
                <a:solidFill>
                  <a:srgbClr val="C00000"/>
                </a:solidFill>
                <a:ea typeface="黑体" panose="02010609060101010101" pitchFamily="2" charset="-122"/>
              </a:rPr>
              <a:t>大于负数，正数大于负数；</a:t>
            </a:r>
            <a:endParaRPr lang="en-US" altLang="zh-CN" sz="1800" dirty="0">
              <a:solidFill>
                <a:srgbClr val="C00000"/>
              </a:solidFill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C00000"/>
                </a:solidFill>
                <a:ea typeface="黑体" panose="02010609060101010101" pitchFamily="2" charset="-122"/>
              </a:rPr>
              <a:t>          </a:t>
            </a:r>
            <a:r>
              <a:rPr lang="zh-CN" altLang="en-US" sz="1800" dirty="0">
                <a:solidFill>
                  <a:srgbClr val="C00000"/>
                </a:solidFill>
                <a:ea typeface="黑体" panose="02010609060101010101" pitchFamily="2" charset="-122"/>
              </a:rPr>
              <a:t>两个负数，绝对值大的反而小． </a:t>
            </a:r>
          </a:p>
        </p:txBody>
      </p:sp>
      <p:sp>
        <p:nvSpPr>
          <p:cNvPr id="3" name="矩形 2"/>
          <p:cNvSpPr/>
          <p:nvPr/>
        </p:nvSpPr>
        <p:spPr>
          <a:xfrm>
            <a:off x="795081" y="1701017"/>
            <a:ext cx="1300796" cy="73294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1800" b="1" dirty="0">
                <a:solidFill>
                  <a:srgbClr val="C00000"/>
                </a:solidFill>
                <a:ea typeface="黑体" panose="02010609060101010101" pitchFamily="2" charset="-122"/>
              </a:rPr>
              <a:t>有理数大小的比较方法</a:t>
            </a:r>
          </a:p>
        </p:txBody>
      </p:sp>
      <p:sp>
        <p:nvSpPr>
          <p:cNvPr id="13" name="矩形 12"/>
          <p:cNvSpPr/>
          <p:nvPr/>
        </p:nvSpPr>
        <p:spPr>
          <a:xfrm>
            <a:off x="2095500" y="3118485"/>
            <a:ext cx="4406265" cy="8434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0">
              <a:lnSpc>
                <a:spcPct val="140000"/>
              </a:lnSpc>
            </a:pPr>
            <a:r>
              <a:rPr lang="zh-CN" altLang="en-US" sz="1800" dirty="0">
                <a:ea typeface="黑体" panose="02010609060101010101" pitchFamily="2" charset="-122"/>
              </a:rPr>
              <a:t>异号两数比较大小，要考虑它们的正负；同号两数比较大小，要考虑它们的绝对值</a:t>
            </a:r>
            <a:r>
              <a:rPr lang="en-US" altLang="zh-CN" sz="1800" dirty="0"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2" name="左大括号 1"/>
          <p:cNvSpPr/>
          <p:nvPr/>
        </p:nvSpPr>
        <p:spPr>
          <a:xfrm>
            <a:off x="2280662" y="1527190"/>
            <a:ext cx="229774" cy="1228061"/>
          </a:xfrm>
          <a:prstGeom prst="leftBrace">
            <a:avLst>
              <a:gd name="adj1" fmla="val 8333"/>
              <a:gd name="adj2" fmla="val 48701"/>
            </a:avLst>
          </a:prstGeom>
          <a:solidFill>
            <a:srgbClr val="FFCC99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直角上箭头 13"/>
          <p:cNvSpPr/>
          <p:nvPr/>
        </p:nvSpPr>
        <p:spPr>
          <a:xfrm rot="5400000">
            <a:off x="1212057" y="2976562"/>
            <a:ext cx="1034891" cy="425768"/>
          </a:xfrm>
          <a:prstGeom prst="bentUpArrow">
            <a:avLst>
              <a:gd name="adj1" fmla="val 25000"/>
              <a:gd name="adj2" fmla="val 25493"/>
              <a:gd name="adj3" fmla="val 25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 bldLvl="0" animBg="1"/>
      <p:bldP spid="13" grpId="0"/>
      <p:bldP spid="2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0962849">
            <a:off x="2051209" y="1597343"/>
            <a:ext cx="1189673" cy="122682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516415">
            <a:off x="5558099" y="1578597"/>
            <a:ext cx="1164431" cy="120157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350341" y="1895152"/>
            <a:ext cx="5533868" cy="1546577"/>
            <a:chOff x="1256954" y="1749238"/>
            <a:chExt cx="7378490" cy="2062103"/>
          </a:xfrm>
        </p:grpSpPr>
        <p:sp>
          <p:nvSpPr>
            <p:cNvPr id="4" name="文本框 2"/>
            <p:cNvSpPr txBox="1"/>
            <p:nvPr/>
          </p:nvSpPr>
          <p:spPr>
            <a:xfrm>
              <a:off x="1614665" y="1749238"/>
              <a:ext cx="7020779" cy="206210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100" dirty="0">
                  <a:latin typeface="黑体" panose="02010609060101010101" pitchFamily="2" charset="-122"/>
                  <a:ea typeface="黑体" panose="02010609060101010101" pitchFamily="2" charset="-122"/>
                </a:rPr>
                <a:t>掌握有理数大小的比较方法</a:t>
              </a:r>
              <a:r>
                <a:rPr lang="en-US" altLang="zh-CN" sz="2100" dirty="0">
                  <a:latin typeface="黑体" panose="02010609060101010101" pitchFamily="2" charset="-122"/>
                  <a:ea typeface="黑体" panose="02010609060101010101" pitchFamily="2" charset="-122"/>
                </a:rPr>
                <a:t>.</a:t>
              </a:r>
              <a:r>
                <a:rPr lang="en-US" altLang="zh-CN" sz="2100" spc="225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(</a:t>
              </a:r>
              <a:r>
                <a:rPr lang="zh-CN" altLang="en-US" sz="2100" spc="225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重点</a:t>
              </a:r>
              <a:r>
                <a:rPr lang="en-US" altLang="zh-CN" sz="2100" spc="225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)</a:t>
              </a:r>
            </a:p>
            <a:p>
              <a:pPr algn="l">
                <a:lnSpc>
                  <a:spcPct val="150000"/>
                </a:lnSpc>
                <a:buClrTx/>
                <a:buSzTx/>
                <a:buFontTx/>
              </a:pPr>
              <a:r>
                <a:rPr lang="zh-CN" altLang="en-US" sz="2100" dirty="0">
                  <a:latin typeface="黑体" panose="02010609060101010101" pitchFamily="2" charset="-122"/>
                  <a:ea typeface="黑体" panose="02010609060101010101" pitchFamily="2" charset="-122"/>
                </a:rPr>
                <a:t>能利用数轴及绝对值的知识，比较两个有理数的大小</a:t>
              </a:r>
              <a:r>
                <a:rPr lang="en-US" altLang="zh-CN" sz="2100" dirty="0">
                  <a:latin typeface="黑体" panose="02010609060101010101" pitchFamily="2" charset="-122"/>
                  <a:ea typeface="黑体" panose="02010609060101010101" pitchFamily="2" charset="-122"/>
                </a:rPr>
                <a:t>.</a:t>
              </a:r>
              <a:r>
                <a:rPr lang="en-US" altLang="zh-CN" sz="2100" spc="225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(难点)</a:t>
              </a:r>
            </a:p>
          </p:txBody>
        </p:sp>
        <p:sp>
          <p:nvSpPr>
            <p:cNvPr id="5" name="矩形 4"/>
            <p:cNvSpPr/>
            <p:nvPr/>
          </p:nvSpPr>
          <p:spPr>
            <a:xfrm>
              <a:off x="1256954" y="2019399"/>
              <a:ext cx="252028" cy="317898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800" b="1" dirty="0">
                  <a:solidFill>
                    <a:schemeClr val="tx1"/>
                  </a:solidFill>
                </a:rPr>
                <a:t>1</a:t>
              </a:r>
              <a:endParaRPr lang="zh-CN" altLang="en-US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267587" y="2657808"/>
              <a:ext cx="252028" cy="317898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800" b="1" dirty="0">
                  <a:solidFill>
                    <a:schemeClr val="tx1"/>
                  </a:solidFill>
                </a:rPr>
                <a:t>2</a:t>
              </a:r>
              <a:endParaRPr lang="zh-CN" altLang="en-US" sz="1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70350" y="823036"/>
            <a:ext cx="2316458" cy="647224"/>
            <a:chOff x="3327445" y="196489"/>
            <a:chExt cx="3088610" cy="1003300"/>
          </a:xfrm>
        </p:grpSpPr>
        <p:pic>
          <p:nvPicPr>
            <p:cNvPr id="15" name="图片 14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6" name="组合 15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7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学习目标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12" name="Picture 3" descr="E:\导入资料\负责系列\2016-2017\全练\教师素材2016.2.20\教师素材\5化学1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6622435" y="2537194"/>
            <a:ext cx="2367191" cy="243884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00962" y="427468"/>
            <a:ext cx="2316458" cy="647224"/>
            <a:chOff x="3327445" y="196489"/>
            <a:chExt cx="3088610" cy="1003300"/>
          </a:xfrm>
        </p:grpSpPr>
        <p:pic>
          <p:nvPicPr>
            <p:cNvPr id="5" name="图片 4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6" name="组合 5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7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新课导入</a:t>
                </a:r>
              </a:p>
            </p:txBody>
          </p:sp>
          <p:cxnSp>
            <p:nvCxnSpPr>
              <p:cNvPr id="8" name="直接连接符 7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36866" name="Picture 2" descr="C:\Documents and Settings\jx5073\桌面\u=3364818562,3084691242&amp;fm=26&amp;gp=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8561" y="1577722"/>
            <a:ext cx="2929165" cy="1541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7" name="Picture 3" descr="C:\Documents and Settings\jx5073\桌面\20140520145641-131610937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27609" y="3119437"/>
            <a:ext cx="2765108" cy="1526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3741017" y="652258"/>
            <a:ext cx="2571750" cy="800100"/>
          </a:xfrm>
          <a:prstGeom prst="wedgeRectCallout">
            <a:avLst>
              <a:gd name="adj1" fmla="val -64454"/>
              <a:gd name="adj2" fmla="val 83786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34290" rIns="68580" bIns="34290"/>
          <a:lstStyle/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kumimoji="1" lang="zh-CN" altLang="en-US" sz="1800" dirty="0">
                <a:solidFill>
                  <a:srgbClr val="C00000"/>
                </a:solidFill>
                <a:latin typeface="宋体" panose="02010600030101010101" pitchFamily="2" charset="-122"/>
              </a:rPr>
              <a:t>珠穆朗玛峰的海拔高度为</a:t>
            </a:r>
            <a:r>
              <a:rPr kumimoji="1" lang="en-US" altLang="zh-CN" sz="1800" dirty="0">
                <a:solidFill>
                  <a:srgbClr val="C00000"/>
                </a:solidFill>
                <a:latin typeface="宋体" panose="02010600030101010101" pitchFamily="2" charset="-122"/>
              </a:rPr>
              <a:t>8 844.43</a:t>
            </a:r>
            <a:r>
              <a:rPr kumimoji="1" lang="zh-CN" altLang="en-US" sz="1800" dirty="0">
                <a:solidFill>
                  <a:srgbClr val="C00000"/>
                </a:solidFill>
                <a:latin typeface="宋体" panose="02010600030101010101" pitchFamily="2" charset="-122"/>
              </a:rPr>
              <a:t>米</a:t>
            </a: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4287087" y="1731704"/>
            <a:ext cx="2017450" cy="728663"/>
          </a:xfrm>
          <a:prstGeom prst="wedgeRectCallout">
            <a:avLst>
              <a:gd name="adj1" fmla="val -4498"/>
              <a:gd name="adj2" fmla="val 15447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1800" dirty="0">
                <a:solidFill>
                  <a:srgbClr val="C00000"/>
                </a:solidFill>
                <a:latin typeface="宋体" panose="02010600030101010101" pitchFamily="2" charset="-122"/>
              </a:rPr>
              <a:t>吐鲁番盆地的海拔高度为</a:t>
            </a:r>
            <a:r>
              <a:rPr kumimoji="1" lang="en-US" altLang="zh-CN" sz="1800" dirty="0">
                <a:solidFill>
                  <a:srgbClr val="C00000"/>
                </a:solidFill>
                <a:latin typeface="宋体" panose="02010600030101010101" pitchFamily="2" charset="-122"/>
              </a:rPr>
              <a:t>-155</a:t>
            </a:r>
            <a:r>
              <a:rPr kumimoji="1" lang="zh-CN" altLang="en-US" sz="1800" dirty="0">
                <a:solidFill>
                  <a:srgbClr val="C00000"/>
                </a:solidFill>
                <a:latin typeface="宋体" panose="02010600030101010101" pitchFamily="2" charset="-122"/>
              </a:rPr>
              <a:t>米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776637" y="3757225"/>
            <a:ext cx="1146034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lnSpc>
                <a:spcPct val="150000"/>
              </a:lnSpc>
            </a:pPr>
            <a:r>
              <a:rPr kumimoji="1" lang="zh-CN" altLang="en-US" sz="1800" b="1" dirty="0">
                <a:solidFill>
                  <a:srgbClr val="C00000"/>
                </a:solidFill>
                <a:latin typeface="宋体" panose="02010600030101010101" pitchFamily="2" charset="-122"/>
              </a:rPr>
              <a:t>哪个高呢？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834188" y="1645921"/>
            <a:ext cx="1925955" cy="1314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800" dirty="0">
                <a:solidFill>
                  <a:srgbClr val="C00000"/>
                </a:solidFill>
                <a:latin typeface="宋体" panose="02010600030101010101" pitchFamily="2" charset="-122"/>
              </a:rPr>
              <a:t>根据海拔高低，</a:t>
            </a:r>
          </a:p>
          <a:p>
            <a:pPr>
              <a:lnSpc>
                <a:spcPct val="150000"/>
              </a:lnSpc>
            </a:pPr>
            <a:r>
              <a:rPr kumimoji="1" lang="zh-CN" altLang="en-US" sz="1800" dirty="0">
                <a:solidFill>
                  <a:srgbClr val="C00000"/>
                </a:solidFill>
                <a:latin typeface="宋体" panose="02010600030101010101" pitchFamily="2" charset="-122"/>
              </a:rPr>
              <a:t>可以得出</a:t>
            </a:r>
          </a:p>
          <a:p>
            <a:pPr>
              <a:lnSpc>
                <a:spcPct val="150000"/>
              </a:lnSpc>
            </a:pPr>
            <a:r>
              <a:rPr kumimoji="1" lang="en-US" altLang="zh-CN" sz="1800" b="1" dirty="0">
                <a:solidFill>
                  <a:srgbClr val="C00000"/>
                </a:solidFill>
                <a:latin typeface="宋体" panose="02010600030101010101" pitchFamily="2" charset="-122"/>
              </a:rPr>
              <a:t>8844.43&gt;-155</a:t>
            </a:r>
          </a:p>
        </p:txBody>
      </p:sp>
      <p:pic>
        <p:nvPicPr>
          <p:cNvPr id="15" name="Picture 2" descr="E:\导入资料\学科资料\2016-2017\微课\制作完成脚本\【化学】原子结构\【化学】原子结构\图1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98474" y="3203543"/>
            <a:ext cx="1136231" cy="144275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图片 15" descr="image13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7462845" y="3052902"/>
            <a:ext cx="1014413" cy="166020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 autoUpdateAnimBg="0"/>
      <p:bldP spid="12" grpId="0" bldLvl="0" animBg="1" autoUpdateAnimBg="0"/>
      <p:bldP spid="13" grpId="0" bldLvl="0" animBg="1"/>
      <p:bldP spid="14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4"/>
          <p:cNvSpPr>
            <a:spLocks noChangeArrowheads="1"/>
          </p:cNvSpPr>
          <p:nvPr/>
        </p:nvSpPr>
        <p:spPr bwMode="auto">
          <a:xfrm>
            <a:off x="1405414" y="730568"/>
            <a:ext cx="2928938" cy="1332071"/>
          </a:xfrm>
          <a:prstGeom prst="cloudCallout">
            <a:avLst>
              <a:gd name="adj1" fmla="val -33559"/>
              <a:gd name="adj2" fmla="val 177328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68580" tIns="34290" rIns="68580" bIns="34290"/>
          <a:lstStyle/>
          <a:p>
            <a:pPr>
              <a:lnSpc>
                <a:spcPct val="110000"/>
              </a:lnSpc>
            </a:pPr>
            <a:r>
              <a:rPr kumimoji="1" lang="en-US" altLang="zh-CN" sz="2000" dirty="0">
                <a:solidFill>
                  <a:srgbClr val="0000FF"/>
                </a:solidFill>
                <a:latin typeface="宋体" panose="02010600030101010101" pitchFamily="2" charset="-122"/>
              </a:rPr>
              <a:t>-10℃</a:t>
            </a:r>
            <a:r>
              <a:rPr kumimoji="1" lang="zh-CN" altLang="en-US" sz="2000" dirty="0">
                <a:solidFill>
                  <a:srgbClr val="0000FF"/>
                </a:solidFill>
                <a:latin typeface="宋体" panose="02010600030101010101" pitchFamily="2" charset="-122"/>
              </a:rPr>
              <a:t>、</a:t>
            </a:r>
            <a:r>
              <a:rPr kumimoji="1" lang="en-US" altLang="zh-CN" sz="2000" dirty="0">
                <a:solidFill>
                  <a:srgbClr val="0000FF"/>
                </a:solidFill>
                <a:latin typeface="宋体" panose="02010600030101010101" pitchFamily="2" charset="-122"/>
              </a:rPr>
              <a:t>0℃</a:t>
            </a:r>
            <a:r>
              <a:rPr kumimoji="1" lang="zh-CN" altLang="en-US" sz="2000" dirty="0">
                <a:solidFill>
                  <a:srgbClr val="0000FF"/>
                </a:solidFill>
                <a:latin typeface="宋体" panose="02010600030101010101" pitchFamily="2" charset="-122"/>
              </a:rPr>
              <a:t>、</a:t>
            </a:r>
            <a:r>
              <a:rPr kumimoji="1" lang="en-US" altLang="zh-CN" sz="2000" dirty="0">
                <a:solidFill>
                  <a:srgbClr val="0000FF"/>
                </a:solidFill>
                <a:latin typeface="宋体" panose="02010600030101010101" pitchFamily="2" charset="-122"/>
              </a:rPr>
              <a:t> 6℃</a:t>
            </a:r>
            <a:r>
              <a:rPr kumimoji="1" lang="zh-CN" altLang="en-US" sz="2000" dirty="0">
                <a:solidFill>
                  <a:srgbClr val="0000FF"/>
                </a:solidFill>
                <a:latin typeface="宋体" panose="02010600030101010101" pitchFamily="2" charset="-122"/>
              </a:rPr>
              <a:t>哪个温度高？</a:t>
            </a:r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20268" y="1447269"/>
            <a:ext cx="733648" cy="163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组合 14"/>
          <p:cNvGrpSpPr/>
          <p:nvPr/>
        </p:nvGrpSpPr>
        <p:grpSpPr>
          <a:xfrm>
            <a:off x="6669882" y="1224439"/>
            <a:ext cx="678656" cy="1858804"/>
            <a:chOff x="1651665" y="2140946"/>
            <a:chExt cx="904875" cy="2828925"/>
          </a:xfrm>
        </p:grpSpPr>
        <p:pic>
          <p:nvPicPr>
            <p:cNvPr id="37892" name="Picture 4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651665" y="2140946"/>
              <a:ext cx="904875" cy="282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8" name="组合 47"/>
            <p:cNvGrpSpPr/>
            <p:nvPr/>
          </p:nvGrpSpPr>
          <p:grpSpPr>
            <a:xfrm>
              <a:off x="2026121" y="2966510"/>
              <a:ext cx="142962" cy="1892594"/>
              <a:chOff x="6747946" y="4519858"/>
              <a:chExt cx="165692" cy="1594215"/>
            </a:xfrm>
          </p:grpSpPr>
          <p:cxnSp>
            <p:nvCxnSpPr>
              <p:cNvPr id="49" name="直接连接符 48"/>
              <p:cNvCxnSpPr/>
              <p:nvPr/>
            </p:nvCxnSpPr>
            <p:spPr>
              <a:xfrm flipH="1">
                <a:off x="6826199" y="4519858"/>
                <a:ext cx="4593" cy="1388225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椭圆 49"/>
              <p:cNvSpPr/>
              <p:nvPr/>
            </p:nvSpPr>
            <p:spPr>
              <a:xfrm>
                <a:off x="6747946" y="5898764"/>
                <a:ext cx="165692" cy="21530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5731794" y="1046743"/>
            <a:ext cx="628650" cy="2064544"/>
            <a:chOff x="4263508" y="2788646"/>
            <a:chExt cx="838200" cy="2752725"/>
          </a:xfrm>
        </p:grpSpPr>
        <p:pic>
          <p:nvPicPr>
            <p:cNvPr id="37894" name="Picture 6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263508" y="2788646"/>
              <a:ext cx="838200" cy="2752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53" name="组合 52"/>
            <p:cNvGrpSpPr/>
            <p:nvPr/>
          </p:nvGrpSpPr>
          <p:grpSpPr>
            <a:xfrm>
              <a:off x="4570392" y="4165009"/>
              <a:ext cx="142962" cy="1272362"/>
              <a:chOff x="6747946" y="5042307"/>
              <a:chExt cx="165692" cy="1071766"/>
            </a:xfrm>
          </p:grpSpPr>
          <p:cxnSp>
            <p:nvCxnSpPr>
              <p:cNvPr id="54" name="直接连接符 53"/>
              <p:cNvCxnSpPr/>
              <p:nvPr/>
            </p:nvCxnSpPr>
            <p:spPr>
              <a:xfrm flipH="1">
                <a:off x="6826200" y="5042307"/>
                <a:ext cx="4592" cy="865775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椭圆 54"/>
              <p:cNvSpPr/>
              <p:nvPr/>
            </p:nvSpPr>
            <p:spPr>
              <a:xfrm>
                <a:off x="6747946" y="5898764"/>
                <a:ext cx="165692" cy="21530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7" name="Picture 2" descr="E:\导入资料\学科资料\2016-2017\微课\制作完成脚本\【化学】原子结构\【化学】原子结构\图1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64058" y="2678697"/>
            <a:ext cx="1363566" cy="173142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图片 18" descr="image13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7633054" y="1257914"/>
            <a:ext cx="1014413" cy="166020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圆角矩形标注 1"/>
          <p:cNvSpPr/>
          <p:nvPr/>
        </p:nvSpPr>
        <p:spPr>
          <a:xfrm>
            <a:off x="2968943" y="3717132"/>
            <a:ext cx="3700939" cy="871061"/>
          </a:xfrm>
          <a:prstGeom prst="wedgeRoundRectCallout">
            <a:avLst>
              <a:gd name="adj1" fmla="val 89542"/>
              <a:gd name="adj2" fmla="val -107678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B98F3D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srgbClr val="C00000"/>
                </a:solidFill>
                <a:latin typeface="宋体" panose="02010600030101010101" pitchFamily="2" charset="-122"/>
              </a:rPr>
              <a:t>根据温度的高低，可以得出</a:t>
            </a:r>
            <a:endParaRPr lang="en-US" altLang="zh-CN" sz="2000" dirty="0">
              <a:solidFill>
                <a:srgbClr val="C00000"/>
              </a:solidFill>
              <a:latin typeface="宋体" panose="02010600030101010101" pitchFamily="2" charset="-122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 dirty="0">
                <a:solidFill>
                  <a:srgbClr val="C00000"/>
                </a:solidFill>
                <a:latin typeface="宋体" panose="02010600030101010101" pitchFamily="2" charset="-122"/>
              </a:rPr>
              <a:t>-10</a:t>
            </a:r>
            <a:r>
              <a:rPr lang="zh-CN" altLang="en-US" sz="2000" dirty="0">
                <a:solidFill>
                  <a:srgbClr val="C00000"/>
                </a:solidFill>
                <a:latin typeface="宋体" panose="02010600030101010101" pitchFamily="2" charset="-122"/>
              </a:rPr>
              <a:t>＜</a:t>
            </a:r>
            <a:r>
              <a:rPr lang="en-US" altLang="zh-CN" sz="2000" dirty="0">
                <a:solidFill>
                  <a:srgbClr val="C00000"/>
                </a:solidFill>
                <a:latin typeface="宋体" panose="02010600030101010101" pitchFamily="2" charset="-122"/>
              </a:rPr>
              <a:t>0,0</a:t>
            </a:r>
            <a:r>
              <a:rPr lang="zh-CN" altLang="en-US" sz="2000" dirty="0">
                <a:solidFill>
                  <a:srgbClr val="C00000"/>
                </a:solidFill>
                <a:latin typeface="宋体" panose="02010600030101010101" pitchFamily="2" charset="-122"/>
              </a:rPr>
              <a:t>＜</a:t>
            </a:r>
            <a:r>
              <a:rPr lang="en-US" altLang="zh-CN" sz="2000" dirty="0">
                <a:solidFill>
                  <a:srgbClr val="C00000"/>
                </a:solidFill>
                <a:latin typeface="宋体" panose="02010600030101010101" pitchFamily="2" charset="-122"/>
              </a:rPr>
              <a:t>6.</a:t>
            </a:r>
          </a:p>
        </p:txBody>
      </p:sp>
      <p:sp>
        <p:nvSpPr>
          <p:cNvPr id="18" name="矩形 17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新课导入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ldLvl="0" animBg="1"/>
      <p:bldP spid="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42565" y="229496"/>
            <a:ext cx="2316458" cy="647224"/>
            <a:chOff x="3327445" y="196489"/>
            <a:chExt cx="3088610" cy="1003300"/>
          </a:xfrm>
        </p:grpSpPr>
        <p:pic>
          <p:nvPicPr>
            <p:cNvPr id="3" name="图片 2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4" name="组合 3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5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知识讲解</a:t>
                </a:r>
              </a:p>
            </p:txBody>
          </p:sp>
          <p:cxnSp>
            <p:nvCxnSpPr>
              <p:cNvPr id="6" name="直接连接符 5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573508" y="1629245"/>
            <a:ext cx="5375765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CN" altLang="en-US" sz="1800" dirty="0">
                <a:latin typeface="宋体" panose="02010600030101010101" pitchFamily="2" charset="-122"/>
              </a:rPr>
              <a:t>下表给出了某地未来一周中每天的最高和最低气温</a:t>
            </a:r>
            <a:endParaRPr kumimoji="1" lang="zh-CN" altLang="en-US" sz="1800" dirty="0">
              <a:latin typeface="宋体" panose="02010600030101010101" pitchFamily="2" charset="-122"/>
            </a:endParaRPr>
          </a:p>
        </p:txBody>
      </p:sp>
      <p:graphicFrame>
        <p:nvGraphicFramePr>
          <p:cNvPr id="18" name="Group 3"/>
          <p:cNvGraphicFramePr>
            <a:graphicFrameLocks noGrp="1"/>
          </p:cNvGraphicFramePr>
          <p:nvPr/>
        </p:nvGraphicFramePr>
        <p:xfrm>
          <a:off x="1633538" y="2120741"/>
          <a:ext cx="5729765" cy="136207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8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2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3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29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34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9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zh-CN" alt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星 期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一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二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三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四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zh-CN" alt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五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六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zh-CN" alt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日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最高气温</a:t>
                      </a:r>
                      <a:r>
                        <a:rPr kumimoji="0" lang="en-US" altLang="zh-CN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(℃)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最低气温</a:t>
                      </a:r>
                      <a:r>
                        <a:rPr kumimoji="0" lang="en-US" altLang="zh-CN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(℃)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-1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-2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-4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-3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2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7500" marR="67500" marT="35100" marB="3510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Text Box 41"/>
          <p:cNvSpPr txBox="1">
            <a:spLocks noChangeArrowheads="1"/>
          </p:cNvSpPr>
          <p:nvPr/>
        </p:nvSpPr>
        <p:spPr bwMode="auto">
          <a:xfrm>
            <a:off x="1519215" y="3601642"/>
            <a:ext cx="5624513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1800" dirty="0">
                <a:latin typeface="Garamond" panose="02020404030301010803" pitchFamily="18" charset="0"/>
              </a:rPr>
              <a:t>其中最低的是</a:t>
            </a:r>
            <a:r>
              <a:rPr lang="en-US" altLang="zh-CN" sz="1800" dirty="0">
                <a:latin typeface="Garamond" panose="02020404030301010803" pitchFamily="18" charset="0"/>
              </a:rPr>
              <a:t>________</a:t>
            </a:r>
            <a:r>
              <a:rPr lang="en-US" altLang="zh-CN" sz="1800" dirty="0">
                <a:latin typeface="宋体" panose="02010600030101010101" pitchFamily="2" charset="-122"/>
              </a:rPr>
              <a:t>℃</a:t>
            </a:r>
            <a:r>
              <a:rPr lang="en-US" altLang="zh-CN" sz="1800" dirty="0">
                <a:latin typeface="Garamond" panose="02020404030301010803" pitchFamily="18" charset="0"/>
              </a:rPr>
              <a:t>,</a:t>
            </a:r>
            <a:r>
              <a:rPr lang="zh-CN" altLang="en-US" sz="1800" dirty="0">
                <a:latin typeface="Garamond" panose="02020404030301010803" pitchFamily="18" charset="0"/>
              </a:rPr>
              <a:t>最高的是</a:t>
            </a:r>
            <a:r>
              <a:rPr lang="en-US" altLang="zh-CN" sz="1800" dirty="0">
                <a:latin typeface="Garamond" panose="02020404030301010803" pitchFamily="18" charset="0"/>
              </a:rPr>
              <a:t>_______℃.</a:t>
            </a:r>
          </a:p>
        </p:txBody>
      </p: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1519238" y="3852863"/>
            <a:ext cx="6019324" cy="483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800" dirty="0">
                <a:latin typeface="宋体" panose="02010600030101010101" pitchFamily="2" charset="-122"/>
              </a:rPr>
              <a:t>你能将这七天中每天的最低气温按从低到高的顺序排列吗</a:t>
            </a:r>
            <a:r>
              <a:rPr lang="en-US" altLang="zh-CN" sz="1800" dirty="0"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21" name="Text Box 43"/>
          <p:cNvSpPr txBox="1">
            <a:spLocks noChangeArrowheads="1"/>
          </p:cNvSpPr>
          <p:nvPr/>
        </p:nvSpPr>
        <p:spPr bwMode="auto">
          <a:xfrm>
            <a:off x="3266604" y="3566160"/>
            <a:ext cx="75604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b="1" dirty="0">
                <a:solidFill>
                  <a:srgbClr val="C00000"/>
                </a:solidFill>
                <a:latin typeface="宋体" panose="02010600030101010101" pitchFamily="2" charset="-122"/>
              </a:rPr>
              <a:t>-4</a:t>
            </a:r>
          </a:p>
        </p:txBody>
      </p:sp>
      <p:sp>
        <p:nvSpPr>
          <p:cNvPr id="22" name="Text Box 44"/>
          <p:cNvSpPr txBox="1">
            <a:spLocks noChangeArrowheads="1"/>
          </p:cNvSpPr>
          <p:nvPr/>
        </p:nvSpPr>
        <p:spPr bwMode="auto">
          <a:xfrm>
            <a:off x="5290726" y="3573304"/>
            <a:ext cx="350639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b="1" dirty="0">
                <a:solidFill>
                  <a:srgbClr val="C00000"/>
                </a:solidFill>
                <a:latin typeface="宋体" panose="02010600030101010101" pitchFamily="2" charset="-122"/>
              </a:rPr>
              <a:t>9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909922" y="931135"/>
            <a:ext cx="4025657" cy="450377"/>
            <a:chOff x="1470535" y="912370"/>
            <a:chExt cx="5367542" cy="600503"/>
          </a:xfrm>
        </p:grpSpPr>
        <p:sp>
          <p:nvSpPr>
            <p:cNvPr id="24" name="自选图形 10"/>
            <p:cNvSpPr>
              <a:spLocks noChangeArrowheads="1"/>
            </p:cNvSpPr>
            <p:nvPr/>
          </p:nvSpPr>
          <p:spPr bwMode="gray">
            <a:xfrm>
              <a:off x="1470535" y="952501"/>
              <a:ext cx="5367542" cy="5080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28575" algn="ctr">
              <a:solidFill>
                <a:srgbClr val="00B0F0"/>
              </a:solidFill>
              <a:round/>
            </a:ln>
          </p:spPr>
          <p:txBody>
            <a:bodyPr wrap="none" anchor="ctr"/>
            <a:lstStyle/>
            <a:p>
              <a:pPr algn="ctr" eaLnBrk="0" hangingPunct="0"/>
              <a:endParaRPr lang="zh-CN" altLang="en-US" b="1" dirty="0">
                <a:solidFill>
                  <a:schemeClr val="tx2"/>
                </a:solidFill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grpSp>
          <p:nvGrpSpPr>
            <p:cNvPr id="25" name="组合 11"/>
            <p:cNvGrpSpPr/>
            <p:nvPr/>
          </p:nvGrpSpPr>
          <p:grpSpPr bwMode="auto">
            <a:xfrm>
              <a:off x="1470536" y="935593"/>
              <a:ext cx="387842" cy="577280"/>
              <a:chOff x="2078" y="1264"/>
              <a:chExt cx="1644" cy="2447"/>
            </a:xfrm>
          </p:grpSpPr>
          <p:sp>
            <p:nvSpPr>
              <p:cNvPr id="27" name="椭圆 1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28" name="椭圆 1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29" name="椭圆 14"/>
              <p:cNvSpPr>
                <a:spLocks noChangeArrowheads="1"/>
              </p:cNvSpPr>
              <p:nvPr/>
            </p:nvSpPr>
            <p:spPr bwMode="gray">
              <a:xfrm>
                <a:off x="2253" y="1264"/>
                <a:ext cx="1468" cy="244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" name="椭圆 15"/>
              <p:cNvSpPr>
                <a:spLocks noChangeArrowheads="1"/>
              </p:cNvSpPr>
              <p:nvPr/>
            </p:nvSpPr>
            <p:spPr bwMode="gray">
              <a:xfrm>
                <a:off x="2254" y="1265"/>
                <a:ext cx="1468" cy="244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31" name="椭圆 16"/>
              <p:cNvSpPr>
                <a:spLocks noChangeArrowheads="1"/>
              </p:cNvSpPr>
              <p:nvPr/>
            </p:nvSpPr>
            <p:spPr bwMode="gray">
              <a:xfrm>
                <a:off x="2334" y="1265"/>
                <a:ext cx="1097" cy="244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2" name="椭圆 17"/>
              <p:cNvSpPr>
                <a:spLocks noChangeArrowheads="1"/>
              </p:cNvSpPr>
              <p:nvPr/>
            </p:nvSpPr>
            <p:spPr bwMode="gray">
              <a:xfrm>
                <a:off x="2337" y="1265"/>
                <a:ext cx="1096" cy="2446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6" name="TextBox 12"/>
            <p:cNvSpPr txBox="1">
              <a:spLocks noChangeArrowheads="1"/>
            </p:cNvSpPr>
            <p:nvPr/>
          </p:nvSpPr>
          <p:spPr bwMode="auto">
            <a:xfrm>
              <a:off x="1809778" y="912370"/>
              <a:ext cx="4879809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b="1" dirty="0"/>
                <a:t>1.</a:t>
              </a:r>
              <a:r>
                <a:rPr lang="zh-CN" altLang="en-US" sz="2100" b="1" dirty="0"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借助数轴比较有理数的大小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9" grpId="0" bldLvl="0" animBg="1"/>
      <p:bldP spid="20" grpId="0" bldLvl="0" animBg="1"/>
      <p:bldP spid="21" grpId="0" bldLvl="0" animBg="1"/>
      <p:bldP spid="22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16672" y="665245"/>
            <a:ext cx="5569190" cy="787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800" dirty="0">
                <a:latin typeface="宋体" panose="02010600030101010101" pitchFamily="2" charset="-122"/>
                <a:cs typeface="宋体" panose="02010600030101010101" pitchFamily="2" charset="-122"/>
              </a:rPr>
              <a:t>这七天中每天的最低温度按照由低到高的顺序排列为</a:t>
            </a:r>
            <a:r>
              <a:rPr lang="en-US" altLang="zh-CN" sz="1800" dirty="0">
                <a:latin typeface="宋体" panose="02010600030101010101" pitchFamily="2" charset="-122"/>
                <a:cs typeface="宋体" panose="02010600030101010101" pitchFamily="2" charset="-122"/>
              </a:rPr>
              <a:t>:  </a:t>
            </a:r>
            <a:br>
              <a:rPr lang="en-US" altLang="zh-CN" sz="1800" dirty="0">
                <a:latin typeface="宋体" panose="02010600030101010101" pitchFamily="2" charset="-122"/>
                <a:cs typeface="宋体" panose="02010600030101010101" pitchFamily="2" charset="-122"/>
              </a:rPr>
            </a:br>
            <a:r>
              <a:rPr lang="en-US" altLang="zh-CN" sz="1800" dirty="0">
                <a:latin typeface="宋体" panose="02010600030101010101" pitchFamily="2" charset="-122"/>
                <a:cs typeface="宋体" panose="02010600030101010101" pitchFamily="2" charset="-122"/>
              </a:rPr>
              <a:t>-4, -3, -2, -1, 0, 1, 2.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16906" y="1586389"/>
            <a:ext cx="5291138" cy="899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dirty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按照这个顺序排列的温度在温度计上所对应的点是</a:t>
            </a: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从</a:t>
            </a:r>
            <a:r>
              <a:rPr lang="en-US" altLang="zh-CN" sz="1800" b="1" dirty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_____</a:t>
            </a:r>
            <a:r>
              <a:rPr lang="zh-CN" altLang="en-US" sz="1800" b="1" dirty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到</a:t>
            </a:r>
            <a:r>
              <a:rPr lang="en-US" altLang="zh-CN" sz="1800" b="1" dirty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______</a:t>
            </a:r>
            <a:r>
              <a:rPr lang="zh-CN" altLang="en-US" sz="1800" b="1" dirty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lang="en-US" altLang="zh-CN" sz="1800" b="1" dirty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186715" y="2036917"/>
            <a:ext cx="456281" cy="342900"/>
          </a:xfrm>
          <a:prstGeom prst="rect">
            <a:avLst/>
          </a:prstGeom>
          <a:gradFill>
            <a:gsLst>
              <a:gs pos="0">
                <a:schemeClr val="accent5">
                  <a:lumMod val="110000"/>
                  <a:satMod val="105000"/>
                  <a:tint val="67000"/>
                  <a:alpha val="0"/>
                </a:schemeClr>
              </a:gs>
              <a:gs pos="50000">
                <a:schemeClr val="accent5">
                  <a:lumMod val="105000"/>
                  <a:satMod val="103000"/>
                  <a:tint val="7300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1800" b="1" dirty="0">
                <a:solidFill>
                  <a:srgbClr val="C00000"/>
                </a:solidFill>
                <a:latin typeface="Garamond" panose="02020404030301010803" pitchFamily="18" charset="0"/>
              </a:rPr>
              <a:t>上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277786" y="2036917"/>
            <a:ext cx="497833" cy="342900"/>
          </a:xfrm>
          <a:prstGeom prst="rect">
            <a:avLst/>
          </a:prstGeom>
          <a:gradFill>
            <a:gsLst>
              <a:gs pos="0">
                <a:schemeClr val="accent5">
                  <a:lumMod val="110000"/>
                  <a:satMod val="105000"/>
                  <a:tint val="67000"/>
                  <a:alpha val="0"/>
                </a:schemeClr>
              </a:gs>
              <a:gs pos="50000">
                <a:schemeClr val="accent5">
                  <a:lumMod val="105000"/>
                  <a:satMod val="103000"/>
                  <a:tint val="7300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1800" b="1" dirty="0">
                <a:solidFill>
                  <a:srgbClr val="C00000"/>
                </a:solidFill>
                <a:latin typeface="Garamond" panose="02020404030301010803" pitchFamily="18" charset="0"/>
              </a:rPr>
              <a:t>下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892736" y="3645684"/>
            <a:ext cx="5312569" cy="7998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400" b="1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1800" dirty="0">
                <a:solidFill>
                  <a:schemeClr val="tx1"/>
                </a:solidFill>
              </a:rPr>
              <a:t>把这些数表示在数轴上</a:t>
            </a:r>
            <a:r>
              <a:rPr lang="en-US" altLang="zh-CN" sz="1800" dirty="0">
                <a:solidFill>
                  <a:schemeClr val="tx1"/>
                </a:solidFill>
              </a:rPr>
              <a:t>,</a:t>
            </a:r>
            <a:r>
              <a:rPr lang="zh-CN" altLang="en-US" sz="1800" dirty="0">
                <a:solidFill>
                  <a:schemeClr val="tx1"/>
                </a:solidFill>
              </a:rPr>
              <a:t>表示它们各点的顺序是</a:t>
            </a:r>
          </a:p>
          <a:p>
            <a:pPr>
              <a:lnSpc>
                <a:spcPct val="140000"/>
              </a:lnSpc>
            </a:pPr>
            <a:r>
              <a:rPr lang="zh-CN" altLang="en-US" sz="1800" dirty="0">
                <a:solidFill>
                  <a:schemeClr val="tx1"/>
                </a:solidFill>
              </a:rPr>
              <a:t>从</a:t>
            </a:r>
            <a:r>
              <a:rPr lang="en-US" altLang="zh-CN" sz="1800" dirty="0">
                <a:solidFill>
                  <a:schemeClr val="tx1"/>
                </a:solidFill>
              </a:rPr>
              <a:t>______</a:t>
            </a:r>
            <a:r>
              <a:rPr lang="zh-CN" altLang="en-US" sz="1800" dirty="0">
                <a:solidFill>
                  <a:schemeClr val="tx1"/>
                </a:solidFill>
              </a:rPr>
              <a:t>到</a:t>
            </a:r>
            <a:r>
              <a:rPr lang="en-US" altLang="zh-CN" sz="1800" dirty="0">
                <a:solidFill>
                  <a:schemeClr val="tx1"/>
                </a:solidFill>
              </a:rPr>
              <a:t>______</a:t>
            </a:r>
            <a:r>
              <a:rPr lang="zh-CN" altLang="en-US" sz="1800" dirty="0">
                <a:solidFill>
                  <a:schemeClr val="tx1"/>
                </a:solidFill>
              </a:rPr>
              <a:t>的</a:t>
            </a:r>
            <a:r>
              <a:rPr lang="en-US" altLang="zh-CN" sz="1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332078" y="4080991"/>
            <a:ext cx="482204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/>
            <a:r>
              <a:rPr lang="zh-CN" altLang="en-US" sz="1800" b="1" dirty="0">
                <a:solidFill>
                  <a:srgbClr val="C00000"/>
                </a:solidFill>
                <a:latin typeface="Garamond" panose="02020404030301010803" pitchFamily="18" charset="0"/>
              </a:rPr>
              <a:t>左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280519" y="4080991"/>
            <a:ext cx="554831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1800" b="1" dirty="0">
                <a:solidFill>
                  <a:srgbClr val="C00000"/>
                </a:solidFill>
                <a:latin typeface="Garamond" panose="02020404030301010803" pitchFamily="18" charset="0"/>
              </a:rPr>
              <a:t>右</a:t>
            </a:r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1865590" y="2635484"/>
            <a:ext cx="5547440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1800" b="1" dirty="0">
                <a:solidFill>
                  <a:srgbClr val="C00000"/>
                </a:solidFill>
                <a:latin typeface="宋体" panose="02010600030101010101" pitchFamily="2" charset="-122"/>
              </a:rPr>
              <a:t>思考：</a:t>
            </a:r>
            <a:r>
              <a:rPr lang="zh-CN" altLang="en-US" sz="1800" dirty="0">
                <a:solidFill>
                  <a:srgbClr val="0000FF"/>
                </a:solidFill>
                <a:latin typeface="宋体" panose="02010600030101010101" pitchFamily="2" charset="-122"/>
              </a:rPr>
              <a:t>你能把上面的数按照这个顺序表示在数轴上吗？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779028" y="3140118"/>
            <a:ext cx="3412331" cy="380490"/>
            <a:chOff x="3612372" y="4485454"/>
            <a:chExt cx="4549775" cy="507319"/>
          </a:xfrm>
        </p:grpSpPr>
        <p:grpSp>
          <p:nvGrpSpPr>
            <p:cNvPr id="11" name="Group 2"/>
            <p:cNvGrpSpPr/>
            <p:nvPr/>
          </p:nvGrpSpPr>
          <p:grpSpPr bwMode="auto">
            <a:xfrm>
              <a:off x="3612372" y="4499059"/>
              <a:ext cx="4549775" cy="493714"/>
              <a:chOff x="2222" y="726"/>
              <a:chExt cx="2866" cy="311"/>
            </a:xfrm>
          </p:grpSpPr>
          <p:sp>
            <p:nvSpPr>
              <p:cNvPr id="12" name="Text Box 3"/>
              <p:cNvSpPr txBox="1">
                <a:spLocks noChangeArrowheads="1"/>
              </p:cNvSpPr>
              <p:nvPr/>
            </p:nvSpPr>
            <p:spPr bwMode="auto">
              <a:xfrm>
                <a:off x="2709" y="779"/>
                <a:ext cx="1725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kumimoji="1" lang="en-US" altLang="zh-CN" dirty="0" smtClean="0">
                    <a:latin typeface="Times New Roman" panose="02020603050405020304" pitchFamily="18" charset="0"/>
                  </a:rPr>
                  <a:t>-4    -3   -2   </a:t>
                </a:r>
                <a:r>
                  <a:rPr kumimoji="1" lang="en-US" altLang="zh-CN" dirty="0">
                    <a:latin typeface="Times New Roman" panose="02020603050405020304" pitchFamily="18" charset="0"/>
                  </a:rPr>
                  <a:t>-1  </a:t>
                </a:r>
                <a:r>
                  <a:rPr kumimoji="1" lang="en-US" altLang="zh-CN" dirty="0" smtClean="0">
                    <a:latin typeface="Times New Roman" panose="02020603050405020304" pitchFamily="18" charset="0"/>
                  </a:rPr>
                  <a:t> 0    </a:t>
                </a:r>
                <a:r>
                  <a:rPr kumimoji="1" lang="en-US" altLang="zh-CN" dirty="0">
                    <a:latin typeface="Times New Roman" panose="02020603050405020304" pitchFamily="18" charset="0"/>
                  </a:rPr>
                  <a:t>1  </a:t>
                </a:r>
                <a:r>
                  <a:rPr kumimoji="1" lang="en-US" altLang="zh-CN" dirty="0" smtClean="0">
                    <a:latin typeface="Times New Roman" panose="02020603050405020304" pitchFamily="18" charset="0"/>
                  </a:rPr>
                  <a:t>  2</a:t>
                </a:r>
                <a:endParaRPr kumimoji="1" lang="en-US" altLang="zh-CN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Line 4"/>
              <p:cNvSpPr>
                <a:spLocks noChangeShapeType="1"/>
              </p:cNvSpPr>
              <p:nvPr/>
            </p:nvSpPr>
            <p:spPr bwMode="auto">
              <a:xfrm>
                <a:off x="2222" y="764"/>
                <a:ext cx="2866" cy="1"/>
              </a:xfrm>
              <a:prstGeom prst="line">
                <a:avLst/>
              </a:prstGeom>
              <a:noFill/>
              <a:ln w="17463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" name="Line 15"/>
              <p:cNvSpPr>
                <a:spLocks noChangeShapeType="1"/>
              </p:cNvSpPr>
              <p:nvPr/>
            </p:nvSpPr>
            <p:spPr bwMode="auto">
              <a:xfrm>
                <a:off x="2664" y="726"/>
                <a:ext cx="1" cy="48"/>
              </a:xfrm>
              <a:prstGeom prst="line">
                <a:avLst/>
              </a:prstGeom>
              <a:noFill/>
              <a:ln w="17463">
                <a:solidFill>
                  <a:srgbClr val="808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" name="Line 17"/>
              <p:cNvSpPr>
                <a:spLocks noChangeShapeType="1"/>
              </p:cNvSpPr>
              <p:nvPr/>
            </p:nvSpPr>
            <p:spPr bwMode="auto">
              <a:xfrm>
                <a:off x="3100" y="726"/>
                <a:ext cx="1" cy="48"/>
              </a:xfrm>
              <a:prstGeom prst="line">
                <a:avLst/>
              </a:prstGeom>
              <a:noFill/>
              <a:ln w="17463">
                <a:solidFill>
                  <a:srgbClr val="808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" name="Line 18"/>
              <p:cNvSpPr>
                <a:spLocks noChangeShapeType="1"/>
              </p:cNvSpPr>
              <p:nvPr/>
            </p:nvSpPr>
            <p:spPr bwMode="auto">
              <a:xfrm flipV="1">
                <a:off x="3317" y="726"/>
                <a:ext cx="0" cy="24"/>
              </a:xfrm>
              <a:prstGeom prst="line">
                <a:avLst/>
              </a:prstGeom>
              <a:noFill/>
              <a:ln w="17463">
                <a:solidFill>
                  <a:srgbClr val="808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" name="Line 19"/>
              <p:cNvSpPr>
                <a:spLocks noChangeShapeType="1"/>
              </p:cNvSpPr>
              <p:nvPr/>
            </p:nvSpPr>
            <p:spPr bwMode="auto">
              <a:xfrm>
                <a:off x="3535" y="726"/>
                <a:ext cx="1" cy="48"/>
              </a:xfrm>
              <a:prstGeom prst="line">
                <a:avLst/>
              </a:prstGeom>
              <a:noFill/>
              <a:ln w="17463">
                <a:solidFill>
                  <a:srgbClr val="808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" name="Line 20"/>
              <p:cNvSpPr>
                <a:spLocks noChangeShapeType="1"/>
              </p:cNvSpPr>
              <p:nvPr/>
            </p:nvSpPr>
            <p:spPr bwMode="auto">
              <a:xfrm flipV="1">
                <a:off x="3742" y="726"/>
                <a:ext cx="1" cy="24"/>
              </a:xfrm>
              <a:prstGeom prst="line">
                <a:avLst/>
              </a:prstGeom>
              <a:noFill/>
              <a:ln w="17463">
                <a:solidFill>
                  <a:srgbClr val="808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" name="Line 21"/>
              <p:cNvSpPr>
                <a:spLocks noChangeShapeType="1"/>
              </p:cNvSpPr>
              <p:nvPr/>
            </p:nvSpPr>
            <p:spPr bwMode="auto">
              <a:xfrm>
                <a:off x="3959" y="726"/>
                <a:ext cx="1" cy="48"/>
              </a:xfrm>
              <a:prstGeom prst="line">
                <a:avLst/>
              </a:prstGeom>
              <a:noFill/>
              <a:ln w="17463">
                <a:solidFill>
                  <a:srgbClr val="808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" name="Line 22"/>
              <p:cNvSpPr>
                <a:spLocks noChangeShapeType="1"/>
              </p:cNvSpPr>
              <p:nvPr/>
            </p:nvSpPr>
            <p:spPr bwMode="auto">
              <a:xfrm>
                <a:off x="4177" y="726"/>
                <a:ext cx="1" cy="53"/>
              </a:xfrm>
              <a:prstGeom prst="line">
                <a:avLst/>
              </a:prstGeom>
              <a:noFill/>
              <a:ln w="17463">
                <a:solidFill>
                  <a:srgbClr val="808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" name="Line 23"/>
              <p:cNvSpPr>
                <a:spLocks noChangeShapeType="1"/>
              </p:cNvSpPr>
              <p:nvPr/>
            </p:nvSpPr>
            <p:spPr bwMode="auto">
              <a:xfrm>
                <a:off x="4395" y="726"/>
                <a:ext cx="1" cy="48"/>
              </a:xfrm>
              <a:prstGeom prst="line">
                <a:avLst/>
              </a:prstGeom>
              <a:noFill/>
              <a:ln w="17463">
                <a:solidFill>
                  <a:srgbClr val="808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" name="Freeform 25"/>
              <p:cNvSpPr/>
              <p:nvPr/>
            </p:nvSpPr>
            <p:spPr bwMode="auto">
              <a:xfrm>
                <a:off x="4944" y="745"/>
                <a:ext cx="138" cy="38"/>
              </a:xfrm>
              <a:custGeom>
                <a:avLst/>
                <a:gdLst>
                  <a:gd name="T0" fmla="*/ 138 w 138"/>
                  <a:gd name="T1" fmla="*/ 19 h 38"/>
                  <a:gd name="T2" fmla="*/ 0 w 138"/>
                  <a:gd name="T3" fmla="*/ 38 h 38"/>
                  <a:gd name="T4" fmla="*/ 0 w 138"/>
                  <a:gd name="T5" fmla="*/ 0 h 38"/>
                  <a:gd name="T6" fmla="*/ 138 w 138"/>
                  <a:gd name="T7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8" h="38">
                    <a:moveTo>
                      <a:pt x="138" y="19"/>
                    </a:moveTo>
                    <a:lnTo>
                      <a:pt x="0" y="38"/>
                    </a:lnTo>
                    <a:lnTo>
                      <a:pt x="0" y="0"/>
                    </a:lnTo>
                    <a:lnTo>
                      <a:pt x="138" y="19"/>
                    </a:lnTo>
                    <a:close/>
                  </a:path>
                </a:pathLst>
              </a:custGeom>
              <a:solidFill>
                <a:srgbClr val="010101"/>
              </a:solidFill>
              <a:ln w="36513">
                <a:solidFill>
                  <a:srgbClr val="010101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6" name="Line 15"/>
            <p:cNvSpPr>
              <a:spLocks noChangeShapeType="1"/>
            </p:cNvSpPr>
            <p:nvPr/>
          </p:nvSpPr>
          <p:spPr bwMode="auto">
            <a:xfrm>
              <a:off x="4660380" y="4485454"/>
              <a:ext cx="1588" cy="76200"/>
            </a:xfrm>
            <a:prstGeom prst="line">
              <a:avLst/>
            </a:prstGeom>
            <a:noFill/>
            <a:ln w="17463">
              <a:solidFill>
                <a:srgbClr val="808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" name="矩形 24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35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112024" y="1620956"/>
            <a:ext cx="6750167" cy="12039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zh-CN" altLang="en-US" sz="1800" b="1" dirty="0">
                <a:solidFill>
                  <a:srgbClr val="C00000"/>
                </a:solidFill>
                <a:latin typeface="宋体" panose="02010600030101010101" pitchFamily="2" charset="-122"/>
              </a:rPr>
              <a:t>数学中规定</a:t>
            </a:r>
            <a:r>
              <a:rPr lang="en-US" altLang="zh-CN" sz="1800" b="1" dirty="0">
                <a:solidFill>
                  <a:srgbClr val="C00000"/>
                </a:solidFill>
                <a:latin typeface="宋体" panose="02010600030101010101" pitchFamily="2" charset="-122"/>
              </a:rPr>
              <a:t>:</a:t>
            </a:r>
            <a:endParaRPr lang="en-US" altLang="zh-CN" sz="1800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en-US" altLang="zh-CN" sz="1800" dirty="0">
                <a:solidFill>
                  <a:srgbClr val="FF0000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1800" dirty="0">
                <a:solidFill>
                  <a:srgbClr val="C00000"/>
                </a:solidFill>
                <a:latin typeface="宋体" panose="02010600030101010101" pitchFamily="2" charset="-122"/>
              </a:rPr>
              <a:t>在</a:t>
            </a:r>
            <a:r>
              <a:rPr lang="zh-CN" altLang="en-US" sz="1800" dirty="0">
                <a:latin typeface="宋体" panose="02010600030101010101" pitchFamily="2" charset="-122"/>
              </a:rPr>
              <a:t>数轴</a:t>
            </a:r>
            <a:r>
              <a:rPr lang="zh-CN" altLang="en-US" sz="1800" dirty="0">
                <a:solidFill>
                  <a:srgbClr val="C00000"/>
                </a:solidFill>
                <a:latin typeface="宋体" panose="02010600030101010101" pitchFamily="2" charset="-122"/>
              </a:rPr>
              <a:t>上表示有理数，它们</a:t>
            </a:r>
            <a:r>
              <a:rPr lang="zh-CN" altLang="en-US" sz="1800" dirty="0">
                <a:latin typeface="宋体" panose="02010600030101010101" pitchFamily="2" charset="-122"/>
              </a:rPr>
              <a:t>从左到右</a:t>
            </a:r>
            <a:r>
              <a:rPr lang="zh-CN" altLang="en-US" sz="1800" dirty="0">
                <a:solidFill>
                  <a:srgbClr val="C00000"/>
                </a:solidFill>
                <a:latin typeface="宋体" panose="02010600030101010101" pitchFamily="2" charset="-122"/>
              </a:rPr>
              <a:t>的顺序，就是</a:t>
            </a:r>
            <a:r>
              <a:rPr lang="zh-CN" altLang="en-US" sz="1800" dirty="0">
                <a:latin typeface="宋体" panose="02010600030101010101" pitchFamily="2" charset="-122"/>
              </a:rPr>
              <a:t>从小到大</a:t>
            </a:r>
            <a:r>
              <a:rPr lang="zh-CN" altLang="en-US" sz="1800" dirty="0">
                <a:solidFill>
                  <a:srgbClr val="C00000"/>
                </a:solidFill>
                <a:latin typeface="宋体" panose="02010600030101010101" pitchFamily="2" charset="-122"/>
              </a:rPr>
              <a:t>的顺序，即左边的数小于右边的数</a:t>
            </a:r>
            <a:r>
              <a:rPr lang="en-US" altLang="zh-CN" sz="1800" dirty="0">
                <a:solidFill>
                  <a:srgbClr val="C00000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3337654" y="3230665"/>
            <a:ext cx="293620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1800" b="1" dirty="0">
                <a:solidFill>
                  <a:srgbClr val="0000FF"/>
                </a:solidFill>
                <a:latin typeface="宋体" panose="02010600030101010101" pitchFamily="2" charset="-122"/>
              </a:rPr>
              <a:t>适用于多个数的大小比较</a:t>
            </a:r>
            <a:r>
              <a:rPr lang="en-US" altLang="zh-CN" sz="18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35" name="直接连接符 124933"/>
          <p:cNvSpPr>
            <a:spLocks noChangeShapeType="1"/>
          </p:cNvSpPr>
          <p:nvPr/>
        </p:nvSpPr>
        <p:spPr bwMode="auto">
          <a:xfrm>
            <a:off x="3282220" y="-1509605"/>
            <a:ext cx="2514600" cy="0"/>
          </a:xfrm>
          <a:prstGeom prst="line">
            <a:avLst/>
          </a:prstGeom>
          <a:noFill/>
          <a:ln w="9525">
            <a:solidFill>
              <a:srgbClr val="0070C0"/>
            </a:solidFill>
            <a:miter lim="800000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grpSp>
        <p:nvGrpSpPr>
          <p:cNvPr id="38" name="组合 125964"/>
          <p:cNvGrpSpPr/>
          <p:nvPr/>
        </p:nvGrpSpPr>
        <p:grpSpPr bwMode="auto">
          <a:xfrm>
            <a:off x="1942980" y="537448"/>
            <a:ext cx="5372100" cy="913209"/>
            <a:chOff x="912" y="1864"/>
            <a:chExt cx="4512" cy="767"/>
          </a:xfrm>
        </p:grpSpPr>
        <p:grpSp>
          <p:nvGrpSpPr>
            <p:cNvPr id="40" name="组合 125966"/>
            <p:cNvGrpSpPr/>
            <p:nvPr/>
          </p:nvGrpSpPr>
          <p:grpSpPr bwMode="auto">
            <a:xfrm>
              <a:off x="912" y="2160"/>
              <a:ext cx="4512" cy="471"/>
              <a:chOff x="864" y="2112"/>
              <a:chExt cx="4512" cy="471"/>
            </a:xfrm>
          </p:grpSpPr>
          <p:grpSp>
            <p:nvGrpSpPr>
              <p:cNvPr id="44" name="组合 125967"/>
              <p:cNvGrpSpPr/>
              <p:nvPr/>
            </p:nvGrpSpPr>
            <p:grpSpPr bwMode="auto">
              <a:xfrm>
                <a:off x="864" y="2112"/>
                <a:ext cx="4512" cy="471"/>
                <a:chOff x="864" y="2431"/>
                <a:chExt cx="4512" cy="471"/>
              </a:xfrm>
            </p:grpSpPr>
            <p:sp>
              <p:nvSpPr>
                <p:cNvPr id="57" name="文本框 125968"/>
                <p:cNvSpPr txBox="1">
                  <a:spLocks noChangeArrowheads="1"/>
                </p:cNvSpPr>
                <p:nvPr/>
              </p:nvSpPr>
              <p:spPr bwMode="auto">
                <a:xfrm>
                  <a:off x="864" y="2592"/>
                  <a:ext cx="4512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1800" b="1" dirty="0">
                      <a:latin typeface="黑体" panose="02010609060101010101" pitchFamily="2" charset="-122"/>
                      <a:ea typeface="黑体" panose="02010609060101010101" pitchFamily="2" charset="-122"/>
                    </a:rPr>
                    <a:t>-5  -4  -3  -2  -1  </a:t>
                  </a:r>
                  <a:r>
                    <a:rPr lang="en-US" altLang="zh-CN" sz="1800" b="1" dirty="0">
                      <a:solidFill>
                        <a:srgbClr val="FF3300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rPr>
                    <a:t> </a:t>
                  </a:r>
                  <a:r>
                    <a:rPr lang="en-US" altLang="zh-CN" sz="1800" b="1" dirty="0">
                      <a:latin typeface="黑体" panose="02010609060101010101" pitchFamily="2" charset="-122"/>
                      <a:ea typeface="黑体" panose="02010609060101010101" pitchFamily="2" charset="-122"/>
                    </a:rPr>
                    <a:t>0   1   2   3   4</a:t>
                  </a:r>
                  <a:r>
                    <a:rPr lang="en-US" altLang="zh-CN" sz="1800" b="1" dirty="0">
                      <a:solidFill>
                        <a:srgbClr val="FF3300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rPr>
                    <a:t> </a:t>
                  </a:r>
                  <a:r>
                    <a:rPr lang="en-US" altLang="zh-CN" sz="1800" b="1" dirty="0">
                      <a:latin typeface="黑体" panose="02010609060101010101" pitchFamily="2" charset="-122"/>
                      <a:ea typeface="黑体" panose="02010609060101010101" pitchFamily="2" charset="-122"/>
                    </a:rPr>
                    <a:t>  5</a:t>
                  </a:r>
                </a:p>
              </p:txBody>
            </p:sp>
            <p:grpSp>
              <p:nvGrpSpPr>
                <p:cNvPr id="58" name="组合 125969"/>
                <p:cNvGrpSpPr/>
                <p:nvPr/>
              </p:nvGrpSpPr>
              <p:grpSpPr bwMode="auto">
                <a:xfrm>
                  <a:off x="945" y="2431"/>
                  <a:ext cx="4287" cy="327"/>
                  <a:chOff x="945" y="2431"/>
                  <a:chExt cx="4287" cy="327"/>
                </a:xfrm>
              </p:grpSpPr>
              <p:sp>
                <p:nvSpPr>
                  <p:cNvPr id="59" name="直接连接符 125970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2544"/>
                    <a:ext cx="427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0" name="矩形 125971"/>
                  <p:cNvSpPr>
                    <a:spLocks noChangeArrowheads="1"/>
                  </p:cNvSpPr>
                  <p:nvPr/>
                </p:nvSpPr>
                <p:spPr bwMode="auto">
                  <a:xfrm>
                    <a:off x="4438" y="2431"/>
                    <a:ext cx="155" cy="3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 sz="1800" b="1">
                      <a:solidFill>
                        <a:srgbClr val="FF3300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endParaRPr>
                  </a:p>
                </p:txBody>
              </p:sp>
              <p:sp>
                <p:nvSpPr>
                  <p:cNvPr id="61" name="矩形 125972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2448"/>
                    <a:ext cx="155" cy="3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 sz="1800" b="1">
                      <a:solidFill>
                        <a:srgbClr val="FF3300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endParaRPr>
                  </a:p>
                </p:txBody>
              </p:sp>
              <p:sp>
                <p:nvSpPr>
                  <p:cNvPr id="62" name="矩形 125973"/>
                  <p:cNvSpPr>
                    <a:spLocks noChangeArrowheads="1"/>
                  </p:cNvSpPr>
                  <p:nvPr/>
                </p:nvSpPr>
                <p:spPr bwMode="auto">
                  <a:xfrm>
                    <a:off x="1717" y="2431"/>
                    <a:ext cx="155" cy="3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 sz="1800" b="1">
                      <a:solidFill>
                        <a:srgbClr val="FF3300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endParaRPr>
                  </a:p>
                </p:txBody>
              </p:sp>
              <p:sp>
                <p:nvSpPr>
                  <p:cNvPr id="63" name="直接连接符 125974"/>
                  <p:cNvSpPr>
                    <a:spLocks noChangeShapeType="1"/>
                  </p:cNvSpPr>
                  <p:nvPr/>
                </p:nvSpPr>
                <p:spPr bwMode="auto">
                  <a:xfrm>
                    <a:off x="3360" y="2496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4" name="直接连接符 125975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2496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5" name="直接连接符 125976"/>
                  <p:cNvSpPr>
                    <a:spLocks noChangeShapeType="1"/>
                  </p:cNvSpPr>
                  <p:nvPr/>
                </p:nvSpPr>
                <p:spPr bwMode="auto">
                  <a:xfrm>
                    <a:off x="2578" y="2494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6" name="直接连接符 125977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2496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7" name="直接连接符 125978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2496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8" name="直接连接符 125979"/>
                  <p:cNvSpPr>
                    <a:spLocks noChangeShapeType="1"/>
                  </p:cNvSpPr>
                  <p:nvPr/>
                </p:nvSpPr>
                <p:spPr bwMode="auto">
                  <a:xfrm>
                    <a:off x="4121" y="2494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9" name="直接连接符 125980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2496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0" name="直接连接符 125981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2496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1" name="直接连接符 12598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494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2" name="直接连接符 125983"/>
                  <p:cNvSpPr>
                    <a:spLocks noChangeShapeType="1"/>
                  </p:cNvSpPr>
                  <p:nvPr/>
                </p:nvSpPr>
                <p:spPr bwMode="auto">
                  <a:xfrm>
                    <a:off x="4896" y="2496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3" name="直接连接符 125984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496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" name="直接连接符 1259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2496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" name="直接连接符 125986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496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6" name="矩形 125987"/>
                  <p:cNvSpPr>
                    <a:spLocks noChangeArrowheads="1"/>
                  </p:cNvSpPr>
                  <p:nvPr/>
                </p:nvSpPr>
                <p:spPr bwMode="auto">
                  <a:xfrm>
                    <a:off x="945" y="2448"/>
                    <a:ext cx="155" cy="3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 sz="1800" b="1">
                      <a:solidFill>
                        <a:srgbClr val="FF3300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endParaRPr>
                  </a:p>
                </p:txBody>
              </p:sp>
            </p:grpSp>
          </p:grpSp>
          <p:grpSp>
            <p:nvGrpSpPr>
              <p:cNvPr id="45" name="组合 125988"/>
              <p:cNvGrpSpPr/>
              <p:nvPr/>
            </p:nvGrpSpPr>
            <p:grpSpPr bwMode="auto">
              <a:xfrm>
                <a:off x="1056" y="2143"/>
                <a:ext cx="3840" cy="65"/>
                <a:chOff x="1056" y="2143"/>
                <a:chExt cx="3840" cy="65"/>
              </a:xfrm>
            </p:grpSpPr>
            <p:sp>
              <p:nvSpPr>
                <p:cNvPr id="47" name="直接连接符 125990"/>
                <p:cNvSpPr>
                  <a:spLocks noChangeShapeType="1"/>
                </p:cNvSpPr>
                <p:nvPr/>
              </p:nvSpPr>
              <p:spPr bwMode="auto">
                <a:xfrm>
                  <a:off x="3360" y="2160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8" name="直接连接符 125991"/>
                <p:cNvSpPr>
                  <a:spLocks noChangeShapeType="1"/>
                </p:cNvSpPr>
                <p:nvPr/>
              </p:nvSpPr>
              <p:spPr bwMode="auto">
                <a:xfrm>
                  <a:off x="3744" y="2160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9" name="直接连接符 125992"/>
                <p:cNvSpPr>
                  <a:spLocks noChangeShapeType="1"/>
                </p:cNvSpPr>
                <p:nvPr/>
              </p:nvSpPr>
              <p:spPr bwMode="auto">
                <a:xfrm>
                  <a:off x="2578" y="2158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0" name="直接连接符 125993"/>
                <p:cNvSpPr>
                  <a:spLocks noChangeShapeType="1"/>
                </p:cNvSpPr>
                <p:nvPr/>
              </p:nvSpPr>
              <p:spPr bwMode="auto">
                <a:xfrm>
                  <a:off x="2208" y="2160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" name="直接连接符 125994"/>
                <p:cNvSpPr>
                  <a:spLocks noChangeShapeType="1"/>
                </p:cNvSpPr>
                <p:nvPr/>
              </p:nvSpPr>
              <p:spPr bwMode="auto">
                <a:xfrm>
                  <a:off x="4121" y="2158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" name="直接连接符 125995"/>
                <p:cNvSpPr>
                  <a:spLocks noChangeShapeType="1"/>
                </p:cNvSpPr>
                <p:nvPr/>
              </p:nvSpPr>
              <p:spPr bwMode="auto">
                <a:xfrm>
                  <a:off x="1056" y="2158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3" name="直接连接符 125996"/>
                <p:cNvSpPr>
                  <a:spLocks noChangeShapeType="1"/>
                </p:cNvSpPr>
                <p:nvPr/>
              </p:nvSpPr>
              <p:spPr bwMode="auto">
                <a:xfrm>
                  <a:off x="4896" y="2160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" name="直接连接符 125997"/>
                <p:cNvSpPr>
                  <a:spLocks noChangeShapeType="1"/>
                </p:cNvSpPr>
                <p:nvPr/>
              </p:nvSpPr>
              <p:spPr bwMode="auto">
                <a:xfrm>
                  <a:off x="1824" y="2143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5" name="直接连接符 125998"/>
                <p:cNvSpPr>
                  <a:spLocks noChangeShapeType="1"/>
                </p:cNvSpPr>
                <p:nvPr/>
              </p:nvSpPr>
              <p:spPr bwMode="auto">
                <a:xfrm flipH="1">
                  <a:off x="2976" y="2143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" name="直接连接符 125999"/>
                <p:cNvSpPr>
                  <a:spLocks noChangeShapeType="1"/>
                </p:cNvSpPr>
                <p:nvPr/>
              </p:nvSpPr>
              <p:spPr bwMode="auto">
                <a:xfrm>
                  <a:off x="4512" y="2143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41" name="组合 126000"/>
            <p:cNvGrpSpPr/>
            <p:nvPr/>
          </p:nvGrpSpPr>
          <p:grpSpPr bwMode="auto">
            <a:xfrm>
              <a:off x="1744" y="1864"/>
              <a:ext cx="3066" cy="310"/>
              <a:chOff x="1744" y="1864"/>
              <a:chExt cx="3066" cy="310"/>
            </a:xfrm>
          </p:grpSpPr>
          <p:sp>
            <p:nvSpPr>
              <p:cNvPr id="42" name="文本框 126001"/>
              <p:cNvSpPr txBox="1">
                <a:spLocks noChangeArrowheads="1"/>
              </p:cNvSpPr>
              <p:nvPr/>
            </p:nvSpPr>
            <p:spPr bwMode="auto">
              <a:xfrm>
                <a:off x="1744" y="1864"/>
                <a:ext cx="3066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en-US" sz="1800" b="1" dirty="0">
                    <a:solidFill>
                      <a:srgbClr val="C0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小                      大</a:t>
                </a:r>
              </a:p>
            </p:txBody>
          </p:sp>
          <p:sp>
            <p:nvSpPr>
              <p:cNvPr id="43" name="直接连接符 126002"/>
              <p:cNvSpPr>
                <a:spLocks noChangeShapeType="1"/>
              </p:cNvSpPr>
              <p:nvPr/>
            </p:nvSpPr>
            <p:spPr bwMode="auto">
              <a:xfrm>
                <a:off x="2180" y="2016"/>
                <a:ext cx="1872" cy="0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77" name="矩形 76"/>
          <p:cNvSpPr>
            <a:spLocks noChangeArrowheads="1"/>
          </p:cNvSpPr>
          <p:nvPr/>
        </p:nvSpPr>
        <p:spPr bwMode="auto">
          <a:xfrm>
            <a:off x="1893550" y="3794445"/>
            <a:ext cx="6041108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思考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:</a:t>
            </a:r>
            <a:r>
              <a:rPr lang="zh-CN" altLang="en-US" sz="20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endParaRPr lang="en-US" altLang="zh-C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有没有最大的有理数</a:t>
            </a:r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有没有最小的有理数</a:t>
            </a:r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为什么</a:t>
            </a:r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</a:p>
        </p:txBody>
      </p:sp>
      <p:pic>
        <p:nvPicPr>
          <p:cNvPr id="78" name="Picture 2" descr="E:\导入资料\学科资料\2016-2017\微课\制作完成脚本\【化学】原子结构\【化学】原子结构\图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37949" y="3428785"/>
            <a:ext cx="968849" cy="1230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下箭头 1"/>
          <p:cNvSpPr/>
          <p:nvPr/>
        </p:nvSpPr>
        <p:spPr>
          <a:xfrm>
            <a:off x="3407155" y="2921302"/>
            <a:ext cx="271974" cy="28232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9" name="矩形 78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ldLvl="0" animBg="1"/>
      <p:bldP spid="26" grpId="1" bldLvl="0" animBg="1"/>
      <p:bldP spid="29" grpId="0" bldLvl="0" animBg="1"/>
      <p:bldP spid="77" grpId="0"/>
      <p:bldP spid="2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27004"/>
          <p:cNvSpPr txBox="1">
            <a:spLocks noChangeArrowheads="1"/>
          </p:cNvSpPr>
          <p:nvPr/>
        </p:nvSpPr>
        <p:spPr bwMode="auto">
          <a:xfrm>
            <a:off x="1135856" y="832009"/>
            <a:ext cx="7100888" cy="97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例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   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在数轴上表示数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-4,-2,-5,2,3,0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，并比较它们的大小，将它们按从小到大的顺序用“＜”号连接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24" name="文本框 127006"/>
          <p:cNvSpPr txBox="1">
            <a:spLocks noChangeArrowheads="1"/>
          </p:cNvSpPr>
          <p:nvPr/>
        </p:nvSpPr>
        <p:spPr bwMode="auto">
          <a:xfrm>
            <a:off x="1171934" y="2074117"/>
            <a:ext cx="875109" cy="39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 b="1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解：</a:t>
            </a:r>
          </a:p>
        </p:txBody>
      </p:sp>
      <p:sp>
        <p:nvSpPr>
          <p:cNvPr id="25" name="文本框 127007"/>
          <p:cNvSpPr txBox="1">
            <a:spLocks noChangeArrowheads="1"/>
          </p:cNvSpPr>
          <p:nvPr/>
        </p:nvSpPr>
        <p:spPr bwMode="auto">
          <a:xfrm>
            <a:off x="1888367" y="2091505"/>
            <a:ext cx="508635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-4,-2,-5,2,3,0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在数轴上表示如下图：</a:t>
            </a:r>
          </a:p>
        </p:txBody>
      </p:sp>
      <p:sp>
        <p:nvSpPr>
          <p:cNvPr id="26" name="文本框 127008"/>
          <p:cNvSpPr txBox="1">
            <a:spLocks noChangeArrowheads="1"/>
          </p:cNvSpPr>
          <p:nvPr/>
        </p:nvSpPr>
        <p:spPr bwMode="auto">
          <a:xfrm>
            <a:off x="1861186" y="3571449"/>
            <a:ext cx="493514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将它们按从小到大的顺序排列为：</a:t>
            </a:r>
          </a:p>
        </p:txBody>
      </p:sp>
      <p:sp>
        <p:nvSpPr>
          <p:cNvPr id="27" name="文本框 127009"/>
          <p:cNvSpPr txBox="1">
            <a:spLocks noChangeArrowheads="1"/>
          </p:cNvSpPr>
          <p:nvPr/>
        </p:nvSpPr>
        <p:spPr bwMode="auto">
          <a:xfrm>
            <a:off x="1900239" y="4094848"/>
            <a:ext cx="3027620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－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5 &lt;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－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4 &lt;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－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 &lt;0 &lt; 2&lt;3 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1865949" y="2717417"/>
            <a:ext cx="5372100" cy="560425"/>
            <a:chOff x="2705102" y="3611156"/>
            <a:chExt cx="7162800" cy="747233"/>
          </a:xfrm>
        </p:grpSpPr>
        <p:sp>
          <p:nvSpPr>
            <p:cNvPr id="31" name="直接连接符 126993"/>
            <p:cNvSpPr>
              <a:spLocks noChangeShapeType="1"/>
            </p:cNvSpPr>
            <p:nvPr/>
          </p:nvSpPr>
          <p:spPr bwMode="auto">
            <a:xfrm>
              <a:off x="5992818" y="3696136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2705102" y="3611156"/>
              <a:ext cx="7162800" cy="747233"/>
              <a:chOff x="2705102" y="3611156"/>
              <a:chExt cx="7162800" cy="747233"/>
            </a:xfrm>
          </p:grpSpPr>
          <p:grpSp>
            <p:nvGrpSpPr>
              <p:cNvPr id="2" name="组合 126977"/>
              <p:cNvGrpSpPr/>
              <p:nvPr/>
            </p:nvGrpSpPr>
            <p:grpSpPr bwMode="auto">
              <a:xfrm>
                <a:off x="2705102" y="3621789"/>
                <a:ext cx="7162800" cy="736600"/>
                <a:chOff x="909" y="2438"/>
                <a:chExt cx="4512" cy="464"/>
              </a:xfrm>
            </p:grpSpPr>
            <p:sp>
              <p:nvSpPr>
                <p:cNvPr id="3" name="文本框 126978"/>
                <p:cNvSpPr txBox="1">
                  <a:spLocks noChangeArrowheads="1"/>
                </p:cNvSpPr>
                <p:nvPr/>
              </p:nvSpPr>
              <p:spPr bwMode="auto">
                <a:xfrm>
                  <a:off x="909" y="2592"/>
                  <a:ext cx="4512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1800" dirty="0">
                      <a:solidFill>
                        <a:srgbClr val="C00000"/>
                      </a:solidFill>
                      <a:latin typeface="Times New Roman" panose="02020603050405020304" pitchFamily="18" charset="0"/>
                      <a:ea typeface="黑体" panose="02010609060101010101" pitchFamily="2" charset="-122"/>
                    </a:rPr>
                    <a:t>-5    -4     -3     -2     -1     0      1      2      3       4     </a:t>
                  </a:r>
                </a:p>
              </p:txBody>
            </p:sp>
            <p:grpSp>
              <p:nvGrpSpPr>
                <p:cNvPr id="4" name="组合 126979"/>
                <p:cNvGrpSpPr/>
                <p:nvPr/>
              </p:nvGrpSpPr>
              <p:grpSpPr bwMode="auto">
                <a:xfrm>
                  <a:off x="960" y="2438"/>
                  <a:ext cx="4272" cy="224"/>
                  <a:chOff x="960" y="2438"/>
                  <a:chExt cx="4272" cy="224"/>
                </a:xfrm>
              </p:grpSpPr>
              <p:sp>
                <p:nvSpPr>
                  <p:cNvPr id="5" name="直接连接符 126980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2544"/>
                    <a:ext cx="427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" name="直接连接符 126984"/>
                  <p:cNvSpPr>
                    <a:spLocks noChangeShapeType="1"/>
                  </p:cNvSpPr>
                  <p:nvPr/>
                </p:nvSpPr>
                <p:spPr bwMode="auto">
                  <a:xfrm>
                    <a:off x="3360" y="2496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" name="直接连接符 126985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2496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" name="直接连接符 126986"/>
                  <p:cNvSpPr>
                    <a:spLocks noChangeShapeType="1"/>
                  </p:cNvSpPr>
                  <p:nvPr/>
                </p:nvSpPr>
                <p:spPr bwMode="auto">
                  <a:xfrm>
                    <a:off x="2578" y="2494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" name="直接连接符 126987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2496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" name="直接连接符 126988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2496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" name="直接连接符 126989"/>
                  <p:cNvSpPr>
                    <a:spLocks noChangeShapeType="1"/>
                  </p:cNvSpPr>
                  <p:nvPr/>
                </p:nvSpPr>
                <p:spPr bwMode="auto">
                  <a:xfrm>
                    <a:off x="4121" y="2494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" name="直接连接符 126990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2496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" name="直接连接符 126991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2496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" name="直接连接符 12699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494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8" name="直接连接符 126993"/>
                  <p:cNvSpPr>
                    <a:spLocks noChangeShapeType="1"/>
                  </p:cNvSpPr>
                  <p:nvPr/>
                </p:nvSpPr>
                <p:spPr bwMode="auto">
                  <a:xfrm>
                    <a:off x="4525" y="2496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9" name="直接连接符 126994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496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" name="直接连接符 12699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2496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" name="直接连接符 126996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496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" name="矩形 126997"/>
                  <p:cNvSpPr>
                    <a:spLocks noChangeArrowheads="1"/>
                  </p:cNvSpPr>
                  <p:nvPr/>
                </p:nvSpPr>
                <p:spPr bwMode="auto">
                  <a:xfrm>
                    <a:off x="1351" y="2438"/>
                    <a:ext cx="232" cy="2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en-US" sz="1100" dirty="0">
                        <a:solidFill>
                          <a:srgbClr val="C00000"/>
                        </a:solidFill>
                        <a:latin typeface="Tahoma" panose="020B0604030504040204" pitchFamily="34" charset="0"/>
                      </a:rPr>
                      <a:t>●</a:t>
                    </a:r>
                  </a:p>
                </p:txBody>
              </p:sp>
              <p:sp>
                <p:nvSpPr>
                  <p:cNvPr id="8" name="矩形 126983"/>
                  <p:cNvSpPr>
                    <a:spLocks noChangeArrowheads="1"/>
                  </p:cNvSpPr>
                  <p:nvPr/>
                </p:nvSpPr>
                <p:spPr bwMode="auto">
                  <a:xfrm>
                    <a:off x="961" y="2442"/>
                    <a:ext cx="232" cy="2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en-US" sz="1100" dirty="0">
                        <a:solidFill>
                          <a:srgbClr val="C00000"/>
                        </a:solidFill>
                        <a:latin typeface="Tahoma" panose="020B0604030504040204" pitchFamily="34" charset="0"/>
                      </a:rPr>
                      <a:t>●</a:t>
                    </a:r>
                  </a:p>
                </p:txBody>
              </p:sp>
              <p:sp>
                <p:nvSpPr>
                  <p:cNvPr id="7" name="矩形 126982"/>
                  <p:cNvSpPr>
                    <a:spLocks noChangeArrowheads="1"/>
                  </p:cNvSpPr>
                  <p:nvPr/>
                </p:nvSpPr>
                <p:spPr bwMode="auto">
                  <a:xfrm>
                    <a:off x="2894" y="2441"/>
                    <a:ext cx="232" cy="2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en-US" sz="1100" dirty="0">
                        <a:solidFill>
                          <a:srgbClr val="C00000"/>
                        </a:solidFill>
                        <a:latin typeface="Tahoma" panose="020B0604030504040204" pitchFamily="34" charset="0"/>
                      </a:rPr>
                      <a:t>●</a:t>
                    </a:r>
                  </a:p>
                </p:txBody>
              </p:sp>
            </p:grpSp>
          </p:grpSp>
          <p:sp>
            <p:nvSpPr>
              <p:cNvPr id="28" name="矩形 126997"/>
              <p:cNvSpPr>
                <a:spLocks noChangeArrowheads="1"/>
              </p:cNvSpPr>
              <p:nvPr/>
            </p:nvSpPr>
            <p:spPr bwMode="auto">
              <a:xfrm>
                <a:off x="4616453" y="3632901"/>
                <a:ext cx="368051" cy="348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1100" dirty="0">
                    <a:solidFill>
                      <a:srgbClr val="C00000"/>
                    </a:solidFill>
                    <a:latin typeface="Tahoma" panose="020B0604030504040204" pitchFamily="34" charset="0"/>
                  </a:rPr>
                  <a:t>●</a:t>
                </a:r>
              </a:p>
            </p:txBody>
          </p:sp>
          <p:sp>
            <p:nvSpPr>
              <p:cNvPr id="29" name="矩形 126997"/>
              <p:cNvSpPr>
                <a:spLocks noChangeArrowheads="1"/>
              </p:cNvSpPr>
              <p:nvPr/>
            </p:nvSpPr>
            <p:spPr bwMode="auto">
              <a:xfrm>
                <a:off x="7065485" y="3634820"/>
                <a:ext cx="368051" cy="348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1100" dirty="0">
                    <a:solidFill>
                      <a:srgbClr val="C00000"/>
                    </a:solidFill>
                    <a:latin typeface="Tahoma" panose="020B0604030504040204" pitchFamily="34" charset="0"/>
                  </a:rPr>
                  <a:t>●</a:t>
                </a:r>
              </a:p>
            </p:txBody>
          </p:sp>
          <p:sp>
            <p:nvSpPr>
              <p:cNvPr id="30" name="矩形 126997"/>
              <p:cNvSpPr>
                <a:spLocks noChangeArrowheads="1"/>
              </p:cNvSpPr>
              <p:nvPr/>
            </p:nvSpPr>
            <p:spPr bwMode="auto">
              <a:xfrm>
                <a:off x="7663973" y="3611156"/>
                <a:ext cx="368051" cy="348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1100" dirty="0">
                    <a:solidFill>
                      <a:srgbClr val="C00000"/>
                    </a:solidFill>
                    <a:latin typeface="Tahoma" panose="020B0604030504040204" pitchFamily="34" charset="0"/>
                  </a:rPr>
                  <a:t>●</a:t>
                </a:r>
              </a:p>
            </p:txBody>
          </p:sp>
        </p:grpSp>
        <p:sp>
          <p:nvSpPr>
            <p:cNvPr id="32" name="直接连接符 126993"/>
            <p:cNvSpPr>
              <a:spLocks noChangeShapeType="1"/>
            </p:cNvSpPr>
            <p:nvPr/>
          </p:nvSpPr>
          <p:spPr bwMode="auto">
            <a:xfrm>
              <a:off x="4142676" y="3685503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5" name="矩形 34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80245" y="591757"/>
            <a:ext cx="4025930" cy="432961"/>
            <a:chOff x="1470534" y="935593"/>
            <a:chExt cx="5367907" cy="577280"/>
          </a:xfrm>
        </p:grpSpPr>
        <p:sp>
          <p:nvSpPr>
            <p:cNvPr id="3" name="自选图形 10"/>
            <p:cNvSpPr>
              <a:spLocks noChangeArrowheads="1"/>
            </p:cNvSpPr>
            <p:nvPr/>
          </p:nvSpPr>
          <p:spPr bwMode="gray">
            <a:xfrm>
              <a:off x="1470534" y="952501"/>
              <a:ext cx="5367907" cy="5080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28575" algn="ctr">
              <a:solidFill>
                <a:srgbClr val="00B0F0"/>
              </a:solidFill>
              <a:round/>
            </a:ln>
          </p:spPr>
          <p:txBody>
            <a:bodyPr wrap="none" anchor="ctr"/>
            <a:lstStyle/>
            <a:p>
              <a:pPr algn="ctr" eaLnBrk="0" hangingPunct="0"/>
              <a:endParaRPr lang="zh-CN" altLang="en-US" b="1" dirty="0">
                <a:solidFill>
                  <a:schemeClr val="tx2"/>
                </a:solidFill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grpSp>
          <p:nvGrpSpPr>
            <p:cNvPr id="4" name="组合 11"/>
            <p:cNvGrpSpPr/>
            <p:nvPr/>
          </p:nvGrpSpPr>
          <p:grpSpPr bwMode="auto">
            <a:xfrm>
              <a:off x="1470536" y="935593"/>
              <a:ext cx="387842" cy="577280"/>
              <a:chOff x="2078" y="1264"/>
              <a:chExt cx="1644" cy="2447"/>
            </a:xfrm>
          </p:grpSpPr>
          <p:sp>
            <p:nvSpPr>
              <p:cNvPr id="6" name="椭圆 1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7" name="椭圆 1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8" name="椭圆 14"/>
              <p:cNvSpPr>
                <a:spLocks noChangeArrowheads="1"/>
              </p:cNvSpPr>
              <p:nvPr/>
            </p:nvSpPr>
            <p:spPr bwMode="gray">
              <a:xfrm>
                <a:off x="2253" y="1264"/>
                <a:ext cx="1468" cy="244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" name="椭圆 15"/>
              <p:cNvSpPr>
                <a:spLocks noChangeArrowheads="1"/>
              </p:cNvSpPr>
              <p:nvPr/>
            </p:nvSpPr>
            <p:spPr bwMode="gray">
              <a:xfrm>
                <a:off x="2254" y="1265"/>
                <a:ext cx="1468" cy="244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0" name="椭圆 16"/>
              <p:cNvSpPr>
                <a:spLocks noChangeArrowheads="1"/>
              </p:cNvSpPr>
              <p:nvPr/>
            </p:nvSpPr>
            <p:spPr bwMode="gray">
              <a:xfrm>
                <a:off x="2334" y="1265"/>
                <a:ext cx="1097" cy="244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" name="椭圆 17"/>
              <p:cNvSpPr>
                <a:spLocks noChangeArrowheads="1"/>
              </p:cNvSpPr>
              <p:nvPr/>
            </p:nvSpPr>
            <p:spPr bwMode="gray">
              <a:xfrm>
                <a:off x="2337" y="1265"/>
                <a:ext cx="1096" cy="2446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5" name="TextBox 12"/>
            <p:cNvSpPr txBox="1">
              <a:spLocks noChangeArrowheads="1"/>
            </p:cNvSpPr>
            <p:nvPr/>
          </p:nvSpPr>
          <p:spPr bwMode="auto">
            <a:xfrm>
              <a:off x="1821843" y="937136"/>
              <a:ext cx="4826646" cy="553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b="1" dirty="0"/>
                <a:t>2.</a:t>
              </a:r>
              <a:r>
                <a:rPr lang="zh-CN" altLang="en-US" sz="2100" b="1" dirty="0"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运用法则比较有理数的大小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743989" y="1204006"/>
            <a:ext cx="7426166" cy="992579"/>
            <a:chOff x="1053035" y="1407338"/>
            <a:chExt cx="9901555" cy="1323438"/>
          </a:xfrm>
        </p:grpSpPr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1053035" y="1499671"/>
              <a:ext cx="968641" cy="553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b="1" dirty="0">
                  <a:solidFill>
                    <a:srgbClr val="C00000"/>
                  </a:solidFill>
                  <a:ea typeface="黑体" panose="02010609060101010101" pitchFamily="2" charset="-122"/>
                </a:rPr>
                <a:t>问题</a:t>
              </a:r>
            </a:p>
          </p:txBody>
        </p:sp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1656920" y="1407338"/>
              <a:ext cx="9297670" cy="1323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800" dirty="0">
                  <a:latin typeface="黑体" panose="02010609060101010101" pitchFamily="2" charset="-122"/>
                  <a:ea typeface="黑体" panose="02010609060101010101" pitchFamily="2" charset="-122"/>
                </a:rPr>
                <a:t>　  </a:t>
              </a:r>
              <a:endPara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800" dirty="0">
                  <a:latin typeface="黑体" panose="02010609060101010101" pitchFamily="2" charset="-122"/>
                  <a:ea typeface="黑体" panose="02010609060101010101" pitchFamily="2" charset="-122"/>
                </a:rPr>
                <a:t> </a:t>
              </a:r>
              <a:r>
                <a:rPr lang="zh-CN" altLang="en-US" sz="2100" dirty="0">
                  <a:latin typeface="黑体" panose="02010609060101010101" pitchFamily="2" charset="-122"/>
                  <a:ea typeface="黑体" panose="02010609060101010101" pitchFamily="2" charset="-122"/>
                </a:rPr>
                <a:t>对于</a:t>
              </a:r>
              <a:r>
                <a:rPr lang="zh-CN" altLang="en-US" sz="2100" dirty="0">
                  <a:solidFill>
                    <a:srgbClr val="C0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正数、</a:t>
              </a:r>
              <a:r>
                <a:rPr lang="en-US" altLang="zh-CN" sz="2100" dirty="0">
                  <a:solidFill>
                    <a:srgbClr val="C0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0</a:t>
              </a:r>
              <a:r>
                <a:rPr lang="zh-CN" altLang="en-US" sz="2100" dirty="0">
                  <a:solidFill>
                    <a:srgbClr val="C0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、负数</a:t>
              </a:r>
              <a:r>
                <a:rPr lang="zh-CN" altLang="en-US" sz="2100" dirty="0">
                  <a:latin typeface="黑体" panose="02010609060101010101" pitchFamily="2" charset="-122"/>
                  <a:ea typeface="黑体" panose="02010609060101010101" pitchFamily="2" charset="-122"/>
                </a:rPr>
                <a:t>这三类数，它们之间有什么大小关系？</a:t>
              </a:r>
            </a:p>
          </p:txBody>
        </p:sp>
      </p:grp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36386" y="2552289"/>
            <a:ext cx="4618778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/>
          <a:p>
            <a:pPr algn="l">
              <a:lnSpc>
                <a:spcPct val="150000"/>
              </a:lnSpc>
            </a:pPr>
            <a:r>
              <a:rPr kumimoji="1" lang="zh-CN" altLang="en-US" sz="1800" dirty="0">
                <a:latin typeface="宋体" panose="02010600030101010101" pitchFamily="2" charset="-122"/>
              </a:rPr>
              <a:t>用“＞”或“＜”号填空</a:t>
            </a:r>
            <a:r>
              <a:rPr kumimoji="1" lang="en-US" altLang="zh-CN" sz="1800" dirty="0">
                <a:latin typeface="宋体" panose="02010600030101010101" pitchFamily="2" charset="-122"/>
              </a:rPr>
              <a:t>.</a:t>
            </a:r>
            <a:br>
              <a:rPr kumimoji="1" lang="en-US" altLang="zh-CN" sz="1800" dirty="0">
                <a:latin typeface="宋体" panose="02010600030101010101" pitchFamily="2" charset="-122"/>
              </a:rPr>
            </a:br>
            <a:r>
              <a:rPr kumimoji="1" lang="en-US" altLang="zh-CN" sz="1800" dirty="0">
                <a:latin typeface="宋体" panose="02010600030101010101" pitchFamily="2" charset="-122"/>
              </a:rPr>
              <a:t>(1)3</a:t>
            </a:r>
            <a:r>
              <a:rPr kumimoji="1" lang="en-US" altLang="zh-CN" sz="1800" u="sng" dirty="0">
                <a:latin typeface="宋体" panose="02010600030101010101" pitchFamily="2" charset="-122"/>
              </a:rPr>
              <a:t>      </a:t>
            </a:r>
            <a:r>
              <a:rPr kumimoji="1" lang="en-US" altLang="zh-CN" sz="1800" dirty="0">
                <a:latin typeface="宋体" panose="02010600030101010101" pitchFamily="2" charset="-122"/>
              </a:rPr>
              <a:t> 0</a:t>
            </a:r>
            <a:r>
              <a:rPr kumimoji="1" lang="zh-CN" altLang="en-US" sz="1800" dirty="0">
                <a:latin typeface="宋体" panose="02010600030101010101" pitchFamily="2" charset="-122"/>
              </a:rPr>
              <a:t>　     	</a:t>
            </a:r>
            <a:r>
              <a:rPr kumimoji="1" lang="en-US" altLang="zh-CN" sz="1800" dirty="0">
                <a:latin typeface="宋体" panose="02010600030101010101" pitchFamily="2" charset="-122"/>
              </a:rPr>
              <a:t>(2)</a:t>
            </a:r>
            <a:r>
              <a:rPr kumimoji="1" lang="zh-CN" altLang="en-US" sz="1800" dirty="0">
                <a:latin typeface="宋体" panose="02010600030101010101" pitchFamily="2" charset="-122"/>
              </a:rPr>
              <a:t>－</a:t>
            </a:r>
            <a:r>
              <a:rPr kumimoji="1" lang="en-US" altLang="zh-CN" sz="1800" dirty="0">
                <a:latin typeface="宋体" panose="02010600030101010101" pitchFamily="2" charset="-122"/>
              </a:rPr>
              <a:t>2.3</a:t>
            </a:r>
            <a:r>
              <a:rPr kumimoji="1" lang="en-US" altLang="zh-CN" sz="1800" u="sng" dirty="0">
                <a:latin typeface="宋体" panose="02010600030101010101" pitchFamily="2" charset="-122"/>
              </a:rPr>
              <a:t>     </a:t>
            </a:r>
            <a:r>
              <a:rPr kumimoji="1" lang="en-US" altLang="zh-CN" sz="1800" dirty="0">
                <a:latin typeface="宋体" panose="02010600030101010101" pitchFamily="2" charset="-122"/>
              </a:rPr>
              <a:t>0 </a:t>
            </a:r>
          </a:p>
          <a:p>
            <a:pPr algn="l">
              <a:lnSpc>
                <a:spcPct val="150000"/>
              </a:lnSpc>
            </a:pPr>
            <a:r>
              <a:rPr kumimoji="1" lang="en-US" altLang="zh-CN" sz="1800" dirty="0">
                <a:latin typeface="宋体" panose="02010600030101010101" pitchFamily="2" charset="-122"/>
              </a:rPr>
              <a:t>(3) 0</a:t>
            </a:r>
            <a:r>
              <a:rPr kumimoji="1" lang="en-US" altLang="zh-CN" sz="1800" u="sng" dirty="0">
                <a:latin typeface="宋体" panose="02010600030101010101" pitchFamily="2" charset="-122"/>
              </a:rPr>
              <a:t>     </a:t>
            </a:r>
            <a:r>
              <a:rPr kumimoji="1" lang="en-US" altLang="zh-CN" sz="1800" dirty="0">
                <a:latin typeface="宋体" panose="02010600030101010101" pitchFamily="2" charset="-122"/>
              </a:rPr>
              <a:t>0.5     	(4)0</a:t>
            </a:r>
            <a:r>
              <a:rPr kumimoji="1" lang="en-US" altLang="zh-CN" sz="1800" u="sng" dirty="0">
                <a:latin typeface="宋体" panose="02010600030101010101" pitchFamily="2" charset="-122"/>
              </a:rPr>
              <a:t>      </a:t>
            </a:r>
            <a:r>
              <a:rPr kumimoji="1" lang="zh-CN" altLang="en-US" sz="1800" dirty="0">
                <a:latin typeface="宋体" panose="02010600030101010101" pitchFamily="2" charset="-122"/>
              </a:rPr>
              <a:t>－</a:t>
            </a:r>
            <a:r>
              <a:rPr kumimoji="1" lang="en-US" altLang="zh-CN" sz="1800" dirty="0">
                <a:latin typeface="宋体" panose="02010600030101010101" pitchFamily="2" charset="-122"/>
              </a:rPr>
              <a:t>5</a:t>
            </a:r>
          </a:p>
          <a:p>
            <a:pPr algn="l">
              <a:lnSpc>
                <a:spcPct val="150000"/>
              </a:lnSpc>
            </a:pPr>
            <a:r>
              <a:rPr kumimoji="1" lang="en-US" altLang="zh-CN" sz="1800" dirty="0">
                <a:latin typeface="宋体" panose="02010600030101010101" pitchFamily="2" charset="-122"/>
              </a:rPr>
              <a:t>(5) </a:t>
            </a:r>
            <a:r>
              <a:rPr kumimoji="1" lang="zh-CN" altLang="en-US" sz="1800" dirty="0">
                <a:latin typeface="宋体" panose="02010600030101010101" pitchFamily="2" charset="-122"/>
              </a:rPr>
              <a:t>－</a:t>
            </a:r>
            <a:r>
              <a:rPr kumimoji="1" lang="en-US" altLang="zh-CN" sz="1800" dirty="0">
                <a:latin typeface="宋体" panose="02010600030101010101" pitchFamily="2" charset="-122"/>
              </a:rPr>
              <a:t>1.5</a:t>
            </a:r>
            <a:r>
              <a:rPr kumimoji="1" lang="en-US" altLang="zh-CN" sz="1800" u="sng" dirty="0">
                <a:latin typeface="宋体" panose="02010600030101010101" pitchFamily="2" charset="-122"/>
              </a:rPr>
              <a:t>     </a:t>
            </a:r>
            <a:r>
              <a:rPr kumimoji="1" lang="en-US" altLang="zh-CN" sz="1800" dirty="0">
                <a:latin typeface="宋体" panose="02010600030101010101" pitchFamily="2" charset="-122"/>
              </a:rPr>
              <a:t>1.5     	(6)4</a:t>
            </a:r>
            <a:r>
              <a:rPr kumimoji="1" lang="en-US" altLang="zh-CN" sz="1800" u="sng" dirty="0">
                <a:latin typeface="宋体" panose="02010600030101010101" pitchFamily="2" charset="-122"/>
              </a:rPr>
              <a:t>      </a:t>
            </a:r>
            <a:r>
              <a:rPr kumimoji="1" lang="zh-CN" altLang="en-US" sz="1800" dirty="0">
                <a:latin typeface="宋体" panose="02010600030101010101" pitchFamily="2" charset="-122"/>
              </a:rPr>
              <a:t>－</a:t>
            </a:r>
            <a:r>
              <a:rPr kumimoji="1" lang="en-US" altLang="zh-CN" sz="1800" dirty="0">
                <a:latin typeface="宋体" panose="02010600030101010101" pitchFamily="2" charset="-122"/>
              </a:rPr>
              <a:t>6 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9851" y="2915845"/>
            <a:ext cx="43338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700" b="1">
                <a:solidFill>
                  <a:srgbClr val="C00000"/>
                </a:solidFill>
                <a:latin typeface="宋体" panose="02010600030101010101" pitchFamily="2" charset="-122"/>
              </a:rPr>
              <a:t>&lt;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542355" y="3394280"/>
            <a:ext cx="43338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700" b="1" dirty="0">
                <a:solidFill>
                  <a:srgbClr val="C00000"/>
                </a:solidFill>
                <a:latin typeface="宋体" panose="02010600030101010101" pitchFamily="2" charset="-122"/>
              </a:rPr>
              <a:t>&lt;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2057491" y="3784587"/>
            <a:ext cx="433388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700" b="1" dirty="0">
                <a:solidFill>
                  <a:srgbClr val="C00000"/>
                </a:solidFill>
                <a:latin typeface="宋体" panose="02010600030101010101" pitchFamily="2" charset="-122"/>
              </a:rPr>
              <a:t>&lt;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542356" y="2924588"/>
            <a:ext cx="37742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700" b="1" dirty="0">
                <a:solidFill>
                  <a:srgbClr val="C00000"/>
                </a:solidFill>
                <a:latin typeface="宋体" panose="02010600030101010101" pitchFamily="2" charset="-122"/>
              </a:rPr>
              <a:t>&gt;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4252064" y="3361914"/>
            <a:ext cx="37742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700" b="1" dirty="0">
                <a:solidFill>
                  <a:srgbClr val="C00000"/>
                </a:solidFill>
                <a:latin typeface="宋体" panose="02010600030101010101" pitchFamily="2" charset="-122"/>
              </a:rPr>
              <a:t>&gt;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4268392" y="3785776"/>
            <a:ext cx="377429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700" b="1" dirty="0">
                <a:solidFill>
                  <a:srgbClr val="C00000"/>
                </a:solidFill>
                <a:latin typeface="宋体" panose="02010600030101010101" pitchFamily="2" charset="-122"/>
              </a:rPr>
              <a:t>&gt;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5910739" y="3784759"/>
            <a:ext cx="2422208" cy="586314"/>
          </a:xfrm>
          <a:prstGeom prst="rect">
            <a:avLst/>
          </a:prstGeom>
          <a:gradFill>
            <a:gsLst>
              <a:gs pos="100000">
                <a:schemeClr val="accent5">
                  <a:lumMod val="110000"/>
                  <a:satMod val="105000"/>
                  <a:tint val="67000"/>
                  <a:alpha val="0"/>
                </a:schemeClr>
              </a:gs>
              <a:gs pos="50000">
                <a:schemeClr val="accent5">
                  <a:lumMod val="105000"/>
                  <a:satMod val="103000"/>
                  <a:tint val="73000"/>
                </a:schemeClr>
              </a:gs>
              <a:gs pos="25000">
                <a:schemeClr val="accent5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</a:rPr>
              <a:t>适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</a:rPr>
              <a:t>用于一个数和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</a:rPr>
              <a:t>0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</a:rPr>
              <a:t>的大小比较，以及异号两数的大小比较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</a:rPr>
              <a:t>.</a:t>
            </a:r>
            <a:endParaRPr kumimoji="1" lang="en-US" altLang="zh-CN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22" name="圆角矩形标注 21"/>
          <p:cNvSpPr/>
          <p:nvPr/>
        </p:nvSpPr>
        <p:spPr>
          <a:xfrm>
            <a:off x="5910739" y="2257902"/>
            <a:ext cx="2422684" cy="612934"/>
          </a:xfrm>
          <a:prstGeom prst="wedgeRoundRectCallout">
            <a:avLst>
              <a:gd name="adj1" fmla="val -81177"/>
              <a:gd name="adj2" fmla="val 13609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b="1" dirty="0" smtClean="0">
                <a:solidFill>
                  <a:srgbClr val="C00000"/>
                </a:solidFill>
                <a:latin typeface="宋体" panose="02010600030101010101" pitchFamily="2" charset="-122"/>
              </a:rPr>
              <a:t>法则</a:t>
            </a:r>
            <a:endParaRPr lang="en-US" altLang="zh-CN" b="1" dirty="0" smtClean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 algn="ctr"/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</a:rPr>
              <a:t>正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</a:rPr>
              <a:t>数大于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</a:rPr>
              <a:t>0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</a:rPr>
              <a:t>，负数小于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</a:rPr>
              <a:t>0,</a:t>
            </a:r>
            <a:r>
              <a:rPr kumimoji="1" lang="zh-CN" altLang="en-US" dirty="0">
                <a:solidFill>
                  <a:schemeClr val="tx1"/>
                </a:solidFill>
                <a:latin typeface="宋体" panose="02010600030101010101" pitchFamily="2" charset="-122"/>
              </a:rPr>
              <a:t>正数大于负数</a:t>
            </a:r>
            <a:r>
              <a:rPr kumimoji="1" lang="en-US" altLang="zh-CN" dirty="0" smtClean="0">
                <a:solidFill>
                  <a:schemeClr val="tx1"/>
                </a:solidFill>
                <a:latin typeface="宋体" panose="02010600030101010101" pitchFamily="2" charset="-122"/>
              </a:rPr>
              <a:t>.</a:t>
            </a:r>
            <a:endParaRPr kumimoji="1" lang="en-US" altLang="zh-CN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23" name="虚尾箭头 22"/>
          <p:cNvSpPr/>
          <p:nvPr/>
        </p:nvSpPr>
        <p:spPr>
          <a:xfrm rot="5400000">
            <a:off x="6850857" y="3208020"/>
            <a:ext cx="427196" cy="403384"/>
          </a:xfrm>
          <a:prstGeom prst="strip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6" grpId="0" bldLvl="0" animBg="1"/>
      <p:bldP spid="22" grpId="0" bldLvl="0" animBg="1"/>
      <p:bldP spid="23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1098</Words>
  <Application>Microsoft Office PowerPoint</Application>
  <PresentationFormat>全屏显示(16:9)</PresentationFormat>
  <Paragraphs>170</Paragraphs>
  <Slides>17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2" baseType="lpstr">
      <vt:lpstr>等线</vt:lpstr>
      <vt:lpstr>仿宋_GB2312</vt:lpstr>
      <vt:lpstr>黑体</vt:lpstr>
      <vt:lpstr>楷体_GB2312</vt:lpstr>
      <vt:lpstr>宋体</vt:lpstr>
      <vt:lpstr>微软雅黑</vt:lpstr>
      <vt:lpstr>Arial</vt:lpstr>
      <vt:lpstr>Calibri</vt:lpstr>
      <vt:lpstr>Comic Sans MS</vt:lpstr>
      <vt:lpstr>Garamond</vt:lpstr>
      <vt:lpstr>Tahoma</vt:lpstr>
      <vt:lpstr>Times New Roman</vt:lpstr>
      <vt:lpstr>Wingdings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2023-01-16T18:49:41Z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0C3C6557A7DF48A7A52FD1E7E21016D6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