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D61DE-F9EA-4FC2-96C2-B984173A950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CDB0C-964F-42BC-9571-237125706E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29CF-BC90-4396-A7F6-6DFF4725099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>
          <a:xfrm>
            <a:off x="685903" y="1288435"/>
            <a:ext cx="7545579" cy="9944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720623"/>
            <a:ext cx="6063164" cy="99441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5" y="1823145"/>
            <a:ext cx="4785293" cy="61722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180564" y="2000265"/>
            <a:ext cx="5181600" cy="12573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936D1E-89EA-467E-A5F7-A89DA349AB4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85DE01-72B9-4F12-8B0B-B4FB140507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5950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025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2013-3-7&#22791;&#35838;/&#35838;&#20214;/&#26519;&#26519;B6-1&#35838;&#20214;/M01U1_A_text.sw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2013-3-7&#22791;&#35838;/&#35838;&#20214;/&#26519;&#26519;B6-1&#35838;&#20214;/M01U1_A_text.sw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71550"/>
            <a:ext cx="9144000" cy="792088"/>
          </a:xfrm>
        </p:spPr>
        <p:txBody>
          <a:bodyPr/>
          <a:lstStyle/>
          <a:p>
            <a:r>
              <a:rPr lang="en-US" altLang="zh-CN" sz="4000" dirty="0" smtClean="0"/>
              <a:t>Unit 3 Birthday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1851670"/>
            <a:ext cx="6333104" cy="580184"/>
          </a:xfrm>
        </p:spPr>
        <p:txBody>
          <a:bodyPr/>
          <a:lstStyle/>
          <a:p>
            <a:r>
              <a:rPr lang="en-US" altLang="zh-CN" sz="4400" b="1" dirty="0"/>
              <a:t>When is your </a:t>
            </a:r>
            <a:r>
              <a:rPr lang="en-US" altLang="zh-CN" sz="4400" b="1" dirty="0" smtClean="0"/>
              <a:t>birthday?</a:t>
            </a:r>
            <a:endParaRPr lang="zh-CN" altLang="en-US" sz="4400" dirty="0" smtClean="0"/>
          </a:p>
        </p:txBody>
      </p:sp>
      <p:sp>
        <p:nvSpPr>
          <p:cNvPr id="4" name="矩形 3"/>
          <p:cNvSpPr/>
          <p:nvPr/>
        </p:nvSpPr>
        <p:spPr>
          <a:xfrm>
            <a:off x="0" y="393990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-684213" y="681038"/>
            <a:ext cx="395922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November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-684213" y="1653778"/>
            <a:ext cx="395922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June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-468313" y="2842022"/>
            <a:ext cx="395922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August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1979614" y="951310"/>
            <a:ext cx="39592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May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4787901" y="573882"/>
            <a:ext cx="39592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February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3419476" y="2680097"/>
            <a:ext cx="39592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January</a:t>
            </a: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4643439" y="1329929"/>
            <a:ext cx="39592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July</a:t>
            </a: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2555876" y="4192191"/>
            <a:ext cx="39592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March</a:t>
            </a:r>
          </a:p>
        </p:txBody>
      </p:sp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5184776" y="4192191"/>
            <a:ext cx="39592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December</a:t>
            </a:r>
          </a:p>
        </p:txBody>
      </p:sp>
      <p:sp>
        <p:nvSpPr>
          <p:cNvPr id="222221" name="Text Box 13"/>
          <p:cNvSpPr txBox="1">
            <a:spLocks noChangeArrowheads="1"/>
          </p:cNvSpPr>
          <p:nvPr/>
        </p:nvSpPr>
        <p:spPr bwMode="auto">
          <a:xfrm>
            <a:off x="-1116013" y="4030266"/>
            <a:ext cx="5761038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September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3600" b="1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222224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4" y="1545431"/>
            <a:ext cx="15843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0" y="1"/>
            <a:ext cx="197971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+mj-lt"/>
                <a:ea typeface="宋体" panose="02010600030101010101" pitchFamily="2" charset="-122"/>
              </a:rPr>
              <a:t>Read: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419476" y="3327797"/>
            <a:ext cx="39592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October</a:t>
            </a: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6" y="3165872"/>
            <a:ext cx="15843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284664" y="1869282"/>
            <a:ext cx="39592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April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  <p:bldP spid="222213" grpId="0"/>
      <p:bldP spid="222214" grpId="0"/>
      <p:bldP spid="222215" grpId="0"/>
      <p:bldP spid="222216" grpId="0"/>
      <p:bldP spid="222217" grpId="0"/>
      <p:bldP spid="222218" grpId="0"/>
      <p:bldP spid="222219" grpId="0"/>
      <p:bldP spid="222220" grpId="0"/>
      <p:bldP spid="222221" grpId="0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:\Documents and Settings\Administrator\桌面\4B M4U1 The piper of Hamelin\素材\图片素材\bo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9" y="250031"/>
            <a:ext cx="8243887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467545" y="3705877"/>
            <a:ext cx="8064573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Yesterday was Wang Hong’s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birthday. 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They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ate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big cake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 They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were happy.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C:\Documents and Settings\Administrator\桌面\4B M4U1 The piper of Hamelin\素材\图片素材\bo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9" y="844154"/>
            <a:ext cx="7164387" cy="388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50826" y="250032"/>
            <a:ext cx="2663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After the party</a:t>
            </a: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2124075" y="627460"/>
            <a:ext cx="6408738" cy="757238"/>
          </a:xfrm>
          <a:prstGeom prst="wedgeEllipseCallout">
            <a:avLst>
              <a:gd name="adj1" fmla="val -4324"/>
              <a:gd name="adj2" fmla="val 6131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935038" y="789385"/>
            <a:ext cx="82089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When is your birthday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, Danny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:\Documents and Settings\Administrator\桌面\4B M4U1 The piper of Hamelin\素材\图片素材\bo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9" y="411957"/>
            <a:ext cx="8353425" cy="329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529" y="3921900"/>
            <a:ext cx="8208963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My birthday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? Let me see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C:\Documents and Settings\Administrator\桌面\4B M4U1 The piper of Hamelin\素材\图片素材\bo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4" y="141685"/>
            <a:ext cx="24479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4" y="1329929"/>
            <a:ext cx="3024187" cy="170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050" y="2895600"/>
            <a:ext cx="2376488" cy="148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9" y="3327798"/>
            <a:ext cx="1411287" cy="146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2916238" y="681038"/>
            <a:ext cx="59039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Peter’s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birthday is in May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2916238" y="4192191"/>
            <a:ext cx="59039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Wang Hong’s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birthday is in October.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3240089" y="2518172"/>
            <a:ext cx="5508625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Li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ing’s birthday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is in March 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:\Documents and Settings\Administrator\桌面\4B M4U1 The piper of Hamelin\素材\图片素材\bo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6" y="897731"/>
            <a:ext cx="5580063" cy="334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563888" y="735546"/>
            <a:ext cx="522156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But when is my birthday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283969" y="1923678"/>
            <a:ext cx="4500959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have not birthday.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148064" y="3327834"/>
            <a:ext cx="360010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am sad.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376" y="1977629"/>
            <a:ext cx="123825" cy="9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:\Documents and Settings\Administrator\桌面\4B M4U1 The piper of Hamelin\素材\图片素材\bo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11956"/>
            <a:ext cx="4103688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2339753" y="2409732"/>
            <a:ext cx="6480373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My birthday is in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November 10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08400" y="951310"/>
            <a:ext cx="511175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Don’t be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sad, Danny.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C:\Documents and Settings\Administrator\桌面\4B M4U1 The piper of Hamelin\素材\图片素材\bo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50031"/>
            <a:ext cx="80645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4" y="4030266"/>
            <a:ext cx="792003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Let’s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have a same birthday!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C:\Documents and Settings\Administrator\桌面\4B M4U1 The piper of Hamelin\素材\图片素材\bo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23850" y="2625328"/>
            <a:ext cx="4248150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will eat 2 cakes.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Haha...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6" y="1977629"/>
            <a:ext cx="123825" cy="9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4" y="519113"/>
            <a:ext cx="3775075" cy="376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50826" y="1437085"/>
            <a:ext cx="5040313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Great, I am so happy!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95289" y="1340644"/>
            <a:ext cx="792162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 Li Ming’s   B. Jenny’s   C</a:t>
            </a:r>
            <a:r>
              <a:rPr lang="en-US" altLang="zh-CN" sz="3200" b="1" dirty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en-US" altLang="zh-CN" sz="3200" b="1" dirty="0" smtClean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Wang Hong’s</a:t>
            </a:r>
            <a:endParaRPr lang="en-US" altLang="zh-CN" sz="3200" b="1" dirty="0">
              <a:solidFill>
                <a:srgbClr val="3366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68276" y="465535"/>
            <a:ext cx="70580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36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 Whose birthday is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this?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260350" y="2608660"/>
            <a:ext cx="705643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When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is Jenny’s birthday?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323529" y="3543858"/>
            <a:ext cx="828516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3200" b="1" dirty="0" smtClean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June 6     </a:t>
            </a:r>
            <a:r>
              <a:rPr lang="en-US" altLang="zh-CN" sz="3200" b="1" dirty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3200" b="1" dirty="0" smtClean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October </a:t>
            </a:r>
            <a:r>
              <a:rPr lang="en-US" altLang="zh-CN" sz="3200" b="1" dirty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      C. July 10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879244" y="1975831"/>
            <a:ext cx="662463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many months?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879244" y="3004914"/>
            <a:ext cx="302418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Twelve.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41651" y="699542"/>
            <a:ext cx="8892480" cy="707886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Which month do you like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 Why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13572"/>
            <a:ext cx="941388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/>
      <p:bldP spid="234503" grpId="0"/>
      <p:bldP spid="82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C:\Documents and Settings\Administrator\桌面\4B M4U1 The piper of Hamelin\素材\图片素材\bo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13970">
            <a:off x="323850" y="303610"/>
            <a:ext cx="3240088" cy="140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1653779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3274219"/>
            <a:ext cx="3384550" cy="13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3" y="250032"/>
            <a:ext cx="3600450" cy="216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7901" y="2925366"/>
            <a:ext cx="3529013" cy="1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95289" y="1340644"/>
            <a:ext cx="792162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 </a:t>
            </a:r>
            <a:r>
              <a:rPr lang="en-US" altLang="zh-CN" sz="3200" b="1" dirty="0" smtClean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 Ming’s   </a:t>
            </a:r>
            <a:r>
              <a:rPr lang="en-US" altLang="zh-CN" sz="3200" b="1" dirty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B. </a:t>
            </a:r>
            <a:r>
              <a:rPr lang="en-US" altLang="zh-CN" sz="3200" b="1" dirty="0" smtClean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Jenny’s   C. Wang Hong’s</a:t>
            </a:r>
            <a:endParaRPr lang="en-US" altLang="zh-CN" sz="3200" b="1" dirty="0">
              <a:solidFill>
                <a:srgbClr val="3366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68276" y="465535"/>
            <a:ext cx="70580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Whose birthday is this?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260350" y="2608660"/>
            <a:ext cx="705643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When is Jenny’s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birthday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571473" y="3696899"/>
            <a:ext cx="828516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 </a:t>
            </a:r>
            <a:r>
              <a:rPr lang="en-US" altLang="zh-CN" sz="3200" b="1" dirty="0" smtClean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June 6     </a:t>
            </a:r>
            <a:r>
              <a:rPr lang="en-US" altLang="zh-CN" sz="3200" b="1" dirty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3200" b="1" dirty="0" smtClean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October </a:t>
            </a:r>
            <a:r>
              <a:rPr lang="en-US" altLang="zh-CN" sz="3200" b="1" dirty="0">
                <a:solidFill>
                  <a:srgbClr val="33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      C. July 10</a:t>
            </a:r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2916239" y="1340644"/>
            <a:ext cx="503237" cy="438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2714613" y="3696899"/>
            <a:ext cx="504825" cy="438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u=495096633,1498458591&amp;fm=2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11956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u=4017773294,803594773&amp;fm=21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6" y="411956"/>
            <a:ext cx="1800225" cy="107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6" y="1762125"/>
            <a:ext cx="1000125" cy="100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827088" y="3219450"/>
            <a:ext cx="72009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When is your birthday?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900113" y="3975497"/>
            <a:ext cx="72009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Is it in</a:t>
            </a:r>
            <a:r>
              <a:rPr lang="en-US" altLang="zh-CN" sz="4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… ?</a:t>
            </a:r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755576" y="1005576"/>
            <a:ext cx="72009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Hello, My birthday is in…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683568" y="1653648"/>
            <a:ext cx="72009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 is your birthday?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687041" y="2378013"/>
            <a:ext cx="72009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 birthday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in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1" y="465535"/>
            <a:ext cx="62277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Find the birthday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friends.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找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相同生日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朋友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5847" name="Picture 1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6516688" y="267494"/>
            <a:ext cx="2438400" cy="11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9657"/>
            <a:ext cx="635000" cy="5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409825"/>
            <a:ext cx="625475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36144"/>
            <a:ext cx="635000" cy="5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1" y="3436144"/>
            <a:ext cx="625475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19"/>
          <p:cNvSpPr txBox="1">
            <a:spLocks noChangeArrowheads="1"/>
          </p:cNvSpPr>
          <p:nvPr/>
        </p:nvSpPr>
        <p:spPr bwMode="auto">
          <a:xfrm>
            <a:off x="1403648" y="3111810"/>
            <a:ext cx="7056784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We are friends</a:t>
            </a:r>
            <a:r>
              <a:rPr lang="en-US" altLang="zh-CN" sz="36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, come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to my birthday party.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853" name="Text Box 19"/>
          <p:cNvSpPr txBox="1">
            <a:spLocks noChangeArrowheads="1"/>
          </p:cNvSpPr>
          <p:nvPr/>
        </p:nvSpPr>
        <p:spPr bwMode="auto">
          <a:xfrm>
            <a:off x="1357291" y="3429006"/>
            <a:ext cx="4752677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Great.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56928"/>
            <a:ext cx="8748713" cy="38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251520" y="195263"/>
            <a:ext cx="40324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在对应月份下标记你的生日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3882"/>
            <a:ext cx="8893175" cy="384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9" y="0"/>
            <a:ext cx="22320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071670" y="3161113"/>
            <a:ext cx="8640762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 is your father’s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 </a:t>
            </a:r>
            <a:endParaRPr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mother’s birthday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2701107" y="483518"/>
            <a:ext cx="360045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Homework: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259633" y="1545636"/>
            <a:ext cx="511207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跟读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课文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遍。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259632" y="2301720"/>
            <a:ext cx="72728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班级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博客阅读关于生日的英语绘本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故事。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1326705" y="3098408"/>
            <a:ext cx="66970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询问朋友或家人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生日，完成练习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89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1691680" y="1563638"/>
            <a:ext cx="5181600" cy="1257300"/>
          </a:xfrm>
        </p:spPr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"/>
            <a:ext cx="9144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0F3FA">
              <a:alpha val="76862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4" y="789385"/>
            <a:ext cx="3779837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0" y="4083844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They are having a birthday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party</a:t>
            </a:r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258889" y="1437085"/>
            <a:ext cx="194468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happy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0" y="1437624"/>
            <a:ext cx="194468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How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700339" y="1491854"/>
            <a:ext cx="30956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they are</a:t>
            </a:r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 animBg="1"/>
      <p:bldP spid="11285" grpId="0" animBg="1"/>
      <p:bldP spid="11290" grpId="0" build="allAtOnce"/>
      <p:bldP spid="1129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35247" y="121414"/>
            <a:ext cx="8353426" cy="864394"/>
          </a:xfrm>
          <a:prstGeom prst="wedgeEllipseCallout">
            <a:avLst>
              <a:gd name="adj1" fmla="val -26019"/>
              <a:gd name="adj2" fmla="val 134847"/>
            </a:avLst>
          </a:prstGeom>
          <a:solidFill>
            <a:srgbClr val="FFFF99">
              <a:alpha val="9294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51520" y="303498"/>
            <a:ext cx="792088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 is your birthday, Li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Ming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 rot="21440024" flipV="1">
            <a:off x="3275014" y="2911078"/>
            <a:ext cx="3817937" cy="832247"/>
          </a:xfrm>
          <a:prstGeom prst="wedgeEllipseCallout">
            <a:avLst>
              <a:gd name="adj1" fmla="val 39352"/>
              <a:gd name="adj2" fmla="val 125986"/>
            </a:avLst>
          </a:prstGeom>
          <a:solidFill>
            <a:srgbClr val="FFFF99">
              <a:alpha val="8117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rot="1080000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419476" y="3112294"/>
            <a:ext cx="352901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It’s in March.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/>
      <p:bldP spid="10245" grpId="0" animBg="1"/>
      <p:bldP spid="553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-252413" y="141685"/>
            <a:ext cx="8353426" cy="864394"/>
          </a:xfrm>
          <a:prstGeom prst="wedgeEllipseCallout">
            <a:avLst>
              <a:gd name="adj1" fmla="val -26019"/>
              <a:gd name="adj2" fmla="val 134847"/>
            </a:avLst>
          </a:prstGeom>
          <a:solidFill>
            <a:srgbClr val="F0F3FA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23528" y="303499"/>
            <a:ext cx="705643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 is your birthday, Peter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21440024" flipV="1">
            <a:off x="3273425" y="2881313"/>
            <a:ext cx="5473700" cy="832247"/>
          </a:xfrm>
          <a:prstGeom prst="wedgeEllipseCallout">
            <a:avLst>
              <a:gd name="adj1" fmla="val 17074"/>
              <a:gd name="adj2" fmla="val 12788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rot="1080000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419476" y="3003799"/>
            <a:ext cx="57245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 birthday is in May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4" grpId="0"/>
      <p:bldP spid="11269" grpId="0" animBg="1"/>
      <p:bldP spid="563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-252413" y="141685"/>
            <a:ext cx="8353426" cy="864394"/>
          </a:xfrm>
          <a:prstGeom prst="wedgeEllipseCallout">
            <a:avLst>
              <a:gd name="adj1" fmla="val 18509"/>
              <a:gd name="adj2" fmla="val 71625"/>
            </a:avLst>
          </a:prstGeom>
          <a:solidFill>
            <a:srgbClr val="F0F3FA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0" y="303499"/>
            <a:ext cx="835342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 is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your birthday, Wang hong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2195513" y="1815704"/>
            <a:ext cx="3313112" cy="864394"/>
          </a:xfrm>
          <a:prstGeom prst="wedgeEllipseCallout">
            <a:avLst>
              <a:gd name="adj1" fmla="val -4481"/>
              <a:gd name="adj2" fmla="val 71764"/>
            </a:avLst>
          </a:prstGeom>
          <a:solidFill>
            <a:srgbClr val="F0F3FA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915816" y="1977685"/>
            <a:ext cx="21971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Guess.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4643438" y="1059656"/>
            <a:ext cx="4176712" cy="539354"/>
          </a:xfrm>
          <a:prstGeom prst="wedgeEllipseCallout">
            <a:avLst>
              <a:gd name="adj1" fmla="val -29208"/>
              <a:gd name="adj2" fmla="val 75829"/>
            </a:avLst>
          </a:prstGeom>
          <a:solidFill>
            <a:srgbClr val="F0F3FA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471394" y="1113589"/>
            <a:ext cx="367260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it in…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57355" name="AutoShape 11"/>
          <p:cNvSpPr>
            <a:spLocks noChangeArrowheads="1"/>
          </p:cNvSpPr>
          <p:nvPr/>
        </p:nvSpPr>
        <p:spPr bwMode="auto">
          <a:xfrm>
            <a:off x="4427538" y="3219450"/>
            <a:ext cx="4392612" cy="864394"/>
          </a:xfrm>
          <a:prstGeom prst="wedgeEllipseCallout">
            <a:avLst>
              <a:gd name="adj1" fmla="val -61565"/>
              <a:gd name="adj2" fmla="val -71903"/>
            </a:avLst>
          </a:prstGeom>
          <a:solidFill>
            <a:srgbClr val="F0F3FA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4788024" y="3381841"/>
            <a:ext cx="460814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It’s October 7.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/>
      <p:bldP spid="57351" grpId="0" animBg="1"/>
      <p:bldP spid="57352" grpId="0"/>
      <p:bldP spid="57353" grpId="0" animBg="1"/>
      <p:bldP spid="57354" grpId="0"/>
      <p:bldP spid="57355" grpId="0" animBg="1"/>
      <p:bldP spid="573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41685"/>
            <a:ext cx="4500563" cy="216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50031"/>
            <a:ext cx="4248150" cy="201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411014"/>
            <a:ext cx="5542724" cy="273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214282" y="2893221"/>
            <a:ext cx="197971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+mj-lt"/>
                <a:ea typeface="宋体" panose="02010600030101010101" pitchFamily="2" charset="-122"/>
              </a:rPr>
              <a:t>Practise in pairs.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3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1187451" y="1221582"/>
            <a:ext cx="6697663" cy="1241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Practise in </a:t>
            </a:r>
            <a:r>
              <a:rPr lang="en-US" altLang="zh-CN" sz="3600" b="1" i="1" kern="10" dirty="0" smtClean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groups.</a:t>
            </a:r>
            <a:endParaRPr lang="zh-CN" altLang="en-US" sz="3600" b="1" i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  <p:pic>
        <p:nvPicPr>
          <p:cNvPr id="10244" name="Picture 6" descr="u=2831910199,1367791173&amp;fm=56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908176" y="3003947"/>
            <a:ext cx="4397375" cy="124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3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251520" y="605920"/>
            <a:ext cx="5544616" cy="7299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Practise in </a:t>
            </a:r>
            <a:r>
              <a:rPr lang="en-US" altLang="zh-CN" sz="3600" b="1" i="1" kern="10" dirty="0" smtClean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groups.</a:t>
            </a:r>
            <a:endParaRPr lang="zh-CN" altLang="en-US" sz="3600" b="1" i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" y="1491630"/>
            <a:ext cx="8893175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+mj-lt"/>
                <a:ea typeface="宋体" panose="02010600030101010101" pitchFamily="2" charset="-122"/>
              </a:rPr>
              <a:t>Tips</a:t>
            </a:r>
            <a:r>
              <a:rPr lang="en-US" altLang="zh-CN" sz="2400" b="1" dirty="0" smtClean="0">
                <a:solidFill>
                  <a:srgbClr val="FF3300"/>
                </a:solidFill>
                <a:latin typeface="+mj-lt"/>
                <a:ea typeface="宋体" panose="02010600030101010101" pitchFamily="2" charset="-122"/>
              </a:rPr>
              <a:t>: </a:t>
            </a:r>
            <a:r>
              <a:rPr lang="en-US" altLang="zh-CN" sz="2400" dirty="0" smtClean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1. Read together. </a:t>
            </a:r>
            <a:r>
              <a:rPr lang="zh-CN" altLang="en-US" sz="2400" dirty="0" smtClean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小组</a:t>
            </a:r>
            <a:r>
              <a:rPr lang="zh-CN" altLang="en-US" sz="2400" dirty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齐读月份</a:t>
            </a:r>
            <a:r>
              <a:rPr lang="zh-CN" altLang="en-US" sz="2400" dirty="0" smtClean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单词。</a:t>
            </a:r>
            <a:endParaRPr lang="zh-CN" altLang="en-US" sz="2400" dirty="0">
              <a:latin typeface="+mj-lt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          </a:t>
            </a:r>
            <a:r>
              <a:rPr lang="en-US" altLang="zh-CN" sz="2400" dirty="0" smtClean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2. Read one by one. </a:t>
            </a:r>
            <a:r>
              <a:rPr lang="zh-CN" altLang="en-US" sz="2400" dirty="0" smtClean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组</a:t>
            </a:r>
            <a:r>
              <a:rPr lang="zh-CN" altLang="en-US" sz="2400" dirty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内一个个读月份词</a:t>
            </a:r>
            <a:r>
              <a:rPr lang="zh-CN" altLang="en-US" sz="2400" dirty="0" smtClean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卡。</a:t>
            </a:r>
            <a:endParaRPr lang="zh-CN" altLang="en-US" sz="2400" dirty="0">
              <a:latin typeface="+mj-lt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          </a:t>
            </a:r>
            <a:r>
              <a:rPr lang="en-US" altLang="zh-CN" sz="2400" dirty="0" smtClean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3. Preemptive answer. </a:t>
            </a:r>
            <a:r>
              <a:rPr lang="zh-CN" altLang="en-US" sz="2400" dirty="0" smtClean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抢答单词。</a:t>
            </a:r>
            <a:endParaRPr lang="en-US" altLang="zh-CN" sz="2400" dirty="0" smtClean="0">
              <a:latin typeface="+mj-lt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          4. Make a dialogue. </a:t>
            </a:r>
            <a:r>
              <a:rPr lang="zh-CN" altLang="en-US" sz="2400" dirty="0" smtClean="0"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对话问答，询问对方生日。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When </a:t>
            </a:r>
            <a:r>
              <a:rPr lang="en-US" altLang="zh-CN" sz="2800" b="1" dirty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is </a:t>
            </a:r>
            <a:r>
              <a:rPr lang="en-US" altLang="zh-CN" sz="2800" b="1" dirty="0" smtClean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your birthday</a:t>
            </a:r>
            <a:r>
              <a:rPr lang="en-US" altLang="zh-CN" sz="2800" b="1" dirty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?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It’s in</a:t>
            </a:r>
            <a:r>
              <a:rPr lang="en-US" altLang="zh-CN" sz="2800" b="1" dirty="0" smtClean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…</a:t>
            </a:r>
            <a:endParaRPr lang="en-US" altLang="zh-CN" sz="2800" b="1" dirty="0">
              <a:solidFill>
                <a:srgbClr val="FF3300"/>
              </a:solidFill>
              <a:latin typeface="+mj-lt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pic>
        <p:nvPicPr>
          <p:cNvPr id="11269" name="Picture 6" descr="u=2831910199,1367791173&amp;fm=56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7127876" y="411957"/>
            <a:ext cx="2016125" cy="5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3 Birthday Lesson 1_课件1</Template>
  <TotalTime>0</TotalTime>
  <Words>469</Words>
  <Application>Microsoft Office PowerPoint</Application>
  <PresentationFormat>全屏显示(16:9)</PresentationFormat>
  <Paragraphs>109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楷体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
</vt:lpstr>
      <vt:lpstr>Unit 3 Birthday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2020-06-19T12:52:00Z</dcterms:created>
  <dcterms:modified xsi:type="dcterms:W3CDTF">2023-01-16T18:50:43Z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6820923416BE4038A3F3DBD31EA128DB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