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</p:sldIdLst>
  <p:sldSz cx="9144000" cy="51847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1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72"/>
      </p:cViewPr>
      <p:guideLst>
        <p:guide orient="horz" pos="1541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cs typeface="+mn-ea"/>
              </a:defRPr>
            </a:lvl1pPr>
          </a:lstStyle>
          <a:p>
            <a:pPr>
              <a:defRPr/>
            </a:pPr>
            <a:fld id="{CA0A9306-1FE8-4791-938F-F53D029179A9}" type="datetimeFigureOut">
              <a:rPr lang="zh-CN" altLang="en-US"/>
              <a:t>2023-01-17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37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708025" y="1143000"/>
            <a:ext cx="544195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05EE4E81-BC97-4826-960B-E057283B08D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E4E81-BC97-4826-960B-E057283B08D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6BC617-0460-4744-848C-909C490DAAA2}" type="slidenum">
              <a:rPr lang="en-US" altLang="zh-CN" smtClean="0"/>
              <a:t>22</a:t>
            </a:fld>
            <a:endParaRPr lang="en-US" altLang="zh-CN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44035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4819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56ACEED-043A-4709-8B80-7FA2247C2B82}" type="slidenum">
              <a:rPr lang="en-US" altLang="zh-CN" smtClean="0"/>
              <a:t>6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C46F194-F958-458A-843E-86FD3CF731E5}" type="slidenum">
              <a:rPr lang="en-US" altLang="zh-CN" smtClean="0"/>
              <a:t>7</a:t>
            </a:fld>
            <a:endParaRPr lang="en-US" altLang="zh-CN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57B705-4A22-4F42-91EA-AF53C2D82DC1}" type="slidenum">
              <a:rPr lang="en-US" altLang="zh-CN" smtClean="0"/>
              <a:t>17</a:t>
            </a:fld>
            <a:endParaRPr lang="en-US" altLang="zh-CN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C8914F-D6C4-454B-A00F-DE2D9A952383}" type="slidenum">
              <a:rPr lang="en-US" altLang="zh-CN" smtClean="0"/>
              <a:t>18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CC0BF7B-3DC8-4068-A698-B06CE937120D}" type="slidenum">
              <a:rPr lang="en-US" altLang="zh-CN" smtClean="0"/>
              <a:t>19</a:t>
            </a:fld>
            <a:endParaRPr lang="en-US" altLang="zh-CN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144B94-31E3-4036-906E-64CFAF675420}" type="slidenum">
              <a:rPr lang="en-US" altLang="zh-CN" smtClean="0"/>
              <a:t>20</a:t>
            </a:fld>
            <a:endParaRPr lang="en-US" altLang="zh-CN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49A0E6-F415-4C9A-972C-77B05168CCC5}" type="slidenum">
              <a:rPr lang="en-US" altLang="zh-CN" smtClean="0"/>
              <a:t>21</a:t>
            </a:fld>
            <a:endParaRPr lang="en-US" altLang="zh-CN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914C-A6B7-4D01-A838-1633FAB6BC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7DE6-D942-4362-AD10-D1B3EC82BD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3269"/>
            <a:ext cx="5486400" cy="31108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57809"/>
            <a:ext cx="5486400" cy="6084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3A2B-D0DC-431A-98A0-41B13C57DA4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37E5-39A4-4004-B259-EEBFF76468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9E0E-EF08-4F89-B23B-3F4AD1BAE9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E6CC-E131-429A-8830-09489DEBFF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7634"/>
            <a:ext cx="2057400" cy="442386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7634"/>
            <a:ext cx="6019800" cy="442386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67A3-8544-477E-8490-29A7ACA2CE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F90F-8332-4BA4-A8B1-57952953A0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EFC8-6FA6-4140-BD45-BD0615E9E3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5ED2-8EFB-47A8-97B5-EC623CE410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8DF8-871D-4C6C-8094-6E948015A2D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8F5C-4039-490F-B1BB-EB9258E5EA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34F4-FDB9-4EFA-9829-D7E86D6B0AA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2A57-E2D8-48E5-BF2C-03EF99A471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09F6-BABA-4F4C-B02F-E4FA309038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AA38-BAA5-4786-B71D-2D6B70F5E9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248C-1F46-4BC0-8AA9-ECACED5C70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23DD-DB70-4194-BB5F-1E8E875FA1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0BC2-C27B-49B2-9670-4D0B1FE186B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1B91-AC78-4C09-ABD1-EED753E5D6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321A-3728-42EF-BB3C-D6C3E211D86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A888-1B5D-4D07-94C7-16C1C98C31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914C-A6B7-4D01-A838-1633FAB6BC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7DE6-D942-4362-AD10-D1B3EC82BD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E57E-F6BC-4517-A082-A2AAF7384F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2810-8CC0-481F-9890-A44FBEBB39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7633"/>
            <a:ext cx="8229600" cy="442386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16FFEB0-FCE1-40B1-804B-CE1840A8AB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4F52-351D-482A-9962-84552E1F7D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C341-1E3E-4C0C-9863-057566759F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97531"/>
            <a:ext cx="7772400" cy="11341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840D-9212-4438-81F4-A772D3E5A9D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7E88-42F2-42BA-BA26-6D9287BBD6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04F1-1EC8-4AB1-BAC5-BF9EF51B57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5192-6A31-4A20-AAE2-6C0F243528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44246"/>
            <a:ext cx="4040188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60574"/>
            <a:ext cx="4041775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44246"/>
            <a:ext cx="4041775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C22E-C2C5-47C2-974C-31DB40387E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3D5E-FB0B-46AF-8970-91771297B6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323-AF89-4187-A80F-BE8213FCF0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0454-A321-4031-AEE7-E8E22EA350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9D86-A9CF-43D5-BE37-6D856E4AB3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74A8-DCA8-4DCE-AFE5-7B5296BB5E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6433"/>
            <a:ext cx="3008313" cy="8785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6431"/>
            <a:ext cx="5111750" cy="4425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84963"/>
            <a:ext cx="3008313" cy="35465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3283-F4F5-4781-A082-2FA37C3D37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452B-C408-4ECD-B932-C4B5E63E82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159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9677"/>
            <a:ext cx="82296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805363"/>
            <a:ext cx="2133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7BCF7F-578A-4688-A914-A462D675B7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805363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805363"/>
            <a:ext cx="21336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DB6831-6976-43BE-87B3-099C441186B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 noChangeArrowheads="1"/>
          </p:cNvSpPr>
          <p:nvPr>
            <p:ph type="ctrTitle"/>
          </p:nvPr>
        </p:nvSpPr>
        <p:spPr>
          <a:xfrm>
            <a:off x="1187765" y="288228"/>
            <a:ext cx="1922462" cy="385763"/>
          </a:xfrm>
        </p:spPr>
        <p:txBody>
          <a:bodyPr/>
          <a:lstStyle/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六年级上册</a:t>
            </a:r>
          </a:p>
        </p:txBody>
      </p:sp>
      <p:sp>
        <p:nvSpPr>
          <p:cNvPr id="3075" name="副标题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34" y="1512313"/>
            <a:ext cx="9142967" cy="129609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圆的认识（一）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10449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7" name="AutoShape 3"/>
          <p:cNvSpPr>
            <a:spLocks noChangeArrowheads="1"/>
          </p:cNvSpPr>
          <p:nvPr/>
        </p:nvSpPr>
        <p:spPr bwMode="auto">
          <a:xfrm>
            <a:off x="1887542" y="1558927"/>
            <a:ext cx="2778125" cy="1082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</a:ln>
        </p:spPr>
        <p:txBody>
          <a:bodyPr wrap="none" lIns="68041" tIns="35381" rIns="68041" bIns="35381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5348" name="AutoShape 4"/>
          <p:cNvSpPr>
            <a:spLocks noChangeArrowheads="1"/>
          </p:cNvSpPr>
          <p:nvPr/>
        </p:nvSpPr>
        <p:spPr bwMode="auto">
          <a:xfrm>
            <a:off x="2414590" y="3171827"/>
            <a:ext cx="5907087" cy="1577975"/>
          </a:xfrm>
          <a:prstGeom prst="parallelogram">
            <a:avLst>
              <a:gd name="adj" fmla="val 9358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wrap="none" lIns="68041" tIns="35381" rIns="68041" bIns="35381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4862513" y="3933825"/>
            <a:ext cx="6005512" cy="1009650"/>
            <a:chOff x="475" y="2024"/>
            <a:chExt cx="5184" cy="863"/>
          </a:xfrm>
        </p:grpSpPr>
        <p:graphicFrame>
          <p:nvGraphicFramePr>
            <p:cNvPr id="12311" name="Object 7"/>
            <p:cNvGraphicFramePr/>
            <p:nvPr/>
          </p:nvGraphicFramePr>
          <p:xfrm>
            <a:off x="475" y="2024"/>
            <a:ext cx="5184" cy="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6" r:id="rId3" imgW="8775700" imgH="1460500" progId="Photoshop.Image.9">
                    <p:embed/>
                  </p:oleObj>
                </mc:Choice>
                <mc:Fallback>
                  <p:oleObj r:id="rId3" imgW="8775700" imgH="1460500" progId="Photoshop.Image.9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" y="2024"/>
                          <a:ext cx="5184" cy="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2" name="Text Box 9"/>
            <p:cNvSpPr txBox="1">
              <a:spLocks noChangeArrowheads="1"/>
            </p:cNvSpPr>
            <p:nvPr/>
          </p:nvSpPr>
          <p:spPr bwMode="auto">
            <a:xfrm>
              <a:off x="475" y="2236"/>
              <a:ext cx="2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2313" name="Text Box 10"/>
            <p:cNvSpPr txBox="1">
              <a:spLocks noChangeArrowheads="1"/>
            </p:cNvSpPr>
            <p:nvPr/>
          </p:nvSpPr>
          <p:spPr bwMode="auto">
            <a:xfrm>
              <a:off x="1065" y="2253"/>
              <a:ext cx="2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2314" name="Text Box 11"/>
            <p:cNvSpPr txBox="1">
              <a:spLocks noChangeArrowheads="1"/>
            </p:cNvSpPr>
            <p:nvPr/>
          </p:nvSpPr>
          <p:spPr bwMode="auto">
            <a:xfrm>
              <a:off x="1655" y="2253"/>
              <a:ext cx="2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2315" name="Text Box 12"/>
            <p:cNvSpPr txBox="1">
              <a:spLocks noChangeArrowheads="1"/>
            </p:cNvSpPr>
            <p:nvPr/>
          </p:nvSpPr>
          <p:spPr bwMode="auto">
            <a:xfrm>
              <a:off x="2238" y="2253"/>
              <a:ext cx="2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2316" name="Text Box 13"/>
            <p:cNvSpPr txBox="1">
              <a:spLocks noChangeArrowheads="1"/>
            </p:cNvSpPr>
            <p:nvPr/>
          </p:nvSpPr>
          <p:spPr bwMode="auto">
            <a:xfrm>
              <a:off x="2830" y="2253"/>
              <a:ext cx="2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12317" name="Text Box 14"/>
            <p:cNvSpPr txBox="1">
              <a:spLocks noChangeArrowheads="1"/>
            </p:cNvSpPr>
            <p:nvPr/>
          </p:nvSpPr>
          <p:spPr bwMode="auto">
            <a:xfrm>
              <a:off x="4009" y="2253"/>
              <a:ext cx="2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</a:p>
          </p:txBody>
        </p:sp>
        <p:sp>
          <p:nvSpPr>
            <p:cNvPr id="12318" name="Text Box 15"/>
            <p:cNvSpPr txBox="1">
              <a:spLocks noChangeArrowheads="1"/>
            </p:cNvSpPr>
            <p:nvPr/>
          </p:nvSpPr>
          <p:spPr bwMode="auto">
            <a:xfrm>
              <a:off x="4551" y="2253"/>
              <a:ext cx="2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</a:p>
          </p:txBody>
        </p:sp>
        <p:sp>
          <p:nvSpPr>
            <p:cNvPr id="12319" name="Text Box 16"/>
            <p:cNvSpPr txBox="1">
              <a:spLocks noChangeArrowheads="1"/>
            </p:cNvSpPr>
            <p:nvPr/>
          </p:nvSpPr>
          <p:spPr bwMode="auto">
            <a:xfrm>
              <a:off x="5143" y="2253"/>
              <a:ext cx="2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12320" name="Text Box 17"/>
            <p:cNvSpPr txBox="1">
              <a:spLocks noChangeArrowheads="1"/>
            </p:cNvSpPr>
            <p:nvPr/>
          </p:nvSpPr>
          <p:spPr bwMode="auto">
            <a:xfrm>
              <a:off x="3418" y="2253"/>
              <a:ext cx="2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825362" name="Text Box 18"/>
          <p:cNvSpPr txBox="1">
            <a:spLocks noChangeArrowheads="1"/>
          </p:cNvSpPr>
          <p:nvPr/>
        </p:nvSpPr>
        <p:spPr bwMode="auto">
          <a:xfrm>
            <a:off x="1779589" y="900113"/>
            <a:ext cx="2811220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画一个半径为</a:t>
            </a:r>
            <a:r>
              <a:rPr lang="en-US" altLang="zh-CN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厘米的圆。</a:t>
            </a:r>
          </a:p>
        </p:txBody>
      </p:sp>
      <p:grpSp>
        <p:nvGrpSpPr>
          <p:cNvPr id="4" name="Group 19"/>
          <p:cNvGrpSpPr/>
          <p:nvPr/>
        </p:nvGrpSpPr>
        <p:grpSpPr bwMode="auto">
          <a:xfrm rot="952577" flipH="1">
            <a:off x="5681667" y="825500"/>
            <a:ext cx="1836737" cy="3489325"/>
            <a:chOff x="2206" y="662"/>
            <a:chExt cx="1531" cy="2907"/>
          </a:xfrm>
        </p:grpSpPr>
        <p:pic>
          <p:nvPicPr>
            <p:cNvPr id="12309" name="Picture 20" descr="TO076 拷贝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0419962" flipH="1">
              <a:off x="2206" y="852"/>
              <a:ext cx="1492" cy="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Picture 21" descr="TO076 拷贝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20419962" flipH="1">
              <a:off x="2245" y="662"/>
              <a:ext cx="1492" cy="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5366" name="Text Box 22"/>
          <p:cNvSpPr txBox="1">
            <a:spLocks noChangeArrowheads="1"/>
          </p:cNvSpPr>
          <p:nvPr/>
        </p:nvSpPr>
        <p:spPr bwMode="auto">
          <a:xfrm>
            <a:off x="1989139" y="1547813"/>
            <a:ext cx="1984070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一、定长（半径）</a:t>
            </a:r>
          </a:p>
        </p:txBody>
      </p:sp>
      <p:sp>
        <p:nvSpPr>
          <p:cNvPr id="825367" name="Text Box 23"/>
          <p:cNvSpPr txBox="1">
            <a:spLocks noChangeArrowheads="1"/>
          </p:cNvSpPr>
          <p:nvPr/>
        </p:nvSpPr>
        <p:spPr bwMode="auto">
          <a:xfrm>
            <a:off x="1949451" y="1870075"/>
            <a:ext cx="1984070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二、定点（圆心）</a:t>
            </a:r>
          </a:p>
        </p:txBody>
      </p:sp>
      <p:sp>
        <p:nvSpPr>
          <p:cNvPr id="825368" name="Text Box 24"/>
          <p:cNvSpPr txBox="1">
            <a:spLocks noChangeArrowheads="1"/>
          </p:cNvSpPr>
          <p:nvPr/>
        </p:nvSpPr>
        <p:spPr bwMode="auto">
          <a:xfrm>
            <a:off x="1939928" y="2155825"/>
            <a:ext cx="2214903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三、一只脚旋转一周</a:t>
            </a:r>
          </a:p>
        </p:txBody>
      </p:sp>
      <p:sp>
        <p:nvSpPr>
          <p:cNvPr id="825369" name="Text Box 25"/>
          <p:cNvSpPr txBox="1">
            <a:spLocks noChangeArrowheads="1"/>
          </p:cNvSpPr>
          <p:nvPr/>
        </p:nvSpPr>
        <p:spPr bwMode="auto">
          <a:xfrm>
            <a:off x="5286376" y="3551238"/>
            <a:ext cx="733728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sp>
        <p:nvSpPr>
          <p:cNvPr id="825370" name="Oval 26"/>
          <p:cNvSpPr>
            <a:spLocks noChangeArrowheads="1"/>
          </p:cNvSpPr>
          <p:nvPr/>
        </p:nvSpPr>
        <p:spPr bwMode="auto">
          <a:xfrm>
            <a:off x="5300664" y="3879850"/>
            <a:ext cx="161925" cy="1095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041" tIns="35381" rIns="68041" bIns="35381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27"/>
          <p:cNvGrpSpPr/>
          <p:nvPr/>
        </p:nvGrpSpPr>
        <p:grpSpPr bwMode="auto">
          <a:xfrm>
            <a:off x="4537079" y="890590"/>
            <a:ext cx="1846263" cy="3478212"/>
            <a:chOff x="1247" y="754"/>
            <a:chExt cx="1538" cy="2898"/>
          </a:xfrm>
        </p:grpSpPr>
        <p:pic>
          <p:nvPicPr>
            <p:cNvPr id="12307" name="Picture 28" descr="TO076 拷贝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0403186" flipH="1">
              <a:off x="1247" y="935"/>
              <a:ext cx="1492" cy="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29" descr="TO076 拷贝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20403186" flipH="1">
              <a:off x="1293" y="754"/>
              <a:ext cx="1492" cy="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5374" name="Oval 30"/>
          <p:cNvSpPr>
            <a:spLocks noChangeArrowheads="1"/>
          </p:cNvSpPr>
          <p:nvPr/>
        </p:nvSpPr>
        <p:spPr bwMode="auto">
          <a:xfrm>
            <a:off x="3830642" y="3335340"/>
            <a:ext cx="3157537" cy="1196975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31"/>
          <p:cNvGrpSpPr/>
          <p:nvPr/>
        </p:nvGrpSpPr>
        <p:grpSpPr bwMode="auto">
          <a:xfrm rot="20436888">
            <a:off x="4483100" y="776289"/>
            <a:ext cx="1846263" cy="3478212"/>
            <a:chOff x="1247" y="754"/>
            <a:chExt cx="1538" cy="2898"/>
          </a:xfrm>
        </p:grpSpPr>
        <p:pic>
          <p:nvPicPr>
            <p:cNvPr id="12305" name="Picture 32" descr="TO076 拷贝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0403186" flipH="1">
              <a:off x="1247" y="935"/>
              <a:ext cx="1492" cy="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33" descr="TO076 拷贝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20403186" flipH="1">
              <a:off x="1293" y="754"/>
              <a:ext cx="1492" cy="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流程图: 可选过程 2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2304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8253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21 -0.03218 L 0.00034 0.0099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2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0047 L -3.61111E-6 -2.22222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82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2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82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ldLvl="0" animBg="1"/>
      <p:bldP spid="825348" grpId="0" bldLvl="0" animBg="1"/>
      <p:bldP spid="825362" grpId="0"/>
      <p:bldP spid="825366" grpId="0"/>
      <p:bldP spid="825367" grpId="0"/>
      <p:bldP spid="825368" grpId="0"/>
      <p:bldP spid="825369" grpId="0"/>
      <p:bldP spid="825369" grpId="1"/>
      <p:bldP spid="825370" grpId="0" bldLvl="0" animBg="1"/>
      <p:bldP spid="82537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3"/>
          <p:cNvSpPr>
            <a:spLocks noChangeArrowheads="1"/>
          </p:cNvSpPr>
          <p:nvPr/>
        </p:nvSpPr>
        <p:spPr bwMode="auto">
          <a:xfrm rot="5400000">
            <a:off x="3793333" y="1188246"/>
            <a:ext cx="2722563" cy="2720975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0000FF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68041" tIns="35381" rIns="68041" bIns="35381" anchor="ctr"/>
          <a:lstStyle/>
          <a:p>
            <a:pPr algn="ctr">
              <a:buFontTx/>
              <a:buNone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7401" name="Oval 9"/>
          <p:cNvSpPr>
            <a:spLocks noChangeArrowheads="1"/>
          </p:cNvSpPr>
          <p:nvPr/>
        </p:nvSpPr>
        <p:spPr bwMode="auto">
          <a:xfrm>
            <a:off x="5100642" y="2495550"/>
            <a:ext cx="109537" cy="1095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041" tIns="35381" rIns="68041" bIns="35381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7402" name="AutoShape 10"/>
          <p:cNvSpPr>
            <a:spLocks noChangeArrowheads="1"/>
          </p:cNvSpPr>
          <p:nvPr/>
        </p:nvSpPr>
        <p:spPr bwMode="auto">
          <a:xfrm flipH="1">
            <a:off x="2562225" y="2970213"/>
            <a:ext cx="1308100" cy="652462"/>
          </a:xfrm>
          <a:prstGeom prst="wedgeRoundRectCallout">
            <a:avLst>
              <a:gd name="adj1" fmla="val 67630"/>
              <a:gd name="adj2" fmla="val 80144"/>
              <a:gd name="adj3" fmla="val 16667"/>
            </a:avLst>
          </a:prstGeom>
          <a:solidFill>
            <a:srgbClr val="FFFF00"/>
          </a:solidFill>
          <a:ln w="9525">
            <a:solidFill>
              <a:srgbClr val="993300"/>
            </a:solidFill>
            <a:miter lim="800000"/>
          </a:ln>
        </p:spPr>
        <p:txBody>
          <a:bodyPr lIns="68041" tIns="35381" rIns="68041" bIns="35381" anchor="ctr"/>
          <a:lstStyle/>
          <a:p>
            <a:r>
              <a:rPr lang="zh-CN" altLang="en-US">
                <a:solidFill>
                  <a:srgbClr val="99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圆心</a:t>
            </a:r>
          </a:p>
        </p:txBody>
      </p:sp>
      <p:sp>
        <p:nvSpPr>
          <p:cNvPr id="9221" name="WordArt 11"/>
          <p:cNvSpPr>
            <a:spLocks noChangeArrowheads="1" noChangeShapeType="1" noTextEdit="1"/>
          </p:cNvSpPr>
          <p:nvPr/>
        </p:nvSpPr>
        <p:spPr bwMode="auto">
          <a:xfrm>
            <a:off x="4719642" y="2220913"/>
            <a:ext cx="307975" cy="34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i="1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b="1" i="1" kern="1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7404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0367" y="3622675"/>
            <a:ext cx="98742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405" name="Text Box 13"/>
          <p:cNvSpPr txBox="1">
            <a:spLocks noChangeArrowheads="1"/>
          </p:cNvSpPr>
          <p:nvPr/>
        </p:nvSpPr>
        <p:spPr bwMode="auto">
          <a:xfrm>
            <a:off x="1979614" y="917576"/>
            <a:ext cx="829908" cy="348452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认一认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3321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74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74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7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2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27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27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01" grpId="0" bldLvl="0" animBg="1"/>
      <p:bldP spid="827401" grpId="1" bldLvl="0" animBg="1"/>
      <p:bldP spid="827402" grpId="0" bldLvl="0" animBg="1"/>
      <p:bldP spid="9221" grpId="0" animBg="1"/>
      <p:bldP spid="82740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3"/>
          <p:cNvSpPr>
            <a:spLocks noChangeArrowheads="1"/>
          </p:cNvSpPr>
          <p:nvPr/>
        </p:nvSpPr>
        <p:spPr bwMode="auto">
          <a:xfrm rot="5400000">
            <a:off x="3759996" y="1166021"/>
            <a:ext cx="2722563" cy="2720975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FF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lIns="68041" tIns="35381" rIns="68041" bIns="35381" anchor="ctr"/>
          <a:lstStyle/>
          <a:p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Oval 25"/>
          <p:cNvSpPr>
            <a:spLocks noChangeArrowheads="1"/>
          </p:cNvSpPr>
          <p:nvPr/>
        </p:nvSpPr>
        <p:spPr bwMode="auto">
          <a:xfrm>
            <a:off x="5068892" y="2473325"/>
            <a:ext cx="109537" cy="1095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041" tIns="35381" rIns="68041" bIns="35381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0" name="WordArt 26"/>
          <p:cNvSpPr>
            <a:spLocks noChangeArrowheads="1" noChangeShapeType="1" noTextEdit="1"/>
          </p:cNvSpPr>
          <p:nvPr/>
        </p:nvSpPr>
        <p:spPr bwMode="auto">
          <a:xfrm>
            <a:off x="4652967" y="2181225"/>
            <a:ext cx="306387" cy="34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i="1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b="1" i="1" kern="1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9467" name="Text Box 27"/>
          <p:cNvSpPr txBox="1">
            <a:spLocks noChangeArrowheads="1"/>
          </p:cNvSpPr>
          <p:nvPr/>
        </p:nvSpPr>
        <p:spPr bwMode="auto">
          <a:xfrm rot="18317055">
            <a:off x="5292433" y="1906193"/>
            <a:ext cx="599076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半径</a:t>
            </a:r>
          </a:p>
        </p:txBody>
      </p:sp>
      <p:sp>
        <p:nvSpPr>
          <p:cNvPr id="829468" name="Text Box 28"/>
          <p:cNvSpPr txBox="1">
            <a:spLocks noChangeArrowheads="1"/>
          </p:cNvSpPr>
          <p:nvPr/>
        </p:nvSpPr>
        <p:spPr bwMode="auto">
          <a:xfrm rot="18291965">
            <a:off x="5783983" y="1525987"/>
            <a:ext cx="225577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</a:p>
        </p:txBody>
      </p:sp>
      <p:sp>
        <p:nvSpPr>
          <p:cNvPr id="829469" name="Line 29"/>
          <p:cNvSpPr>
            <a:spLocks noChangeShapeType="1"/>
          </p:cNvSpPr>
          <p:nvPr/>
        </p:nvSpPr>
        <p:spPr bwMode="auto">
          <a:xfrm flipV="1">
            <a:off x="5111754" y="1449390"/>
            <a:ext cx="815975" cy="108902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 flipH="1">
            <a:off x="2562225" y="2970213"/>
            <a:ext cx="1308100" cy="652462"/>
          </a:xfrm>
          <a:prstGeom prst="wedgeRoundRectCallout">
            <a:avLst>
              <a:gd name="adj1" fmla="val 67630"/>
              <a:gd name="adj2" fmla="val 80144"/>
              <a:gd name="adj3" fmla="val 16667"/>
            </a:avLst>
          </a:prstGeom>
          <a:solidFill>
            <a:srgbClr val="FFFF00"/>
          </a:solidFill>
          <a:ln w="9525">
            <a:solidFill>
              <a:srgbClr val="993300"/>
            </a:solidFill>
            <a:miter lim="800000"/>
          </a:ln>
        </p:spPr>
        <p:txBody>
          <a:bodyPr lIns="68041" tIns="35381" rIns="68041" bIns="35381" anchor="ctr"/>
          <a:lstStyle/>
          <a:p>
            <a:r>
              <a:rPr lang="zh-CN" altLang="en-US">
                <a:solidFill>
                  <a:srgbClr val="99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半径</a:t>
            </a:r>
          </a:p>
        </p:txBody>
      </p:sp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0367" y="3622675"/>
            <a:ext cx="98742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979614" y="917576"/>
            <a:ext cx="829908" cy="348452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认一认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4348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2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7" grpId="0"/>
      <p:bldP spid="829468" grpId="0"/>
      <p:bldP spid="829469" grpId="0" animBg="1"/>
      <p:bldP spid="829469" grpId="1" animBg="1"/>
      <p:bldP spid="29" grpId="0" bldLvl="0" animBg="1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3"/>
          <p:cNvSpPr>
            <a:spLocks noChangeArrowheads="1"/>
          </p:cNvSpPr>
          <p:nvPr/>
        </p:nvSpPr>
        <p:spPr bwMode="auto">
          <a:xfrm rot="5400000">
            <a:off x="4247357" y="745333"/>
            <a:ext cx="2722562" cy="2720975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0000FF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68041" tIns="35381" rIns="68041" bIns="35381" anchor="ctr"/>
          <a:lstStyle/>
          <a:p>
            <a:pPr algn="ctr">
              <a:buFontTx/>
              <a:buNone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Oval 5"/>
          <p:cNvSpPr>
            <a:spLocks noChangeArrowheads="1"/>
          </p:cNvSpPr>
          <p:nvPr/>
        </p:nvSpPr>
        <p:spPr bwMode="auto">
          <a:xfrm>
            <a:off x="5554667" y="2052640"/>
            <a:ext cx="109537" cy="1095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041" tIns="35381" rIns="68041" bIns="35381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5173667" y="1760540"/>
            <a:ext cx="306387" cy="34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i="1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b="1" i="1" kern="1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 rot="18317055">
            <a:off x="5789321" y="1484712"/>
            <a:ext cx="599076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半径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 rot="18291965">
            <a:off x="6227690" y="1135463"/>
            <a:ext cx="225577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V="1">
            <a:off x="5608642" y="1017590"/>
            <a:ext cx="815975" cy="108902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1499" name="Line 11"/>
          <p:cNvSpPr>
            <a:spLocks noChangeShapeType="1"/>
          </p:cNvSpPr>
          <p:nvPr/>
        </p:nvSpPr>
        <p:spPr bwMode="auto">
          <a:xfrm>
            <a:off x="4248154" y="2106613"/>
            <a:ext cx="2722563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1500" name="Text Box 12"/>
          <p:cNvSpPr txBox="1">
            <a:spLocks noChangeArrowheads="1"/>
          </p:cNvSpPr>
          <p:nvPr/>
        </p:nvSpPr>
        <p:spPr bwMode="auto">
          <a:xfrm>
            <a:off x="4956178" y="2106614"/>
            <a:ext cx="668005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 径</a:t>
            </a:r>
          </a:p>
        </p:txBody>
      </p:sp>
      <p:sp>
        <p:nvSpPr>
          <p:cNvPr id="831501" name="Text Box 13"/>
          <p:cNvSpPr txBox="1">
            <a:spLocks noChangeArrowheads="1"/>
          </p:cNvSpPr>
          <p:nvPr/>
        </p:nvSpPr>
        <p:spPr bwMode="auto">
          <a:xfrm>
            <a:off x="5718179" y="2106614"/>
            <a:ext cx="284887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flipH="1">
            <a:off x="2562225" y="2484438"/>
            <a:ext cx="1308100" cy="652462"/>
          </a:xfrm>
          <a:prstGeom prst="wedgeRoundRectCallout">
            <a:avLst>
              <a:gd name="adj1" fmla="val 67630"/>
              <a:gd name="adj2" fmla="val 80144"/>
              <a:gd name="adj3" fmla="val 16667"/>
            </a:avLst>
          </a:prstGeom>
          <a:solidFill>
            <a:srgbClr val="FFFF00"/>
          </a:solidFill>
          <a:ln w="9525">
            <a:solidFill>
              <a:srgbClr val="993300"/>
            </a:solidFill>
            <a:miter lim="800000"/>
          </a:ln>
        </p:spPr>
        <p:txBody>
          <a:bodyPr lIns="68041" tIns="35381" rIns="68041" bIns="35381" anchor="ctr"/>
          <a:lstStyle/>
          <a:p>
            <a:r>
              <a:rPr lang="zh-CN" altLang="en-US">
                <a:solidFill>
                  <a:srgbClr val="99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1792" y="3240090"/>
            <a:ext cx="987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79614" y="742951"/>
            <a:ext cx="829908" cy="348452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认一认</a:t>
            </a:r>
          </a:p>
        </p:txBody>
      </p:sp>
      <p:sp>
        <p:nvSpPr>
          <p:cNvPr id="23566" name="Rectangle 3"/>
          <p:cNvSpPr>
            <a:spLocks noChangeArrowheads="1"/>
          </p:cNvSpPr>
          <p:nvPr/>
        </p:nvSpPr>
        <p:spPr bwMode="auto">
          <a:xfrm>
            <a:off x="2411417" y="3652840"/>
            <a:ext cx="5616575" cy="98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41" tIns="35381" rIns="68041" bIns="35381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画圆的方法很多，如手指画圆法、实物画圆法、系绳画圆法和圆规画圆法。基本方法是圆规画圆法。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3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圆有圆心、半径和直径，分别用字母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表示。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5376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3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3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9" grpId="0" animBg="1"/>
      <p:bldP spid="831499" grpId="1" animBg="1"/>
      <p:bldP spid="831500" grpId="0"/>
      <p:bldP spid="831501" grpId="0"/>
      <p:bldP spid="13" grpId="0" bldLvl="0" animBg="1"/>
      <p:bldP spid="15" grpId="0" bldLvl="0" animBg="1"/>
      <p:bldP spid="235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3"/>
          <p:cNvSpPr>
            <a:spLocks noChangeArrowheads="1"/>
          </p:cNvSpPr>
          <p:nvPr/>
        </p:nvSpPr>
        <p:spPr bwMode="auto">
          <a:xfrm rot="5400000">
            <a:off x="2518570" y="959646"/>
            <a:ext cx="2722563" cy="2720975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0000FF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68041" tIns="35381" rIns="68041" bIns="35381" anchor="ctr"/>
          <a:lstStyle/>
          <a:p>
            <a:pPr algn="ctr">
              <a:buFontTx/>
              <a:buNone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2573338" y="1014414"/>
            <a:ext cx="2614612" cy="2613025"/>
            <a:chOff x="1655" y="845"/>
            <a:chExt cx="2178" cy="2177"/>
          </a:xfrm>
        </p:grpSpPr>
        <p:grpSp>
          <p:nvGrpSpPr>
            <p:cNvPr id="16416" name="Group 5"/>
            <p:cNvGrpSpPr/>
            <p:nvPr/>
          </p:nvGrpSpPr>
          <p:grpSpPr bwMode="auto">
            <a:xfrm>
              <a:off x="1655" y="845"/>
              <a:ext cx="1452" cy="2177"/>
              <a:chOff x="1655" y="845"/>
              <a:chExt cx="1452" cy="2177"/>
            </a:xfrm>
          </p:grpSpPr>
          <p:grpSp>
            <p:nvGrpSpPr>
              <p:cNvPr id="16418" name="Group 6"/>
              <p:cNvGrpSpPr/>
              <p:nvPr/>
            </p:nvGrpSpPr>
            <p:grpSpPr bwMode="auto">
              <a:xfrm>
                <a:off x="1655" y="845"/>
                <a:ext cx="1452" cy="2177"/>
                <a:chOff x="1655" y="845"/>
                <a:chExt cx="1452" cy="2177"/>
              </a:xfrm>
            </p:grpSpPr>
            <p:grpSp>
              <p:nvGrpSpPr>
                <p:cNvPr id="16420" name="Group 7"/>
                <p:cNvGrpSpPr/>
                <p:nvPr/>
              </p:nvGrpSpPr>
              <p:grpSpPr bwMode="auto">
                <a:xfrm>
                  <a:off x="1655" y="845"/>
                  <a:ext cx="1452" cy="2177"/>
                  <a:chOff x="1655" y="845"/>
                  <a:chExt cx="1452" cy="2177"/>
                </a:xfrm>
              </p:grpSpPr>
              <p:sp>
                <p:nvSpPr>
                  <p:cNvPr id="16422" name="Line 8"/>
                  <p:cNvSpPr>
                    <a:spLocks noChangeShapeType="1"/>
                  </p:cNvSpPr>
                  <p:nvPr/>
                </p:nvSpPr>
                <p:spPr bwMode="auto">
                  <a:xfrm rot="-1277643" flipH="1" flipV="1">
                    <a:off x="1926" y="1202"/>
                    <a:ext cx="680" cy="90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423" name="Group 9"/>
                  <p:cNvGrpSpPr/>
                  <p:nvPr/>
                </p:nvGrpSpPr>
                <p:grpSpPr bwMode="auto">
                  <a:xfrm>
                    <a:off x="1655" y="845"/>
                    <a:ext cx="1089" cy="1814"/>
                    <a:chOff x="1655" y="845"/>
                    <a:chExt cx="1089" cy="1814"/>
                  </a:xfrm>
                </p:grpSpPr>
                <p:grpSp>
                  <p:nvGrpSpPr>
                    <p:cNvPr id="16425" name="Group 10"/>
                    <p:cNvGrpSpPr/>
                    <p:nvPr/>
                  </p:nvGrpSpPr>
                  <p:grpSpPr bwMode="auto">
                    <a:xfrm>
                      <a:off x="1655" y="845"/>
                      <a:ext cx="1089" cy="1088"/>
                      <a:chOff x="1655" y="845"/>
                      <a:chExt cx="1089" cy="1088"/>
                    </a:xfrm>
                  </p:grpSpPr>
                  <p:sp>
                    <p:nvSpPr>
                      <p:cNvPr id="1642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381" y="845"/>
                        <a:ext cx="363" cy="108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2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655" y="1616"/>
                        <a:ext cx="1089" cy="31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6426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82" y="1933"/>
                      <a:ext cx="862" cy="7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642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1933"/>
                    <a:ext cx="363" cy="108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642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744" y="845"/>
                  <a:ext cx="363" cy="10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419" name="Line 16"/>
              <p:cNvSpPr>
                <a:spLocks noChangeShapeType="1"/>
              </p:cNvSpPr>
              <p:nvPr/>
            </p:nvSpPr>
            <p:spPr bwMode="auto">
              <a:xfrm flipH="1">
                <a:off x="2426" y="1933"/>
                <a:ext cx="318" cy="10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417" name="Line 17"/>
            <p:cNvSpPr>
              <a:spLocks noChangeShapeType="1"/>
            </p:cNvSpPr>
            <p:nvPr/>
          </p:nvSpPr>
          <p:spPr bwMode="auto">
            <a:xfrm>
              <a:off x="2744" y="1933"/>
              <a:ext cx="1089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0482" name="Line 18"/>
          <p:cNvSpPr>
            <a:spLocks noChangeShapeType="1"/>
          </p:cNvSpPr>
          <p:nvPr/>
        </p:nvSpPr>
        <p:spPr bwMode="auto">
          <a:xfrm rot="20322357" flipV="1">
            <a:off x="3771900" y="1612900"/>
            <a:ext cx="1250950" cy="490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0483" name="Line 19"/>
          <p:cNvSpPr>
            <a:spLocks noChangeShapeType="1"/>
          </p:cNvSpPr>
          <p:nvPr/>
        </p:nvSpPr>
        <p:spPr bwMode="auto">
          <a:xfrm>
            <a:off x="3881442" y="2319340"/>
            <a:ext cx="1196975" cy="600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Line 20"/>
          <p:cNvSpPr>
            <a:spLocks noChangeShapeType="1"/>
          </p:cNvSpPr>
          <p:nvPr/>
        </p:nvSpPr>
        <p:spPr bwMode="auto">
          <a:xfrm>
            <a:off x="3881442" y="2319338"/>
            <a:ext cx="1360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Line 21"/>
          <p:cNvSpPr>
            <a:spLocks noChangeShapeType="1"/>
          </p:cNvSpPr>
          <p:nvPr/>
        </p:nvSpPr>
        <p:spPr bwMode="auto">
          <a:xfrm flipV="1">
            <a:off x="3881438" y="1830388"/>
            <a:ext cx="1250950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22"/>
          <p:cNvSpPr>
            <a:spLocks noChangeShapeType="1"/>
          </p:cNvSpPr>
          <p:nvPr/>
        </p:nvSpPr>
        <p:spPr bwMode="auto">
          <a:xfrm>
            <a:off x="3881438" y="2319340"/>
            <a:ext cx="762000" cy="1144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Line 23"/>
          <p:cNvSpPr>
            <a:spLocks noChangeShapeType="1"/>
          </p:cNvSpPr>
          <p:nvPr/>
        </p:nvSpPr>
        <p:spPr bwMode="auto">
          <a:xfrm>
            <a:off x="3881438" y="2319338"/>
            <a:ext cx="0" cy="136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Line 24"/>
          <p:cNvSpPr>
            <a:spLocks noChangeShapeType="1"/>
          </p:cNvSpPr>
          <p:nvPr/>
        </p:nvSpPr>
        <p:spPr bwMode="auto">
          <a:xfrm flipH="1">
            <a:off x="2519367" y="2319338"/>
            <a:ext cx="1362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Line 25"/>
          <p:cNvSpPr>
            <a:spLocks noChangeShapeType="1"/>
          </p:cNvSpPr>
          <p:nvPr/>
        </p:nvSpPr>
        <p:spPr bwMode="auto">
          <a:xfrm flipH="1">
            <a:off x="2628900" y="2319340"/>
            <a:ext cx="1252538" cy="490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Line 26"/>
          <p:cNvSpPr>
            <a:spLocks noChangeShapeType="1"/>
          </p:cNvSpPr>
          <p:nvPr/>
        </p:nvSpPr>
        <p:spPr bwMode="auto">
          <a:xfrm flipH="1">
            <a:off x="3117850" y="2319340"/>
            <a:ext cx="763588" cy="1144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Line 27"/>
          <p:cNvSpPr>
            <a:spLocks noChangeShapeType="1"/>
          </p:cNvSpPr>
          <p:nvPr/>
        </p:nvSpPr>
        <p:spPr bwMode="auto">
          <a:xfrm flipH="1" flipV="1">
            <a:off x="3063879" y="1231900"/>
            <a:ext cx="817563" cy="1087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8" name="Line 28"/>
          <p:cNvSpPr>
            <a:spLocks noChangeShapeType="1"/>
          </p:cNvSpPr>
          <p:nvPr/>
        </p:nvSpPr>
        <p:spPr bwMode="auto">
          <a:xfrm flipH="1">
            <a:off x="3881438" y="958850"/>
            <a:ext cx="0" cy="1360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9" name="Text Box 29"/>
          <p:cNvSpPr txBox="1">
            <a:spLocks noChangeArrowheads="1"/>
          </p:cNvSpPr>
          <p:nvPr/>
        </p:nvSpPr>
        <p:spPr bwMode="auto">
          <a:xfrm>
            <a:off x="1577975" y="850900"/>
            <a:ext cx="829908" cy="348452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</a:p>
        </p:txBody>
      </p:sp>
      <p:sp>
        <p:nvSpPr>
          <p:cNvPr id="16400" name="Line 30"/>
          <p:cNvSpPr>
            <a:spLocks noChangeShapeType="1"/>
          </p:cNvSpPr>
          <p:nvPr/>
        </p:nvSpPr>
        <p:spPr bwMode="auto">
          <a:xfrm flipV="1">
            <a:off x="3881438" y="1830388"/>
            <a:ext cx="1250950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1" name="Line 31"/>
          <p:cNvSpPr>
            <a:spLocks noChangeShapeType="1"/>
          </p:cNvSpPr>
          <p:nvPr/>
        </p:nvSpPr>
        <p:spPr bwMode="auto">
          <a:xfrm>
            <a:off x="3881438" y="2319338"/>
            <a:ext cx="0" cy="136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2" name="Line 32"/>
          <p:cNvSpPr>
            <a:spLocks noChangeShapeType="1"/>
          </p:cNvSpPr>
          <p:nvPr/>
        </p:nvSpPr>
        <p:spPr bwMode="auto">
          <a:xfrm flipH="1">
            <a:off x="2519367" y="2319338"/>
            <a:ext cx="1362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3" name="Line 33"/>
          <p:cNvSpPr>
            <a:spLocks noChangeShapeType="1"/>
          </p:cNvSpPr>
          <p:nvPr/>
        </p:nvSpPr>
        <p:spPr bwMode="auto">
          <a:xfrm flipH="1">
            <a:off x="2628900" y="2319340"/>
            <a:ext cx="1252538" cy="490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4" name="Line 34"/>
          <p:cNvSpPr>
            <a:spLocks noChangeShapeType="1"/>
          </p:cNvSpPr>
          <p:nvPr/>
        </p:nvSpPr>
        <p:spPr bwMode="auto">
          <a:xfrm flipH="1">
            <a:off x="3117850" y="2319340"/>
            <a:ext cx="763588" cy="1144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Line 35"/>
          <p:cNvSpPr>
            <a:spLocks noChangeShapeType="1"/>
          </p:cNvSpPr>
          <p:nvPr/>
        </p:nvSpPr>
        <p:spPr bwMode="auto">
          <a:xfrm flipH="1" flipV="1">
            <a:off x="3063879" y="1231900"/>
            <a:ext cx="817563" cy="1087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6" name="Line 36"/>
          <p:cNvSpPr>
            <a:spLocks noChangeShapeType="1"/>
          </p:cNvSpPr>
          <p:nvPr/>
        </p:nvSpPr>
        <p:spPr bwMode="auto">
          <a:xfrm flipH="1">
            <a:off x="3881438" y="958850"/>
            <a:ext cx="0" cy="1360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7" name="Oval 37"/>
          <p:cNvSpPr>
            <a:spLocks noChangeArrowheads="1"/>
          </p:cNvSpPr>
          <p:nvPr/>
        </p:nvSpPr>
        <p:spPr bwMode="auto">
          <a:xfrm>
            <a:off x="3827463" y="2265365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041" tIns="35381" rIns="68041" bIns="35381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8" name="WordArt 42"/>
          <p:cNvSpPr>
            <a:spLocks noChangeArrowheads="1" noChangeShapeType="1" noTextEdit="1"/>
          </p:cNvSpPr>
          <p:nvPr/>
        </p:nvSpPr>
        <p:spPr bwMode="auto">
          <a:xfrm>
            <a:off x="3444879" y="1974850"/>
            <a:ext cx="307975" cy="344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i="1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b="1" i="1" kern="1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9" name="Text Box 43"/>
          <p:cNvSpPr txBox="1">
            <a:spLocks noChangeArrowheads="1"/>
          </p:cNvSpPr>
          <p:nvPr/>
        </p:nvSpPr>
        <p:spPr bwMode="auto">
          <a:xfrm rot="18317055">
            <a:off x="4050215" y="1699025"/>
            <a:ext cx="599076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半径</a:t>
            </a:r>
          </a:p>
        </p:txBody>
      </p:sp>
      <p:sp>
        <p:nvSpPr>
          <p:cNvPr id="16410" name="Text Box 44"/>
          <p:cNvSpPr txBox="1">
            <a:spLocks noChangeArrowheads="1"/>
          </p:cNvSpPr>
          <p:nvPr/>
        </p:nvSpPr>
        <p:spPr bwMode="auto">
          <a:xfrm rot="18291965">
            <a:off x="4541765" y="1349774"/>
            <a:ext cx="225577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</a:p>
        </p:txBody>
      </p:sp>
      <p:sp>
        <p:nvSpPr>
          <p:cNvPr id="16411" name="Line 45"/>
          <p:cNvSpPr>
            <a:spLocks noChangeShapeType="1"/>
          </p:cNvSpPr>
          <p:nvPr/>
        </p:nvSpPr>
        <p:spPr bwMode="auto">
          <a:xfrm flipV="1">
            <a:off x="3881442" y="1231900"/>
            <a:ext cx="815975" cy="10874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2692404" y="3679826"/>
            <a:ext cx="3573463" cy="348452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在同一个圆里有多少条半径？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728913" y="4352926"/>
            <a:ext cx="3575050" cy="348452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所有的半径都相等吗？</a:t>
            </a:r>
          </a:p>
        </p:txBody>
      </p:sp>
      <p:sp>
        <p:nvSpPr>
          <p:cNvPr id="5" name="流程图: 可选过程 4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6415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探究三：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3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3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82" grpId="0" animBg="1"/>
      <p:bldP spid="830483" grpId="0" animBg="1"/>
      <p:bldP spid="3" grpId="0" bldLvl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7411" name="副标题 2"/>
          <p:cNvSpPr txBox="1">
            <a:spLocks noChangeArrowheads="1"/>
          </p:cNvSpPr>
          <p:nvPr/>
        </p:nvSpPr>
        <p:spPr bwMode="auto">
          <a:xfrm>
            <a:off x="539750" y="904877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探究四：</a:t>
            </a:r>
          </a:p>
        </p:txBody>
      </p:sp>
      <p:sp>
        <p:nvSpPr>
          <p:cNvPr id="17412" name="Text Box 29"/>
          <p:cNvSpPr txBox="1">
            <a:spLocks noChangeArrowheads="1"/>
          </p:cNvSpPr>
          <p:nvPr/>
        </p:nvSpPr>
        <p:spPr bwMode="auto">
          <a:xfrm>
            <a:off x="1935167" y="873126"/>
            <a:ext cx="6396037" cy="6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想一想，画一画，圆的大小与什么有关系？圆的位置与什么有关系？</a:t>
            </a:r>
          </a:p>
        </p:txBody>
      </p:sp>
      <p:pic>
        <p:nvPicPr>
          <p:cNvPr id="23556" name="图片 -2147482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1492" y="2089150"/>
            <a:ext cx="16351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741490" y="3563938"/>
            <a:ext cx="6396037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圆的大小与半径的长短有关系。</a:t>
            </a:r>
          </a:p>
        </p:txBody>
      </p:sp>
      <p:pic>
        <p:nvPicPr>
          <p:cNvPr id="17415" name="图片 -2147482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1051" y="2089150"/>
            <a:ext cx="163036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1741492" y="4333875"/>
            <a:ext cx="3171825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圆的位置与圆心有关系。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28829" y="741363"/>
            <a:ext cx="29686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003804" y="863600"/>
            <a:ext cx="3281363" cy="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为什么车轮都要做成圆的？</a:t>
            </a:r>
            <a:endParaRPr lang="en-US" altLang="zh-CN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车轴装在哪里？</a:t>
            </a:r>
          </a:p>
        </p:txBody>
      </p:sp>
      <p:sp>
        <p:nvSpPr>
          <p:cNvPr id="5" name="流程图: 可选过程 4"/>
          <p:cNvSpPr/>
          <p:nvPr/>
        </p:nvSpPr>
        <p:spPr>
          <a:xfrm>
            <a:off x="290260" y="21457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L1008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488" y="2919415"/>
            <a:ext cx="17970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L1011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517" y="1884363"/>
            <a:ext cx="17986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L2147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2025" y="3627439"/>
            <a:ext cx="179705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L2051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3538" y="3571875"/>
            <a:ext cx="17954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L1026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1029" y="1830388"/>
            <a:ext cx="17954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L2303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7979" y="741365"/>
            <a:ext cx="17954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图: 可选过程 4"/>
          <p:cNvSpPr/>
          <p:nvPr/>
        </p:nvSpPr>
        <p:spPr>
          <a:xfrm>
            <a:off x="290260" y="21457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4284663" y="647700"/>
            <a:ext cx="3281362" cy="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为什么车轮都要做成圆的？</a:t>
            </a:r>
            <a:endParaRPr lang="en-US" altLang="zh-CN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车轴装在哪里？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1633538" y="2265365"/>
            <a:ext cx="1524000" cy="1525587"/>
            <a:chOff x="567" y="2341"/>
            <a:chExt cx="1270" cy="1270"/>
          </a:xfrm>
        </p:grpSpPr>
        <p:sp>
          <p:nvSpPr>
            <p:cNvPr id="20495" name="Oval 3" descr="栎木"/>
            <p:cNvSpPr>
              <a:spLocks noChangeArrowheads="1"/>
            </p:cNvSpPr>
            <p:nvPr/>
          </p:nvSpPr>
          <p:spPr bwMode="auto">
            <a:xfrm>
              <a:off x="567" y="2341"/>
              <a:ext cx="1270" cy="127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</a:ln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6" name="Oval 4"/>
            <p:cNvSpPr>
              <a:spLocks noChangeArrowheads="1"/>
            </p:cNvSpPr>
            <p:nvPr/>
          </p:nvSpPr>
          <p:spPr bwMode="auto">
            <a:xfrm>
              <a:off x="1156" y="2976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83" name="Group 10"/>
          <p:cNvGrpSpPr/>
          <p:nvPr/>
        </p:nvGrpSpPr>
        <p:grpSpPr bwMode="auto">
          <a:xfrm>
            <a:off x="3592513" y="2265363"/>
            <a:ext cx="1414462" cy="1416050"/>
            <a:chOff x="2064" y="2432"/>
            <a:chExt cx="1179" cy="1179"/>
          </a:xfrm>
        </p:grpSpPr>
        <p:sp>
          <p:nvSpPr>
            <p:cNvPr id="20493" name="Rectangle 6" descr="栎木"/>
            <p:cNvSpPr>
              <a:spLocks noChangeArrowheads="1"/>
            </p:cNvSpPr>
            <p:nvPr/>
          </p:nvSpPr>
          <p:spPr bwMode="auto">
            <a:xfrm>
              <a:off x="2064" y="2432"/>
              <a:ext cx="1179" cy="1179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4" name="Oval 9"/>
            <p:cNvSpPr>
              <a:spLocks noChangeArrowheads="1"/>
            </p:cNvSpPr>
            <p:nvPr/>
          </p:nvSpPr>
          <p:spPr bwMode="auto">
            <a:xfrm>
              <a:off x="2608" y="302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484" name="Rectangle 17"/>
          <p:cNvSpPr>
            <a:spLocks noChangeArrowheads="1"/>
          </p:cNvSpPr>
          <p:nvPr/>
        </p:nvSpPr>
        <p:spPr bwMode="auto">
          <a:xfrm>
            <a:off x="1423992" y="1068389"/>
            <a:ext cx="3369065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分别用硬纸板做成下面的图形。</a:t>
            </a:r>
          </a:p>
        </p:txBody>
      </p:sp>
      <p:sp>
        <p:nvSpPr>
          <p:cNvPr id="20485" name="Rectangle 18"/>
          <p:cNvSpPr>
            <a:spLocks noChangeArrowheads="1"/>
          </p:cNvSpPr>
          <p:nvPr/>
        </p:nvSpPr>
        <p:spPr bwMode="auto">
          <a:xfrm>
            <a:off x="2301877" y="2930526"/>
            <a:ext cx="299315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20486" name="Rectangle 19"/>
          <p:cNvSpPr>
            <a:spLocks noChangeArrowheads="1"/>
          </p:cNvSpPr>
          <p:nvPr/>
        </p:nvSpPr>
        <p:spPr bwMode="auto">
          <a:xfrm>
            <a:off x="4208466" y="2919413"/>
            <a:ext cx="299315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grpSp>
        <p:nvGrpSpPr>
          <p:cNvPr id="20487" name="Group 21"/>
          <p:cNvGrpSpPr/>
          <p:nvPr/>
        </p:nvGrpSpPr>
        <p:grpSpPr bwMode="auto">
          <a:xfrm>
            <a:off x="5334004" y="2428877"/>
            <a:ext cx="1960563" cy="1089025"/>
            <a:chOff x="3515" y="2024"/>
            <a:chExt cx="1633" cy="907"/>
          </a:xfrm>
        </p:grpSpPr>
        <p:grpSp>
          <p:nvGrpSpPr>
            <p:cNvPr id="20489" name="Group 15"/>
            <p:cNvGrpSpPr/>
            <p:nvPr/>
          </p:nvGrpSpPr>
          <p:grpSpPr bwMode="auto">
            <a:xfrm>
              <a:off x="3515" y="2024"/>
              <a:ext cx="1633" cy="907"/>
              <a:chOff x="3515" y="2568"/>
              <a:chExt cx="1633" cy="907"/>
            </a:xfrm>
          </p:grpSpPr>
          <p:sp>
            <p:nvSpPr>
              <p:cNvPr id="20491" name="Oval 14" descr="栎木"/>
              <p:cNvSpPr>
                <a:spLocks noChangeArrowheads="1"/>
              </p:cNvSpPr>
              <p:nvPr/>
            </p:nvSpPr>
            <p:spPr bwMode="auto">
              <a:xfrm>
                <a:off x="3515" y="2568"/>
                <a:ext cx="1633" cy="907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</a:ln>
            </p:spPr>
            <p:txBody>
              <a:bodyPr wrap="none" lIns="68041" tIns="35381" rIns="68041" bIns="35381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92" name="Oval 13"/>
              <p:cNvSpPr>
                <a:spLocks noChangeArrowheads="1"/>
              </p:cNvSpPr>
              <p:nvPr/>
            </p:nvSpPr>
            <p:spPr bwMode="auto">
              <a:xfrm>
                <a:off x="4331" y="3021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68041" tIns="35381" rIns="68041" bIns="35381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490" name="Rectangle 20"/>
            <p:cNvSpPr>
              <a:spLocks noChangeArrowheads="1"/>
            </p:cNvSpPr>
            <p:nvPr/>
          </p:nvSpPr>
          <p:spPr bwMode="auto">
            <a:xfrm>
              <a:off x="4332" y="2387"/>
              <a:ext cx="249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</p:grpSp>
      <p:sp>
        <p:nvSpPr>
          <p:cNvPr id="5" name="流程图: 可选过程 4"/>
          <p:cNvSpPr/>
          <p:nvPr/>
        </p:nvSpPr>
        <p:spPr>
          <a:xfrm>
            <a:off x="290260" y="21457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 noChangeArrowheads="1"/>
          </p:cNvSpPr>
          <p:nvPr/>
        </p:nvSpPr>
        <p:spPr bwMode="auto">
          <a:xfrm>
            <a:off x="1430341" y="1014414"/>
            <a:ext cx="3530969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描出滚动过程中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点留下的痕迹。</a:t>
            </a:r>
          </a:p>
        </p:txBody>
      </p:sp>
      <p:sp>
        <p:nvSpPr>
          <p:cNvPr id="838675" name="Line 19"/>
          <p:cNvSpPr>
            <a:spLocks noChangeShapeType="1"/>
          </p:cNvSpPr>
          <p:nvPr/>
        </p:nvSpPr>
        <p:spPr bwMode="auto">
          <a:xfrm>
            <a:off x="1958979" y="3136900"/>
            <a:ext cx="4519613" cy="0"/>
          </a:xfrm>
          <a:prstGeom prst="line">
            <a:avLst/>
          </a:prstGeom>
          <a:noFill/>
          <a:ln w="50800">
            <a:solidFill>
              <a:srgbClr val="33CC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7"/>
          <p:cNvGrpSpPr/>
          <p:nvPr/>
        </p:nvGrpSpPr>
        <p:grpSpPr bwMode="auto">
          <a:xfrm>
            <a:off x="1304925" y="2428876"/>
            <a:ext cx="1360488" cy="1362075"/>
            <a:chOff x="431" y="2024"/>
            <a:chExt cx="1134" cy="1134"/>
          </a:xfrm>
        </p:grpSpPr>
        <p:grpSp>
          <p:nvGrpSpPr>
            <p:cNvPr id="21511" name="Group 3"/>
            <p:cNvGrpSpPr/>
            <p:nvPr/>
          </p:nvGrpSpPr>
          <p:grpSpPr bwMode="auto">
            <a:xfrm>
              <a:off x="431" y="2024"/>
              <a:ext cx="1134" cy="1134"/>
              <a:chOff x="567" y="2341"/>
              <a:chExt cx="1270" cy="1270"/>
            </a:xfrm>
          </p:grpSpPr>
          <p:sp>
            <p:nvSpPr>
              <p:cNvPr id="21513" name="Oval 4" descr="栎木"/>
              <p:cNvSpPr>
                <a:spLocks noChangeArrowheads="1"/>
              </p:cNvSpPr>
              <p:nvPr/>
            </p:nvSpPr>
            <p:spPr bwMode="auto">
              <a:xfrm>
                <a:off x="567" y="2341"/>
                <a:ext cx="1270" cy="127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</a:ln>
            </p:spPr>
            <p:txBody>
              <a:bodyPr wrap="none" lIns="68041" tIns="35381" rIns="68041" bIns="35381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14" name="Oval 5"/>
              <p:cNvSpPr>
                <a:spLocks noChangeArrowheads="1"/>
              </p:cNvSpPr>
              <p:nvPr/>
            </p:nvSpPr>
            <p:spPr bwMode="auto">
              <a:xfrm>
                <a:off x="1156" y="2976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68041" tIns="35381" rIns="68041" bIns="35381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512" name="Rectangle 13"/>
            <p:cNvSpPr>
              <a:spLocks noChangeArrowheads="1"/>
            </p:cNvSpPr>
            <p:nvPr/>
          </p:nvSpPr>
          <p:spPr bwMode="auto">
            <a:xfrm>
              <a:off x="899" y="2442"/>
              <a:ext cx="249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</p:grpSp>
      <p:sp>
        <p:nvSpPr>
          <p:cNvPr id="13" name="矩形 12"/>
          <p:cNvSpPr/>
          <p:nvPr/>
        </p:nvSpPr>
        <p:spPr bwMode="auto">
          <a:xfrm>
            <a:off x="1547817" y="3800477"/>
            <a:ext cx="6048375" cy="1619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041" tIns="35381" rIns="68041" bIns="35381" anchor="ctr"/>
          <a:lstStyle/>
          <a:p>
            <a:pPr algn="ctr">
              <a:buFontTx/>
              <a:buNone/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290260" y="21457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5549E-6 L 0.65747 4.8554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3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51" name="Picture 3" descr="20051021212447270 拷贝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8875" y="1111250"/>
            <a:ext cx="979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52" name="Picture 4" descr="1128767721 拷贝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385">
            <a:off x="1758954" y="831850"/>
            <a:ext cx="12747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53" name="Picture 5" descr="1103813189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73313" y="2425701"/>
            <a:ext cx="16303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54" name="Picture 6" descr="无标题 拷贝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3629" y="952500"/>
            <a:ext cx="1109663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55" name="Picture 7" descr="2862005625120957 拷贝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07029" y="2828925"/>
            <a:ext cx="9175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5123" name="副标题 2"/>
          <p:cNvSpPr txBox="1">
            <a:spLocks noChangeArrowheads="1"/>
          </p:cNvSpPr>
          <p:nvPr/>
        </p:nvSpPr>
        <p:spPr bwMode="auto">
          <a:xfrm>
            <a:off x="2108200" y="4414838"/>
            <a:ext cx="42164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你从中读出哪些数学信息？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1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1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493841" y="1176338"/>
            <a:ext cx="3530969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描出滚动过程中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点留下的痕迹。</a:t>
            </a:r>
          </a:p>
        </p:txBody>
      </p:sp>
      <p:sp>
        <p:nvSpPr>
          <p:cNvPr id="842756" name="Freeform 4"/>
          <p:cNvSpPr>
            <a:spLocks noChangeArrowheads="1"/>
          </p:cNvSpPr>
          <p:nvPr/>
        </p:nvSpPr>
        <p:spPr bwMode="auto">
          <a:xfrm>
            <a:off x="1958979" y="2819400"/>
            <a:ext cx="815975" cy="300038"/>
          </a:xfrm>
          <a:custGeom>
            <a:avLst/>
            <a:gdLst>
              <a:gd name="T0" fmla="*/ 0 w 726"/>
              <a:gd name="T1" fmla="*/ 300038 h 250"/>
              <a:gd name="T2" fmla="*/ 509141 w 726"/>
              <a:gd name="T3" fmla="*/ 27603 h 250"/>
              <a:gd name="T4" fmla="*/ 815975 w 726"/>
              <a:gd name="T5" fmla="*/ 136817 h 250"/>
              <a:gd name="T6" fmla="*/ 0 60000 65536"/>
              <a:gd name="T7" fmla="*/ 0 60000 65536"/>
              <a:gd name="T8" fmla="*/ 0 60000 65536"/>
              <a:gd name="T9" fmla="*/ 0 w 726"/>
              <a:gd name="T10" fmla="*/ 0 h 250"/>
              <a:gd name="T11" fmla="*/ 726 w 72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250">
                <a:moveTo>
                  <a:pt x="0" y="250"/>
                </a:moveTo>
                <a:cubicBezTo>
                  <a:pt x="166" y="148"/>
                  <a:pt x="332" y="46"/>
                  <a:pt x="453" y="23"/>
                </a:cubicBezTo>
                <a:cubicBezTo>
                  <a:pt x="574" y="0"/>
                  <a:pt x="650" y="57"/>
                  <a:pt x="726" y="114"/>
                </a:cubicBezTo>
              </a:path>
            </a:pathLst>
          </a:custGeom>
          <a:noFill/>
          <a:ln w="50800">
            <a:solidFill>
              <a:srgbClr val="33CC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 anchor="ctr"/>
          <a:lstStyle/>
          <a:p>
            <a:endParaRPr lang="zh-CN" altLang="en-US"/>
          </a:p>
        </p:txBody>
      </p:sp>
      <p:sp>
        <p:nvSpPr>
          <p:cNvPr id="842757" name="Freeform 5"/>
          <p:cNvSpPr>
            <a:spLocks noChangeArrowheads="1"/>
          </p:cNvSpPr>
          <p:nvPr/>
        </p:nvSpPr>
        <p:spPr bwMode="auto">
          <a:xfrm>
            <a:off x="2774954" y="2890838"/>
            <a:ext cx="925513" cy="182562"/>
          </a:xfrm>
          <a:custGeom>
            <a:avLst/>
            <a:gdLst>
              <a:gd name="T0" fmla="*/ 0 w 771"/>
              <a:gd name="T1" fmla="*/ 64858 h 152"/>
              <a:gd name="T2" fmla="*/ 272492 w 771"/>
              <a:gd name="T3" fmla="*/ 172953 h 152"/>
              <a:gd name="T4" fmla="*/ 599003 w 771"/>
              <a:gd name="T5" fmla="*/ 9609 h 152"/>
              <a:gd name="T6" fmla="*/ 925513 w 771"/>
              <a:gd name="T7" fmla="*/ 118906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152"/>
              <a:gd name="T14" fmla="*/ 771 w 771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152">
                <a:moveTo>
                  <a:pt x="0" y="54"/>
                </a:moveTo>
                <a:cubicBezTo>
                  <a:pt x="72" y="103"/>
                  <a:pt x="144" y="152"/>
                  <a:pt x="227" y="144"/>
                </a:cubicBezTo>
                <a:cubicBezTo>
                  <a:pt x="310" y="136"/>
                  <a:pt x="408" y="16"/>
                  <a:pt x="499" y="8"/>
                </a:cubicBezTo>
                <a:cubicBezTo>
                  <a:pt x="590" y="0"/>
                  <a:pt x="680" y="49"/>
                  <a:pt x="771" y="99"/>
                </a:cubicBezTo>
              </a:path>
            </a:pathLst>
          </a:custGeom>
          <a:noFill/>
          <a:ln w="50800">
            <a:solidFill>
              <a:srgbClr val="33CC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 anchor="ctr"/>
          <a:lstStyle/>
          <a:p>
            <a:endParaRPr lang="zh-CN" altLang="en-US"/>
          </a:p>
        </p:txBody>
      </p:sp>
      <p:sp>
        <p:nvSpPr>
          <p:cNvPr id="842758" name="Freeform 6"/>
          <p:cNvSpPr>
            <a:spLocks noChangeArrowheads="1"/>
          </p:cNvSpPr>
          <p:nvPr/>
        </p:nvSpPr>
        <p:spPr bwMode="auto">
          <a:xfrm>
            <a:off x="3646488" y="2819400"/>
            <a:ext cx="1143000" cy="317500"/>
          </a:xfrm>
          <a:custGeom>
            <a:avLst/>
            <a:gdLst>
              <a:gd name="T0" fmla="*/ 0 w 952"/>
              <a:gd name="T1" fmla="*/ 136585 h 265"/>
              <a:gd name="T2" fmla="*/ 272543 w 952"/>
              <a:gd name="T3" fmla="*/ 299528 h 265"/>
              <a:gd name="T4" fmla="*/ 871658 w 952"/>
              <a:gd name="T5" fmla="*/ 27557 h 265"/>
              <a:gd name="T6" fmla="*/ 1143000 w 952"/>
              <a:gd name="T7" fmla="*/ 136585 h 265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265"/>
              <a:gd name="T14" fmla="*/ 952 w 952"/>
              <a:gd name="T15" fmla="*/ 265 h 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265">
                <a:moveTo>
                  <a:pt x="0" y="114"/>
                </a:moveTo>
                <a:cubicBezTo>
                  <a:pt x="53" y="189"/>
                  <a:pt x="106" y="265"/>
                  <a:pt x="227" y="250"/>
                </a:cubicBezTo>
                <a:cubicBezTo>
                  <a:pt x="348" y="235"/>
                  <a:pt x="605" y="46"/>
                  <a:pt x="726" y="23"/>
                </a:cubicBezTo>
                <a:cubicBezTo>
                  <a:pt x="847" y="0"/>
                  <a:pt x="899" y="57"/>
                  <a:pt x="952" y="114"/>
                </a:cubicBezTo>
              </a:path>
            </a:pathLst>
          </a:custGeom>
          <a:noFill/>
          <a:ln w="50800">
            <a:solidFill>
              <a:srgbClr val="33CC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 anchor="ctr"/>
          <a:lstStyle/>
          <a:p>
            <a:endParaRPr lang="zh-CN" altLang="en-US"/>
          </a:p>
        </p:txBody>
      </p:sp>
      <p:sp>
        <p:nvSpPr>
          <p:cNvPr id="842759" name="Freeform 7"/>
          <p:cNvSpPr>
            <a:spLocks noChangeArrowheads="1"/>
          </p:cNvSpPr>
          <p:nvPr/>
        </p:nvSpPr>
        <p:spPr bwMode="auto">
          <a:xfrm>
            <a:off x="4845054" y="2873376"/>
            <a:ext cx="925513" cy="182563"/>
          </a:xfrm>
          <a:custGeom>
            <a:avLst/>
            <a:gdLst>
              <a:gd name="T0" fmla="*/ 0 w 771"/>
              <a:gd name="T1" fmla="*/ 64858 h 152"/>
              <a:gd name="T2" fmla="*/ 272492 w 771"/>
              <a:gd name="T3" fmla="*/ 172954 h 152"/>
              <a:gd name="T4" fmla="*/ 599003 w 771"/>
              <a:gd name="T5" fmla="*/ 9609 h 152"/>
              <a:gd name="T6" fmla="*/ 925513 w 771"/>
              <a:gd name="T7" fmla="*/ 118906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152"/>
              <a:gd name="T14" fmla="*/ 771 w 771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152">
                <a:moveTo>
                  <a:pt x="0" y="54"/>
                </a:moveTo>
                <a:cubicBezTo>
                  <a:pt x="72" y="103"/>
                  <a:pt x="144" y="152"/>
                  <a:pt x="227" y="144"/>
                </a:cubicBezTo>
                <a:cubicBezTo>
                  <a:pt x="310" y="136"/>
                  <a:pt x="408" y="16"/>
                  <a:pt x="499" y="8"/>
                </a:cubicBezTo>
                <a:cubicBezTo>
                  <a:pt x="590" y="0"/>
                  <a:pt x="680" y="49"/>
                  <a:pt x="771" y="99"/>
                </a:cubicBezTo>
              </a:path>
            </a:pathLst>
          </a:custGeom>
          <a:noFill/>
          <a:ln w="50800">
            <a:solidFill>
              <a:srgbClr val="33CC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 anchor="ctr"/>
          <a:lstStyle/>
          <a:p>
            <a:endParaRPr lang="zh-CN" altLang="en-US"/>
          </a:p>
        </p:txBody>
      </p:sp>
      <p:sp>
        <p:nvSpPr>
          <p:cNvPr id="842760" name="Freeform 8"/>
          <p:cNvSpPr>
            <a:spLocks noChangeArrowheads="1"/>
          </p:cNvSpPr>
          <p:nvPr/>
        </p:nvSpPr>
        <p:spPr bwMode="auto">
          <a:xfrm>
            <a:off x="5715004" y="2846388"/>
            <a:ext cx="925513" cy="273050"/>
          </a:xfrm>
          <a:custGeom>
            <a:avLst/>
            <a:gdLst>
              <a:gd name="T0" fmla="*/ 0 w 952"/>
              <a:gd name="T1" fmla="*/ 117463 h 265"/>
              <a:gd name="T2" fmla="*/ 220684 w 952"/>
              <a:gd name="T3" fmla="*/ 257594 h 265"/>
              <a:gd name="T4" fmla="*/ 705801 w 952"/>
              <a:gd name="T5" fmla="*/ 23699 h 265"/>
              <a:gd name="T6" fmla="*/ 925513 w 952"/>
              <a:gd name="T7" fmla="*/ 117463 h 265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265"/>
              <a:gd name="T14" fmla="*/ 952 w 952"/>
              <a:gd name="T15" fmla="*/ 265 h 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265">
                <a:moveTo>
                  <a:pt x="0" y="114"/>
                </a:moveTo>
                <a:cubicBezTo>
                  <a:pt x="53" y="189"/>
                  <a:pt x="106" y="265"/>
                  <a:pt x="227" y="250"/>
                </a:cubicBezTo>
                <a:cubicBezTo>
                  <a:pt x="348" y="235"/>
                  <a:pt x="605" y="46"/>
                  <a:pt x="726" y="23"/>
                </a:cubicBezTo>
                <a:cubicBezTo>
                  <a:pt x="847" y="0"/>
                  <a:pt x="899" y="57"/>
                  <a:pt x="952" y="114"/>
                </a:cubicBezTo>
              </a:path>
            </a:pathLst>
          </a:custGeom>
          <a:noFill/>
          <a:ln w="50800">
            <a:solidFill>
              <a:srgbClr val="33CC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 anchor="ctr"/>
          <a:lstStyle/>
          <a:p>
            <a:endParaRPr lang="zh-CN" altLang="en-US"/>
          </a:p>
        </p:txBody>
      </p:sp>
      <p:grpSp>
        <p:nvGrpSpPr>
          <p:cNvPr id="2" name="Group 9"/>
          <p:cNvGrpSpPr/>
          <p:nvPr/>
        </p:nvGrpSpPr>
        <p:grpSpPr bwMode="auto">
          <a:xfrm>
            <a:off x="1414463" y="2538413"/>
            <a:ext cx="2286000" cy="2284412"/>
            <a:chOff x="249" y="2115"/>
            <a:chExt cx="1905" cy="1904"/>
          </a:xfrm>
        </p:grpSpPr>
        <p:grpSp>
          <p:nvGrpSpPr>
            <p:cNvPr id="22574" name="Group 10"/>
            <p:cNvGrpSpPr/>
            <p:nvPr/>
          </p:nvGrpSpPr>
          <p:grpSpPr bwMode="auto">
            <a:xfrm>
              <a:off x="249" y="2115"/>
              <a:ext cx="952" cy="952"/>
              <a:chOff x="2200" y="2024"/>
              <a:chExt cx="1179" cy="1179"/>
            </a:xfrm>
          </p:grpSpPr>
          <p:grpSp>
            <p:nvGrpSpPr>
              <p:cNvPr id="22576" name="Group 11"/>
              <p:cNvGrpSpPr/>
              <p:nvPr/>
            </p:nvGrpSpPr>
            <p:grpSpPr bwMode="auto">
              <a:xfrm>
                <a:off x="2200" y="2024"/>
                <a:ext cx="1179" cy="1179"/>
                <a:chOff x="2064" y="2432"/>
                <a:chExt cx="1179" cy="1179"/>
              </a:xfrm>
            </p:grpSpPr>
            <p:sp>
              <p:nvSpPr>
                <p:cNvPr id="22578" name="Rectangle 12" descr="栎木"/>
                <p:cNvSpPr>
                  <a:spLocks noChangeArrowheads="1"/>
                </p:cNvSpPr>
                <p:nvPr/>
              </p:nvSpPr>
              <p:spPr bwMode="auto">
                <a:xfrm>
                  <a:off x="2064" y="2432"/>
                  <a:ext cx="1179" cy="1179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79" name="Oval 13"/>
                <p:cNvSpPr>
                  <a:spLocks noChangeArrowheads="1"/>
                </p:cNvSpPr>
                <p:nvPr/>
              </p:nvSpPr>
              <p:spPr bwMode="auto">
                <a:xfrm>
                  <a:off x="2608" y="3021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577" name="Rectangle 14"/>
              <p:cNvSpPr>
                <a:spLocks noChangeArrowheads="1"/>
              </p:cNvSpPr>
              <p:nvPr/>
            </p:nvSpPr>
            <p:spPr bwMode="auto">
              <a:xfrm>
                <a:off x="2677" y="2568"/>
                <a:ext cx="30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041" tIns="35381" rIns="68041" bIns="35381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22575" name="Rectangle 15"/>
            <p:cNvSpPr>
              <a:spLocks noChangeArrowheads="1"/>
            </p:cNvSpPr>
            <p:nvPr/>
          </p:nvSpPr>
          <p:spPr bwMode="auto">
            <a:xfrm>
              <a:off x="1202" y="3067"/>
              <a:ext cx="95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16"/>
          <p:cNvGrpSpPr/>
          <p:nvPr/>
        </p:nvGrpSpPr>
        <p:grpSpPr bwMode="auto">
          <a:xfrm rot="2698503">
            <a:off x="1414463" y="2538413"/>
            <a:ext cx="2286000" cy="2284412"/>
            <a:chOff x="249" y="2115"/>
            <a:chExt cx="1905" cy="1904"/>
          </a:xfrm>
        </p:grpSpPr>
        <p:grpSp>
          <p:nvGrpSpPr>
            <p:cNvPr id="22568" name="Group 17"/>
            <p:cNvGrpSpPr/>
            <p:nvPr/>
          </p:nvGrpSpPr>
          <p:grpSpPr bwMode="auto">
            <a:xfrm>
              <a:off x="249" y="2115"/>
              <a:ext cx="952" cy="952"/>
              <a:chOff x="2200" y="2024"/>
              <a:chExt cx="1179" cy="1179"/>
            </a:xfrm>
          </p:grpSpPr>
          <p:grpSp>
            <p:nvGrpSpPr>
              <p:cNvPr id="22570" name="Group 18"/>
              <p:cNvGrpSpPr/>
              <p:nvPr/>
            </p:nvGrpSpPr>
            <p:grpSpPr bwMode="auto">
              <a:xfrm>
                <a:off x="2200" y="2024"/>
                <a:ext cx="1179" cy="1179"/>
                <a:chOff x="2064" y="2432"/>
                <a:chExt cx="1179" cy="1179"/>
              </a:xfrm>
            </p:grpSpPr>
            <p:sp>
              <p:nvSpPr>
                <p:cNvPr id="22572" name="Rectangle 19" descr="栎木"/>
                <p:cNvSpPr>
                  <a:spLocks noChangeArrowheads="1"/>
                </p:cNvSpPr>
                <p:nvPr/>
              </p:nvSpPr>
              <p:spPr bwMode="auto">
                <a:xfrm>
                  <a:off x="2064" y="2432"/>
                  <a:ext cx="1179" cy="1179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73" name="Oval 20"/>
                <p:cNvSpPr>
                  <a:spLocks noChangeArrowheads="1"/>
                </p:cNvSpPr>
                <p:nvPr/>
              </p:nvSpPr>
              <p:spPr bwMode="auto">
                <a:xfrm>
                  <a:off x="2608" y="3021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571" name="Rectangle 21"/>
              <p:cNvSpPr>
                <a:spLocks noChangeArrowheads="1"/>
              </p:cNvSpPr>
              <p:nvPr/>
            </p:nvSpPr>
            <p:spPr bwMode="auto">
              <a:xfrm>
                <a:off x="2674" y="2564"/>
                <a:ext cx="30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041" tIns="35381" rIns="68041" bIns="35381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22569" name="Rectangle 22"/>
            <p:cNvSpPr>
              <a:spLocks noChangeArrowheads="1"/>
            </p:cNvSpPr>
            <p:nvPr/>
          </p:nvSpPr>
          <p:spPr bwMode="auto">
            <a:xfrm>
              <a:off x="1202" y="3067"/>
              <a:ext cx="95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23"/>
          <p:cNvGrpSpPr/>
          <p:nvPr/>
        </p:nvGrpSpPr>
        <p:grpSpPr bwMode="auto">
          <a:xfrm>
            <a:off x="3373442" y="2538413"/>
            <a:ext cx="2287587" cy="2284412"/>
            <a:chOff x="249" y="2115"/>
            <a:chExt cx="1905" cy="1904"/>
          </a:xfrm>
        </p:grpSpPr>
        <p:grpSp>
          <p:nvGrpSpPr>
            <p:cNvPr id="22562" name="Group 24"/>
            <p:cNvGrpSpPr/>
            <p:nvPr/>
          </p:nvGrpSpPr>
          <p:grpSpPr bwMode="auto">
            <a:xfrm>
              <a:off x="249" y="2115"/>
              <a:ext cx="952" cy="952"/>
              <a:chOff x="2200" y="2024"/>
              <a:chExt cx="1179" cy="1179"/>
            </a:xfrm>
          </p:grpSpPr>
          <p:grpSp>
            <p:nvGrpSpPr>
              <p:cNvPr id="22564" name="Group 25"/>
              <p:cNvGrpSpPr/>
              <p:nvPr/>
            </p:nvGrpSpPr>
            <p:grpSpPr bwMode="auto">
              <a:xfrm>
                <a:off x="2200" y="2024"/>
                <a:ext cx="1179" cy="1179"/>
                <a:chOff x="2064" y="2432"/>
                <a:chExt cx="1179" cy="1179"/>
              </a:xfrm>
            </p:grpSpPr>
            <p:sp>
              <p:nvSpPr>
                <p:cNvPr id="22566" name="Rectangle 26" descr="栎木"/>
                <p:cNvSpPr>
                  <a:spLocks noChangeArrowheads="1"/>
                </p:cNvSpPr>
                <p:nvPr/>
              </p:nvSpPr>
              <p:spPr bwMode="auto">
                <a:xfrm>
                  <a:off x="2064" y="2432"/>
                  <a:ext cx="1179" cy="1179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67" name="Oval 27"/>
                <p:cNvSpPr>
                  <a:spLocks noChangeArrowheads="1"/>
                </p:cNvSpPr>
                <p:nvPr/>
              </p:nvSpPr>
              <p:spPr bwMode="auto">
                <a:xfrm>
                  <a:off x="2608" y="3021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565" name="Rectangle 28"/>
              <p:cNvSpPr>
                <a:spLocks noChangeArrowheads="1"/>
              </p:cNvSpPr>
              <p:nvPr/>
            </p:nvSpPr>
            <p:spPr bwMode="auto">
              <a:xfrm>
                <a:off x="2677" y="2568"/>
                <a:ext cx="30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041" tIns="35381" rIns="68041" bIns="35381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22563" name="Rectangle 29"/>
            <p:cNvSpPr>
              <a:spLocks noChangeArrowheads="1"/>
            </p:cNvSpPr>
            <p:nvPr/>
          </p:nvSpPr>
          <p:spPr bwMode="auto">
            <a:xfrm>
              <a:off x="1202" y="3067"/>
              <a:ext cx="95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30"/>
          <p:cNvGrpSpPr/>
          <p:nvPr/>
        </p:nvGrpSpPr>
        <p:grpSpPr bwMode="auto">
          <a:xfrm rot="2698503">
            <a:off x="3373442" y="2538413"/>
            <a:ext cx="2287587" cy="2284412"/>
            <a:chOff x="249" y="2115"/>
            <a:chExt cx="1905" cy="1904"/>
          </a:xfrm>
        </p:grpSpPr>
        <p:grpSp>
          <p:nvGrpSpPr>
            <p:cNvPr id="22556" name="Group 31"/>
            <p:cNvGrpSpPr/>
            <p:nvPr/>
          </p:nvGrpSpPr>
          <p:grpSpPr bwMode="auto">
            <a:xfrm>
              <a:off x="249" y="2115"/>
              <a:ext cx="952" cy="952"/>
              <a:chOff x="2200" y="2024"/>
              <a:chExt cx="1179" cy="1179"/>
            </a:xfrm>
          </p:grpSpPr>
          <p:grpSp>
            <p:nvGrpSpPr>
              <p:cNvPr id="22558" name="Group 32"/>
              <p:cNvGrpSpPr/>
              <p:nvPr/>
            </p:nvGrpSpPr>
            <p:grpSpPr bwMode="auto">
              <a:xfrm>
                <a:off x="2200" y="2024"/>
                <a:ext cx="1179" cy="1179"/>
                <a:chOff x="2064" y="2432"/>
                <a:chExt cx="1179" cy="1179"/>
              </a:xfrm>
            </p:grpSpPr>
            <p:sp>
              <p:nvSpPr>
                <p:cNvPr id="22560" name="Rectangle 33" descr="栎木"/>
                <p:cNvSpPr>
                  <a:spLocks noChangeArrowheads="1"/>
                </p:cNvSpPr>
                <p:nvPr/>
              </p:nvSpPr>
              <p:spPr bwMode="auto">
                <a:xfrm>
                  <a:off x="2064" y="2432"/>
                  <a:ext cx="1179" cy="1179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61" name="Oval 34"/>
                <p:cNvSpPr>
                  <a:spLocks noChangeArrowheads="1"/>
                </p:cNvSpPr>
                <p:nvPr/>
              </p:nvSpPr>
              <p:spPr bwMode="auto">
                <a:xfrm>
                  <a:off x="2608" y="3021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559" name="Rectangle 35"/>
              <p:cNvSpPr>
                <a:spLocks noChangeArrowheads="1"/>
              </p:cNvSpPr>
              <p:nvPr/>
            </p:nvSpPr>
            <p:spPr bwMode="auto">
              <a:xfrm>
                <a:off x="2674" y="2564"/>
                <a:ext cx="30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041" tIns="35381" rIns="68041" bIns="35381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22557" name="Rectangle 36"/>
            <p:cNvSpPr>
              <a:spLocks noChangeArrowheads="1"/>
            </p:cNvSpPr>
            <p:nvPr/>
          </p:nvSpPr>
          <p:spPr bwMode="auto">
            <a:xfrm>
              <a:off x="1202" y="3067"/>
              <a:ext cx="95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37"/>
          <p:cNvGrpSpPr/>
          <p:nvPr/>
        </p:nvGrpSpPr>
        <p:grpSpPr bwMode="auto">
          <a:xfrm>
            <a:off x="5334000" y="2538413"/>
            <a:ext cx="2286000" cy="2284412"/>
            <a:chOff x="249" y="2115"/>
            <a:chExt cx="1905" cy="1904"/>
          </a:xfrm>
        </p:grpSpPr>
        <p:grpSp>
          <p:nvGrpSpPr>
            <p:cNvPr id="22550" name="Group 38"/>
            <p:cNvGrpSpPr/>
            <p:nvPr/>
          </p:nvGrpSpPr>
          <p:grpSpPr bwMode="auto">
            <a:xfrm>
              <a:off x="249" y="2115"/>
              <a:ext cx="952" cy="952"/>
              <a:chOff x="2200" y="2024"/>
              <a:chExt cx="1179" cy="1179"/>
            </a:xfrm>
          </p:grpSpPr>
          <p:grpSp>
            <p:nvGrpSpPr>
              <p:cNvPr id="22552" name="Group 39"/>
              <p:cNvGrpSpPr/>
              <p:nvPr/>
            </p:nvGrpSpPr>
            <p:grpSpPr bwMode="auto">
              <a:xfrm>
                <a:off x="2200" y="2024"/>
                <a:ext cx="1179" cy="1179"/>
                <a:chOff x="2064" y="2432"/>
                <a:chExt cx="1179" cy="1179"/>
              </a:xfrm>
            </p:grpSpPr>
            <p:sp>
              <p:nvSpPr>
                <p:cNvPr id="22554" name="Rectangle 40" descr="栎木"/>
                <p:cNvSpPr>
                  <a:spLocks noChangeArrowheads="1"/>
                </p:cNvSpPr>
                <p:nvPr/>
              </p:nvSpPr>
              <p:spPr bwMode="auto">
                <a:xfrm>
                  <a:off x="2064" y="2432"/>
                  <a:ext cx="1179" cy="1179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55" name="Oval 41"/>
                <p:cNvSpPr>
                  <a:spLocks noChangeArrowheads="1"/>
                </p:cNvSpPr>
                <p:nvPr/>
              </p:nvSpPr>
              <p:spPr bwMode="auto">
                <a:xfrm>
                  <a:off x="2608" y="3021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553" name="Rectangle 42"/>
              <p:cNvSpPr>
                <a:spLocks noChangeArrowheads="1"/>
              </p:cNvSpPr>
              <p:nvPr/>
            </p:nvSpPr>
            <p:spPr bwMode="auto">
              <a:xfrm>
                <a:off x="2677" y="2568"/>
                <a:ext cx="30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041" tIns="35381" rIns="68041" bIns="35381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22551" name="Rectangle 43"/>
            <p:cNvSpPr>
              <a:spLocks noChangeArrowheads="1"/>
            </p:cNvSpPr>
            <p:nvPr/>
          </p:nvSpPr>
          <p:spPr bwMode="auto">
            <a:xfrm>
              <a:off x="1202" y="3067"/>
              <a:ext cx="95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44"/>
          <p:cNvGrpSpPr/>
          <p:nvPr/>
        </p:nvGrpSpPr>
        <p:grpSpPr bwMode="auto">
          <a:xfrm rot="2698503">
            <a:off x="5334000" y="2538413"/>
            <a:ext cx="2286000" cy="2284412"/>
            <a:chOff x="249" y="2115"/>
            <a:chExt cx="1905" cy="1904"/>
          </a:xfrm>
        </p:grpSpPr>
        <p:grpSp>
          <p:nvGrpSpPr>
            <p:cNvPr id="22544" name="Group 45"/>
            <p:cNvGrpSpPr/>
            <p:nvPr/>
          </p:nvGrpSpPr>
          <p:grpSpPr bwMode="auto">
            <a:xfrm>
              <a:off x="249" y="2115"/>
              <a:ext cx="952" cy="952"/>
              <a:chOff x="2200" y="2024"/>
              <a:chExt cx="1179" cy="1179"/>
            </a:xfrm>
          </p:grpSpPr>
          <p:grpSp>
            <p:nvGrpSpPr>
              <p:cNvPr id="22546" name="Group 46"/>
              <p:cNvGrpSpPr/>
              <p:nvPr/>
            </p:nvGrpSpPr>
            <p:grpSpPr bwMode="auto">
              <a:xfrm>
                <a:off x="2200" y="2024"/>
                <a:ext cx="1179" cy="1179"/>
                <a:chOff x="2064" y="2432"/>
                <a:chExt cx="1179" cy="1179"/>
              </a:xfrm>
            </p:grpSpPr>
            <p:sp>
              <p:nvSpPr>
                <p:cNvPr id="22548" name="Rectangle 47" descr="栎木"/>
                <p:cNvSpPr>
                  <a:spLocks noChangeArrowheads="1"/>
                </p:cNvSpPr>
                <p:nvPr/>
              </p:nvSpPr>
              <p:spPr bwMode="auto">
                <a:xfrm>
                  <a:off x="2064" y="2432"/>
                  <a:ext cx="1179" cy="1179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49" name="Oval 48"/>
                <p:cNvSpPr>
                  <a:spLocks noChangeArrowheads="1"/>
                </p:cNvSpPr>
                <p:nvPr/>
              </p:nvSpPr>
              <p:spPr bwMode="auto">
                <a:xfrm>
                  <a:off x="2608" y="3021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547" name="Rectangle 49"/>
              <p:cNvSpPr>
                <a:spLocks noChangeArrowheads="1"/>
              </p:cNvSpPr>
              <p:nvPr/>
            </p:nvSpPr>
            <p:spPr bwMode="auto">
              <a:xfrm>
                <a:off x="2674" y="2564"/>
                <a:ext cx="30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041" tIns="35381" rIns="68041" bIns="35381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22545" name="Rectangle 50"/>
            <p:cNvSpPr>
              <a:spLocks noChangeArrowheads="1"/>
            </p:cNvSpPr>
            <p:nvPr/>
          </p:nvSpPr>
          <p:spPr bwMode="auto">
            <a:xfrm>
              <a:off x="1202" y="3067"/>
              <a:ext cx="95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 bwMode="auto">
          <a:xfrm>
            <a:off x="1385892" y="3671890"/>
            <a:ext cx="6048375" cy="1619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041" tIns="35381" rIns="68041" bIns="35381" anchor="ctr"/>
          <a:lstStyle/>
          <a:p>
            <a:pPr algn="ctr">
              <a:buFontTx/>
              <a:buNone/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290260" y="21457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4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4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6" grpId="0" animBg="1"/>
      <p:bldP spid="842757" grpId="0" animBg="1"/>
      <p:bldP spid="842758" grpId="0" animBg="1"/>
      <p:bldP spid="842759" grpId="0" animBg="1"/>
      <p:bldP spid="8427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853" name="Freeform 149"/>
          <p:cNvSpPr>
            <a:spLocks noChangeArrowheads="1"/>
          </p:cNvSpPr>
          <p:nvPr/>
        </p:nvSpPr>
        <p:spPr bwMode="auto">
          <a:xfrm>
            <a:off x="2122488" y="2635252"/>
            <a:ext cx="5008562" cy="881063"/>
          </a:xfrm>
          <a:custGeom>
            <a:avLst/>
            <a:gdLst>
              <a:gd name="T0" fmla="*/ 0 w 4173"/>
              <a:gd name="T1" fmla="*/ 825847 h 734"/>
              <a:gd name="T2" fmla="*/ 1197830 w 4173"/>
              <a:gd name="T3" fmla="*/ 63619 h 734"/>
              <a:gd name="T4" fmla="*/ 2558891 w 4173"/>
              <a:gd name="T5" fmla="*/ 825847 h 734"/>
              <a:gd name="T6" fmla="*/ 3810732 w 4173"/>
              <a:gd name="T7" fmla="*/ 9603 h 734"/>
              <a:gd name="T8" fmla="*/ 5008562 w 4173"/>
              <a:gd name="T9" fmla="*/ 881063 h 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3"/>
              <a:gd name="T16" fmla="*/ 0 h 734"/>
              <a:gd name="T17" fmla="*/ 4173 w 4173"/>
              <a:gd name="T18" fmla="*/ 734 h 7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3" h="734">
                <a:moveTo>
                  <a:pt x="0" y="688"/>
                </a:moveTo>
                <a:cubicBezTo>
                  <a:pt x="321" y="370"/>
                  <a:pt x="643" y="53"/>
                  <a:pt x="998" y="53"/>
                </a:cubicBezTo>
                <a:cubicBezTo>
                  <a:pt x="1353" y="53"/>
                  <a:pt x="1769" y="695"/>
                  <a:pt x="2132" y="688"/>
                </a:cubicBezTo>
                <a:cubicBezTo>
                  <a:pt x="2495" y="681"/>
                  <a:pt x="2835" y="0"/>
                  <a:pt x="3175" y="8"/>
                </a:cubicBezTo>
                <a:cubicBezTo>
                  <a:pt x="3515" y="16"/>
                  <a:pt x="3844" y="375"/>
                  <a:pt x="4173" y="734"/>
                </a:cubicBezTo>
              </a:path>
            </a:pathLst>
          </a:custGeom>
          <a:noFill/>
          <a:ln w="50800">
            <a:solidFill>
              <a:srgbClr val="33CC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041" tIns="35381" rIns="68041" bIns="35381" anchor="ctr"/>
          <a:lstStyle/>
          <a:p>
            <a:endParaRPr lang="zh-CN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484316" y="1079501"/>
            <a:ext cx="3530969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描出滚动过程中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点留下的痕迹。</a:t>
            </a:r>
          </a:p>
        </p:txBody>
      </p:sp>
      <p:grpSp>
        <p:nvGrpSpPr>
          <p:cNvPr id="2" name="Group 117"/>
          <p:cNvGrpSpPr/>
          <p:nvPr/>
        </p:nvGrpSpPr>
        <p:grpSpPr bwMode="auto">
          <a:xfrm>
            <a:off x="1250954" y="3027364"/>
            <a:ext cx="3159125" cy="877887"/>
            <a:chOff x="158" y="2205"/>
            <a:chExt cx="2632" cy="731"/>
          </a:xfrm>
        </p:grpSpPr>
        <p:grpSp>
          <p:nvGrpSpPr>
            <p:cNvPr id="23579" name="Group 102"/>
            <p:cNvGrpSpPr/>
            <p:nvPr/>
          </p:nvGrpSpPr>
          <p:grpSpPr bwMode="auto">
            <a:xfrm>
              <a:off x="158" y="2205"/>
              <a:ext cx="1316" cy="731"/>
              <a:chOff x="3515" y="2024"/>
              <a:chExt cx="1633" cy="907"/>
            </a:xfrm>
          </p:grpSpPr>
          <p:grpSp>
            <p:nvGrpSpPr>
              <p:cNvPr id="23581" name="Group 103"/>
              <p:cNvGrpSpPr/>
              <p:nvPr/>
            </p:nvGrpSpPr>
            <p:grpSpPr bwMode="auto">
              <a:xfrm>
                <a:off x="3515" y="2024"/>
                <a:ext cx="1633" cy="907"/>
                <a:chOff x="3515" y="2568"/>
                <a:chExt cx="1633" cy="907"/>
              </a:xfrm>
            </p:grpSpPr>
            <p:sp>
              <p:nvSpPr>
                <p:cNvPr id="23583" name="Oval 104" descr="栎木"/>
                <p:cNvSpPr>
                  <a:spLocks noChangeArrowheads="1"/>
                </p:cNvSpPr>
                <p:nvPr/>
              </p:nvSpPr>
              <p:spPr bwMode="auto">
                <a:xfrm>
                  <a:off x="3515" y="2568"/>
                  <a:ext cx="1633" cy="907"/>
                </a:xfrm>
                <a:prstGeom prst="ellipse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584" name="Oval 105"/>
                <p:cNvSpPr>
                  <a:spLocks noChangeArrowheads="1"/>
                </p:cNvSpPr>
                <p:nvPr/>
              </p:nvSpPr>
              <p:spPr bwMode="auto">
                <a:xfrm>
                  <a:off x="4331" y="3021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82" name="Rectangle 106"/>
              <p:cNvSpPr>
                <a:spLocks noChangeArrowheads="1"/>
              </p:cNvSpPr>
              <p:nvPr/>
            </p:nvSpPr>
            <p:spPr bwMode="auto">
              <a:xfrm>
                <a:off x="4296" y="2388"/>
                <a:ext cx="30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041" tIns="35381" rIns="68041" bIns="35381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23580" name="Oval 114"/>
            <p:cNvSpPr>
              <a:spLocks noChangeArrowheads="1"/>
            </p:cNvSpPr>
            <p:nvPr/>
          </p:nvSpPr>
          <p:spPr bwMode="auto">
            <a:xfrm>
              <a:off x="1474" y="2205"/>
              <a:ext cx="1316" cy="73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128"/>
          <p:cNvGrpSpPr/>
          <p:nvPr/>
        </p:nvGrpSpPr>
        <p:grpSpPr bwMode="auto">
          <a:xfrm rot="5400000">
            <a:off x="1797052" y="3024188"/>
            <a:ext cx="3159125" cy="876300"/>
            <a:chOff x="158" y="2205"/>
            <a:chExt cx="2632" cy="731"/>
          </a:xfrm>
        </p:grpSpPr>
        <p:grpSp>
          <p:nvGrpSpPr>
            <p:cNvPr id="23573" name="Group 129"/>
            <p:cNvGrpSpPr/>
            <p:nvPr/>
          </p:nvGrpSpPr>
          <p:grpSpPr bwMode="auto">
            <a:xfrm>
              <a:off x="158" y="2205"/>
              <a:ext cx="1316" cy="731"/>
              <a:chOff x="3515" y="2024"/>
              <a:chExt cx="1633" cy="907"/>
            </a:xfrm>
          </p:grpSpPr>
          <p:grpSp>
            <p:nvGrpSpPr>
              <p:cNvPr id="23575" name="Group 130"/>
              <p:cNvGrpSpPr/>
              <p:nvPr/>
            </p:nvGrpSpPr>
            <p:grpSpPr bwMode="auto">
              <a:xfrm>
                <a:off x="3515" y="2024"/>
                <a:ext cx="1633" cy="907"/>
                <a:chOff x="3515" y="2568"/>
                <a:chExt cx="1633" cy="907"/>
              </a:xfrm>
            </p:grpSpPr>
            <p:sp>
              <p:nvSpPr>
                <p:cNvPr id="23577" name="Oval 131" descr="栎木"/>
                <p:cNvSpPr>
                  <a:spLocks noChangeArrowheads="1"/>
                </p:cNvSpPr>
                <p:nvPr/>
              </p:nvSpPr>
              <p:spPr bwMode="auto">
                <a:xfrm>
                  <a:off x="3515" y="2568"/>
                  <a:ext cx="1633" cy="907"/>
                </a:xfrm>
                <a:prstGeom prst="ellipse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578" name="Oval 132"/>
                <p:cNvSpPr>
                  <a:spLocks noChangeArrowheads="1"/>
                </p:cNvSpPr>
                <p:nvPr/>
              </p:nvSpPr>
              <p:spPr bwMode="auto">
                <a:xfrm>
                  <a:off x="4331" y="3021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76" name="Rectangle 133"/>
              <p:cNvSpPr>
                <a:spLocks noChangeArrowheads="1"/>
              </p:cNvSpPr>
              <p:nvPr/>
            </p:nvSpPr>
            <p:spPr bwMode="auto">
              <a:xfrm>
                <a:off x="4294" y="2384"/>
                <a:ext cx="309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041" tIns="35381" rIns="68041" bIns="35381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23574" name="Oval 134"/>
            <p:cNvSpPr>
              <a:spLocks noChangeArrowheads="1"/>
            </p:cNvSpPr>
            <p:nvPr/>
          </p:nvSpPr>
          <p:spPr bwMode="auto">
            <a:xfrm>
              <a:off x="1474" y="2205"/>
              <a:ext cx="1316" cy="73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135"/>
          <p:cNvGrpSpPr/>
          <p:nvPr/>
        </p:nvGrpSpPr>
        <p:grpSpPr bwMode="auto">
          <a:xfrm>
            <a:off x="3863979" y="3025775"/>
            <a:ext cx="3159125" cy="877888"/>
            <a:chOff x="158" y="2205"/>
            <a:chExt cx="2632" cy="731"/>
          </a:xfrm>
        </p:grpSpPr>
        <p:grpSp>
          <p:nvGrpSpPr>
            <p:cNvPr id="23567" name="Group 136"/>
            <p:cNvGrpSpPr/>
            <p:nvPr/>
          </p:nvGrpSpPr>
          <p:grpSpPr bwMode="auto">
            <a:xfrm>
              <a:off x="158" y="2205"/>
              <a:ext cx="1316" cy="731"/>
              <a:chOff x="3515" y="2024"/>
              <a:chExt cx="1633" cy="907"/>
            </a:xfrm>
          </p:grpSpPr>
          <p:grpSp>
            <p:nvGrpSpPr>
              <p:cNvPr id="23569" name="Group 137"/>
              <p:cNvGrpSpPr/>
              <p:nvPr/>
            </p:nvGrpSpPr>
            <p:grpSpPr bwMode="auto">
              <a:xfrm>
                <a:off x="3515" y="2024"/>
                <a:ext cx="1633" cy="907"/>
                <a:chOff x="3515" y="2568"/>
                <a:chExt cx="1633" cy="907"/>
              </a:xfrm>
            </p:grpSpPr>
            <p:sp>
              <p:nvSpPr>
                <p:cNvPr id="23571" name="Oval 138" descr="栎木"/>
                <p:cNvSpPr>
                  <a:spLocks noChangeArrowheads="1"/>
                </p:cNvSpPr>
                <p:nvPr/>
              </p:nvSpPr>
              <p:spPr bwMode="auto">
                <a:xfrm>
                  <a:off x="3515" y="2568"/>
                  <a:ext cx="1633" cy="907"/>
                </a:xfrm>
                <a:prstGeom prst="ellipse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572" name="Oval 139"/>
                <p:cNvSpPr>
                  <a:spLocks noChangeArrowheads="1"/>
                </p:cNvSpPr>
                <p:nvPr/>
              </p:nvSpPr>
              <p:spPr bwMode="auto">
                <a:xfrm>
                  <a:off x="4331" y="3021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70" name="Rectangle 140"/>
              <p:cNvSpPr>
                <a:spLocks noChangeArrowheads="1"/>
              </p:cNvSpPr>
              <p:nvPr/>
            </p:nvSpPr>
            <p:spPr bwMode="auto">
              <a:xfrm>
                <a:off x="4296" y="2388"/>
                <a:ext cx="30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041" tIns="35381" rIns="68041" bIns="35381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23568" name="Oval 141"/>
            <p:cNvSpPr>
              <a:spLocks noChangeArrowheads="1"/>
            </p:cNvSpPr>
            <p:nvPr/>
          </p:nvSpPr>
          <p:spPr bwMode="auto">
            <a:xfrm>
              <a:off x="1474" y="2205"/>
              <a:ext cx="1316" cy="73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42"/>
          <p:cNvGrpSpPr/>
          <p:nvPr/>
        </p:nvGrpSpPr>
        <p:grpSpPr bwMode="auto">
          <a:xfrm rot="5400000">
            <a:off x="4356102" y="3024188"/>
            <a:ext cx="3159125" cy="876300"/>
            <a:chOff x="158" y="2205"/>
            <a:chExt cx="2632" cy="731"/>
          </a:xfrm>
        </p:grpSpPr>
        <p:grpSp>
          <p:nvGrpSpPr>
            <p:cNvPr id="23561" name="Group 143"/>
            <p:cNvGrpSpPr/>
            <p:nvPr/>
          </p:nvGrpSpPr>
          <p:grpSpPr bwMode="auto">
            <a:xfrm>
              <a:off x="158" y="2205"/>
              <a:ext cx="1316" cy="731"/>
              <a:chOff x="3515" y="2024"/>
              <a:chExt cx="1633" cy="907"/>
            </a:xfrm>
          </p:grpSpPr>
          <p:grpSp>
            <p:nvGrpSpPr>
              <p:cNvPr id="23563" name="Group 144"/>
              <p:cNvGrpSpPr/>
              <p:nvPr/>
            </p:nvGrpSpPr>
            <p:grpSpPr bwMode="auto">
              <a:xfrm>
                <a:off x="3515" y="2024"/>
                <a:ext cx="1633" cy="907"/>
                <a:chOff x="3515" y="2568"/>
                <a:chExt cx="1633" cy="907"/>
              </a:xfrm>
            </p:grpSpPr>
            <p:sp>
              <p:nvSpPr>
                <p:cNvPr id="23565" name="Oval 145" descr="栎木"/>
                <p:cNvSpPr>
                  <a:spLocks noChangeArrowheads="1"/>
                </p:cNvSpPr>
                <p:nvPr/>
              </p:nvSpPr>
              <p:spPr bwMode="auto">
                <a:xfrm>
                  <a:off x="3515" y="2568"/>
                  <a:ext cx="1633" cy="907"/>
                </a:xfrm>
                <a:prstGeom prst="ellipse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566" name="Oval 146"/>
                <p:cNvSpPr>
                  <a:spLocks noChangeArrowheads="1"/>
                </p:cNvSpPr>
                <p:nvPr/>
              </p:nvSpPr>
              <p:spPr bwMode="auto">
                <a:xfrm>
                  <a:off x="4331" y="3021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lIns="68041" tIns="35381" rIns="68041" bIns="35381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64" name="Rectangle 147"/>
              <p:cNvSpPr>
                <a:spLocks noChangeArrowheads="1"/>
              </p:cNvSpPr>
              <p:nvPr/>
            </p:nvSpPr>
            <p:spPr bwMode="auto">
              <a:xfrm>
                <a:off x="4294" y="2384"/>
                <a:ext cx="309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041" tIns="35381" rIns="68041" bIns="35381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23562" name="Oval 148"/>
            <p:cNvSpPr>
              <a:spLocks noChangeArrowheads="1"/>
            </p:cNvSpPr>
            <p:nvPr/>
          </p:nvSpPr>
          <p:spPr bwMode="auto">
            <a:xfrm>
              <a:off x="1474" y="2205"/>
              <a:ext cx="1316" cy="73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68041" tIns="35381" rIns="68041" bIns="35381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流程图: 可选过程 2"/>
          <p:cNvSpPr/>
          <p:nvPr/>
        </p:nvSpPr>
        <p:spPr>
          <a:xfrm>
            <a:off x="290260" y="21457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017 L 0.07084 0.01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017 L 0.07084 0.010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017 L 0.07084 0.010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017 L 0.07084 0.010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4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8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758951" y="1079501"/>
            <a:ext cx="3830730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说一说，圆和其他图形有什么不同？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290260" y="21457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  <p:sp>
        <p:nvSpPr>
          <p:cNvPr id="4" name="椭圆 3"/>
          <p:cNvSpPr/>
          <p:nvPr/>
        </p:nvSpPr>
        <p:spPr>
          <a:xfrm>
            <a:off x="1466850" y="2160588"/>
            <a:ext cx="863600" cy="86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6" name="椭圆 5"/>
          <p:cNvSpPr/>
          <p:nvPr/>
        </p:nvSpPr>
        <p:spPr>
          <a:xfrm>
            <a:off x="3476629" y="2389188"/>
            <a:ext cx="1368425" cy="63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9" name="矩形 8"/>
          <p:cNvSpPr/>
          <p:nvPr/>
        </p:nvSpPr>
        <p:spPr>
          <a:xfrm>
            <a:off x="5651500" y="2376488"/>
            <a:ext cx="1009650" cy="57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0" name="等腰三角形 9"/>
          <p:cNvSpPr/>
          <p:nvPr/>
        </p:nvSpPr>
        <p:spPr>
          <a:xfrm>
            <a:off x="7299325" y="2195513"/>
            <a:ext cx="1079500" cy="79216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2" name="矩形 11"/>
          <p:cNvSpPr/>
          <p:nvPr/>
        </p:nvSpPr>
        <p:spPr>
          <a:xfrm>
            <a:off x="1758950" y="3660775"/>
            <a:ext cx="742950" cy="717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3" name="梯形 12"/>
          <p:cNvSpPr/>
          <p:nvPr/>
        </p:nvSpPr>
        <p:spPr>
          <a:xfrm>
            <a:off x="3924304" y="3743325"/>
            <a:ext cx="1223963" cy="793750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966788" y="1052513"/>
            <a:ext cx="7613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、人们在联欢时，会自然地围成圆形，为什么？想一想，说一说。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4379" y="3527425"/>
            <a:ext cx="43592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围成圆形，每个人离中心点的距离都相等。</a:t>
            </a:r>
          </a:p>
        </p:txBody>
      </p:sp>
      <p:pic>
        <p:nvPicPr>
          <p:cNvPr id="25605" name="图片 -21474826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9" y="1816102"/>
            <a:ext cx="13811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692150" y="1155700"/>
            <a:ext cx="7613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2、画一个半径是1.5cm的圆，并用字母0，r，d标出它的圆心、半径和直径。</a:t>
            </a:r>
          </a:p>
        </p:txBody>
      </p:sp>
      <p:sp>
        <p:nvSpPr>
          <p:cNvPr id="12" name="椭圆 11"/>
          <p:cNvSpPr/>
          <p:nvPr/>
        </p:nvSpPr>
        <p:spPr>
          <a:xfrm>
            <a:off x="3565529" y="2287588"/>
            <a:ext cx="1800225" cy="1800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cxnSp>
        <p:nvCxnSpPr>
          <p:cNvPr id="13" name="直接连接符 12"/>
          <p:cNvCxnSpPr>
            <a:cxnSpLocks noChangeAspect="1"/>
          </p:cNvCxnSpPr>
          <p:nvPr/>
        </p:nvCxnSpPr>
        <p:spPr>
          <a:xfrm>
            <a:off x="3875088" y="2487614"/>
            <a:ext cx="1136650" cy="14398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 rot="2940000">
            <a:off x="4070352" y="3307041"/>
            <a:ext cx="515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sp>
        <p:nvSpPr>
          <p:cNvPr id="15" name="椭圆 14"/>
          <p:cNvSpPr/>
          <p:nvPr/>
        </p:nvSpPr>
        <p:spPr>
          <a:xfrm>
            <a:off x="4405313" y="3170238"/>
            <a:ext cx="74612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 rot="2940000">
            <a:off x="4438652" y="3383241"/>
            <a:ext cx="515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cxnSp>
        <p:nvCxnSpPr>
          <p:cNvPr id="17" name="直接连接符 16"/>
          <p:cNvCxnSpPr>
            <a:cxnSpLocks noChangeAspect="1"/>
          </p:cNvCxnSpPr>
          <p:nvPr/>
        </p:nvCxnSpPr>
        <p:spPr>
          <a:xfrm flipV="1">
            <a:off x="4460879" y="2551113"/>
            <a:ext cx="650875" cy="6477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>
            <a:spLocks noChangeAspect="1" noChangeArrowheads="1"/>
          </p:cNvSpPr>
          <p:nvPr/>
        </p:nvSpPr>
        <p:spPr bwMode="auto">
          <a:xfrm rot="19020000">
            <a:off x="4152904" y="2490272"/>
            <a:ext cx="1414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r=1.5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bldLvl="0" animBg="1"/>
      <p:bldP spid="14" grpId="0"/>
      <p:bldP spid="15" grpId="0" bldLvl="0" animBg="1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-21474826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0817" y="2068513"/>
            <a:ext cx="630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92150" y="1155702"/>
            <a:ext cx="7613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3、填表。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0654" y="2474914"/>
            <a:ext cx="9064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4dm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86150" y="1997077"/>
            <a:ext cx="11953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2.5m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587875" y="2503488"/>
            <a:ext cx="11493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1.2cm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549900" y="2474914"/>
            <a:ext cx="11493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3.6dm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642100" y="2068514"/>
            <a:ext cx="11493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4.16m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966788" y="1052513"/>
            <a:ext cx="7613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4、淘气设计了下面4种自行车的车轮，骑上这样的自行车会怎样？用硬纸板做成下面的图形，试着滚一滚，并与同伴交流。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4379" y="3527425"/>
            <a:ext cx="43592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骑起来会很颠簸。</a:t>
            </a:r>
          </a:p>
        </p:txBody>
      </p:sp>
      <p:pic>
        <p:nvPicPr>
          <p:cNvPr id="28677" name="图片 -21474826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1450" y="2400300"/>
            <a:ext cx="34226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-21474826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4" y="1803400"/>
            <a:ext cx="71088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966788" y="1052513"/>
            <a:ext cx="7613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5、填一填。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6813" y="3249613"/>
            <a:ext cx="654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4cm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58988" y="3581401"/>
            <a:ext cx="654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8cm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938713" y="3249613"/>
            <a:ext cx="654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3cm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448178" y="3581401"/>
            <a:ext cx="6524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6cm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486651" y="3249613"/>
            <a:ext cx="6524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4cm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705600" y="3581401"/>
            <a:ext cx="654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966788" y="1052513"/>
            <a:ext cx="7613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6、在没有圆规的情况下，你能用哪些方法画圆。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11342" y="3022601"/>
            <a:ext cx="43592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用细线来画或利用物体的圆面来画。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Tx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本课小结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547813" y="1296990"/>
            <a:ext cx="1090612" cy="733425"/>
            <a:chOff x="2257426" y="1609441"/>
            <a:chExt cx="1358900" cy="734510"/>
          </a:xfrm>
        </p:grpSpPr>
        <p:cxnSp>
          <p:nvCxnSpPr>
            <p:cNvPr id="4" name="MH_Other_1"/>
            <p:cNvCxnSpPr/>
            <p:nvPr/>
          </p:nvCxnSpPr>
          <p:spPr>
            <a:xfrm>
              <a:off x="2257426" y="1617390"/>
              <a:ext cx="1008791" cy="72656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/>
          </p:nvSpPr>
          <p:spPr>
            <a:xfrm>
              <a:off x="2374129" y="1609441"/>
              <a:ext cx="1242197" cy="42607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4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01</a:t>
              </a:r>
              <a:endParaRPr lang="zh-CN" altLang="en-US" sz="24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6" name="组合 6"/>
          <p:cNvGrpSpPr/>
          <p:nvPr/>
        </p:nvGrpSpPr>
        <p:grpSpPr bwMode="auto">
          <a:xfrm>
            <a:off x="1547813" y="2439990"/>
            <a:ext cx="1090612" cy="733425"/>
            <a:chOff x="2257426" y="2743610"/>
            <a:chExt cx="1358900" cy="733310"/>
          </a:xfrm>
        </p:grpSpPr>
        <p:cxnSp>
          <p:nvCxnSpPr>
            <p:cNvPr id="8" name="MH_Other_3"/>
            <p:cNvCxnSpPr/>
            <p:nvPr/>
          </p:nvCxnSpPr>
          <p:spPr>
            <a:xfrm>
              <a:off x="2257426" y="2751546"/>
              <a:ext cx="1008791" cy="72537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H_Other_4"/>
            <p:cNvSpPr/>
            <p:nvPr/>
          </p:nvSpPr>
          <p:spPr>
            <a:xfrm>
              <a:off x="2374129" y="2743610"/>
              <a:ext cx="1242197" cy="42538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0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02</a:t>
              </a:r>
              <a:endParaRPr lang="zh-CN" altLang="en-US" sz="20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7" name="组合 10"/>
          <p:cNvGrpSpPr/>
          <p:nvPr/>
        </p:nvGrpSpPr>
        <p:grpSpPr bwMode="auto">
          <a:xfrm>
            <a:off x="1547813" y="3617915"/>
            <a:ext cx="1090612" cy="733425"/>
            <a:chOff x="2257426" y="3877780"/>
            <a:chExt cx="1358900" cy="733309"/>
          </a:xfrm>
        </p:grpSpPr>
        <p:cxnSp>
          <p:nvCxnSpPr>
            <p:cNvPr id="12" name="MH_Other_5"/>
            <p:cNvCxnSpPr/>
            <p:nvPr/>
          </p:nvCxnSpPr>
          <p:spPr>
            <a:xfrm>
              <a:off x="2257426" y="3885716"/>
              <a:ext cx="1008791" cy="72537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Other_6"/>
            <p:cNvSpPr/>
            <p:nvPr/>
          </p:nvSpPr>
          <p:spPr>
            <a:xfrm>
              <a:off x="2374129" y="3877780"/>
              <a:ext cx="1242197" cy="42538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0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03</a:t>
              </a:r>
              <a:endParaRPr lang="zh-CN" altLang="en-US" sz="20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6" name="MH_SubTitle_2"/>
          <p:cNvSpPr txBox="1">
            <a:spLocks noChangeArrowheads="1"/>
          </p:cNvSpPr>
          <p:nvPr/>
        </p:nvSpPr>
        <p:spPr bwMode="auto">
          <a:xfrm>
            <a:off x="2700342" y="2447925"/>
            <a:ext cx="52228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圆的半径和直径都可以画无数条。同一个圆里，所有的半径都相等，所以的直径都相等。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MH_SubTitle_3"/>
          <p:cNvSpPr txBox="1">
            <a:spLocks noChangeArrowheads="1"/>
          </p:cNvSpPr>
          <p:nvPr/>
        </p:nvSpPr>
        <p:spPr bwMode="auto">
          <a:xfrm>
            <a:off x="2700338" y="3560763"/>
            <a:ext cx="53022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同一个圆里，直径的长度是半径的2倍，或者说半径是直径的         。用字母表示为d=2r或r=        。</a:t>
            </a:r>
          </a:p>
        </p:txBody>
      </p:sp>
      <p:sp>
        <p:nvSpPr>
          <p:cNvPr id="31752" name="矩形 17"/>
          <p:cNvSpPr>
            <a:spLocks noChangeArrowheads="1"/>
          </p:cNvSpPr>
          <p:nvPr/>
        </p:nvSpPr>
        <p:spPr bwMode="auto">
          <a:xfrm>
            <a:off x="3219454" y="527052"/>
            <a:ext cx="343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圆的认识（一）</a:t>
            </a:r>
          </a:p>
        </p:txBody>
      </p:sp>
      <p:sp>
        <p:nvSpPr>
          <p:cNvPr id="3077" name="矩形 10"/>
          <p:cNvSpPr>
            <a:spLocks noChangeArrowheads="1"/>
          </p:cNvSpPr>
          <p:nvPr/>
        </p:nvSpPr>
        <p:spPr bwMode="auto">
          <a:xfrm>
            <a:off x="2833692" y="1090612"/>
            <a:ext cx="5616575" cy="129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924" tIns="22462" rIns="44924" bIns="2246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圆心一般用字母O表示。通过圆心并且两端都在圆上的线段叫做直径。用字母d表示。连接圆心和圆上任意一点的线段叫做圆的半径。一般用字母r表示。</a:t>
            </a:r>
          </a:p>
        </p:txBody>
      </p:sp>
      <p:graphicFrame>
        <p:nvGraphicFramePr>
          <p:cNvPr id="44047" name="对象 -2147482609"/>
          <p:cNvGraphicFramePr>
            <a:graphicFrameLocks noChangeAspect="1"/>
          </p:cNvGraphicFramePr>
          <p:nvPr/>
        </p:nvGraphicFramePr>
        <p:xfrm>
          <a:off x="4070350" y="3921125"/>
          <a:ext cx="209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r:id="rId4" imgW="152400" imgH="393700" progId="Equation.KSEE3">
                  <p:embed/>
                </p:oleObj>
              </mc:Choice>
              <mc:Fallback>
                <p:oleObj r:id="rId4" imgW="152400" imgH="393700" progId="Equation.KSEE3">
                  <p:embed/>
                  <p:pic>
                    <p:nvPicPr>
                      <p:cNvPr id="0" name="对象 -2147482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3921125"/>
                        <a:ext cx="209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8" name="对象 -2147482608"/>
          <p:cNvGraphicFramePr>
            <a:graphicFrameLocks noChangeAspect="1"/>
          </p:cNvGraphicFramePr>
          <p:nvPr/>
        </p:nvGraphicFramePr>
        <p:xfrm>
          <a:off x="7065963" y="3921125"/>
          <a:ext cx="209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r:id="rId6" imgW="152400" imgH="393700" progId="Equation.KSEE3">
                  <p:embed/>
                </p:oleObj>
              </mc:Choice>
              <mc:Fallback>
                <p:oleObj r:id="rId6" imgW="152400" imgH="393700" progId="Equation.KSEE3">
                  <p:embed/>
                  <p:pic>
                    <p:nvPicPr>
                      <p:cNvPr id="0" name="对象 -2147482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3921125"/>
                        <a:ext cx="209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本节目标</a:t>
            </a:r>
          </a:p>
        </p:txBody>
      </p:sp>
      <p:sp>
        <p:nvSpPr>
          <p:cNvPr id="5123" name="副标题 2"/>
          <p:cNvSpPr txBox="1">
            <a:spLocks noChangeArrowheads="1"/>
          </p:cNvSpPr>
          <p:nvPr/>
        </p:nvSpPr>
        <p:spPr bwMode="auto">
          <a:xfrm>
            <a:off x="1006475" y="942975"/>
            <a:ext cx="7131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1．结合生活实际和丰富多彩的活动，在观察和操作中体会圆的结构特征。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2．在画圆的过程中，理解同圆中半径、直径以及直径和半径之间的关系，体会圆心和半径的作用，会用圆规画圆。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3．能用圆的知识解释生活中的简单现象，感受数学与生活密切相关。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</a:p>
        </p:txBody>
      </p:sp>
      <p:sp>
        <p:nvSpPr>
          <p:cNvPr id="32771" name="副标题 2"/>
          <p:cNvSpPr txBox="1">
            <a:spLocks noChangeArrowheads="1"/>
          </p:cNvSpPr>
          <p:nvPr/>
        </p:nvSpPr>
        <p:spPr bwMode="auto">
          <a:xfrm>
            <a:off x="971550" y="1276350"/>
            <a:ext cx="7200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1、你能用圆的知识解释吗？试着说一说。</a:t>
            </a:r>
          </a:p>
        </p:txBody>
      </p:sp>
      <p:sp>
        <p:nvSpPr>
          <p:cNvPr id="32772" name="副标题 2"/>
          <p:cNvSpPr txBox="1">
            <a:spLocks noChangeArrowheads="1"/>
          </p:cNvSpPr>
          <p:nvPr/>
        </p:nvSpPr>
        <p:spPr bwMode="auto">
          <a:xfrm>
            <a:off x="1011238" y="3435350"/>
            <a:ext cx="72009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、预习课本第5、6页</a:t>
            </a:r>
          </a:p>
        </p:txBody>
      </p:sp>
      <p:pic>
        <p:nvPicPr>
          <p:cNvPr id="32773" name="图片 -21474826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4700" y="2033590"/>
            <a:ext cx="37020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114429" y="1416052"/>
            <a:ext cx="2881313" cy="288131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642939" y="766764"/>
            <a:ext cx="3548064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、指出下面各圆的半径和直径。</a:t>
            </a: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 rot="5400000">
            <a:off x="5215733" y="1416846"/>
            <a:ext cx="2881313" cy="28797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114429" y="2855913"/>
            <a:ext cx="2881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555875" y="2855913"/>
            <a:ext cx="0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1763713" y="1631952"/>
            <a:ext cx="215900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497142" y="2797175"/>
            <a:ext cx="115887" cy="11588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2771779" y="2566990"/>
            <a:ext cx="257175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i="1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b="1" i="1" kern="1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5364163" y="2855913"/>
            <a:ext cx="12954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5364167" y="3287713"/>
            <a:ext cx="266382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6659563" y="1560513"/>
            <a:ext cx="6477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6600825" y="2798763"/>
            <a:ext cx="115888" cy="1158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6875467" y="2568577"/>
            <a:ext cx="257175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i="1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b="1" i="1" kern="10"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0543" name="Line 15"/>
          <p:cNvSpPr>
            <a:spLocks noChangeShapeType="1"/>
          </p:cNvSpPr>
          <p:nvPr/>
        </p:nvSpPr>
        <p:spPr bwMode="auto">
          <a:xfrm>
            <a:off x="1116013" y="2855913"/>
            <a:ext cx="28813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0544" name="Text Box 16"/>
          <p:cNvSpPr txBox="1">
            <a:spLocks noChangeArrowheads="1"/>
          </p:cNvSpPr>
          <p:nvPr/>
        </p:nvSpPr>
        <p:spPr bwMode="auto">
          <a:xfrm>
            <a:off x="2122488" y="4368801"/>
            <a:ext cx="73158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半径</a:t>
            </a:r>
            <a:r>
              <a:rPr lang="en-US" altLang="zh-CN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</a:p>
        </p:txBody>
      </p:sp>
      <p:sp>
        <p:nvSpPr>
          <p:cNvPr id="790545" name="Text Box 17"/>
          <p:cNvSpPr txBox="1">
            <a:spLocks noChangeArrowheads="1"/>
          </p:cNvSpPr>
          <p:nvPr/>
        </p:nvSpPr>
        <p:spPr bwMode="auto">
          <a:xfrm>
            <a:off x="3884617" y="2641601"/>
            <a:ext cx="79089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790546" name="Line 18"/>
          <p:cNvSpPr>
            <a:spLocks noChangeShapeType="1"/>
          </p:cNvSpPr>
          <p:nvPr/>
        </p:nvSpPr>
        <p:spPr bwMode="auto">
          <a:xfrm>
            <a:off x="2554288" y="2913063"/>
            <a:ext cx="0" cy="1439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0547" name="Line 19"/>
          <p:cNvSpPr>
            <a:spLocks noChangeShapeType="1"/>
          </p:cNvSpPr>
          <p:nvPr/>
        </p:nvSpPr>
        <p:spPr bwMode="auto">
          <a:xfrm flipH="1">
            <a:off x="5380038" y="2844801"/>
            <a:ext cx="12954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0548" name="Text Box 20"/>
          <p:cNvSpPr txBox="1">
            <a:spLocks noChangeArrowheads="1"/>
          </p:cNvSpPr>
          <p:nvPr/>
        </p:nvSpPr>
        <p:spPr bwMode="auto">
          <a:xfrm rot="20059599">
            <a:off x="5430964" y="2783664"/>
            <a:ext cx="73158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半径</a:t>
            </a:r>
            <a:r>
              <a:rPr lang="en-US" altLang="zh-CN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</a:p>
        </p:txBody>
      </p:sp>
      <p:sp>
        <p:nvSpPr>
          <p:cNvPr id="790549" name="Line 21"/>
          <p:cNvSpPr>
            <a:spLocks noChangeShapeType="1"/>
          </p:cNvSpPr>
          <p:nvPr/>
        </p:nvSpPr>
        <p:spPr bwMode="auto">
          <a:xfrm flipV="1">
            <a:off x="6659563" y="1557338"/>
            <a:ext cx="64770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0550" name="Text Box 22"/>
          <p:cNvSpPr txBox="1">
            <a:spLocks noChangeArrowheads="1"/>
          </p:cNvSpPr>
          <p:nvPr/>
        </p:nvSpPr>
        <p:spPr bwMode="auto">
          <a:xfrm rot="18042860">
            <a:off x="6359529" y="1858965"/>
            <a:ext cx="912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半径</a:t>
            </a:r>
            <a:r>
              <a:rPr lang="en-US" altLang="zh-CN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</a:p>
        </p:txBody>
      </p:sp>
      <p:sp>
        <p:nvSpPr>
          <p:cNvPr id="24" name="流程图: 可选过程 23"/>
          <p:cNvSpPr/>
          <p:nvPr/>
        </p:nvSpPr>
        <p:spPr>
          <a:xfrm>
            <a:off x="290255" y="203141"/>
            <a:ext cx="1368000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自主学习反馈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9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9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79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9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9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9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/>
      <p:bldP spid="790543" grpId="0" animBg="1"/>
      <p:bldP spid="790543" grpId="1" animBg="1"/>
      <p:bldP spid="790544" grpId="0"/>
      <p:bldP spid="790545" grpId="0"/>
      <p:bldP spid="790546" grpId="0" animBg="1"/>
      <p:bldP spid="790546" grpId="1" animBg="1"/>
      <p:bldP spid="790547" grpId="0" animBg="1"/>
      <p:bldP spid="790547" grpId="1" animBg="1"/>
      <p:bldP spid="790548" grpId="0"/>
      <p:bldP spid="790549" grpId="0" animBg="1"/>
      <p:bldP spid="790549" grpId="1" animBg="1"/>
      <p:bldP spid="7905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185863" y="750888"/>
            <a:ext cx="1581150" cy="606425"/>
            <a:chOff x="204" y="436"/>
            <a:chExt cx="1603" cy="882"/>
          </a:xfrm>
        </p:grpSpPr>
        <p:pic>
          <p:nvPicPr>
            <p:cNvPr id="7188" name="Picture 3" descr="CO076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436"/>
              <a:ext cx="948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Text Box 4"/>
            <p:cNvSpPr txBox="1">
              <a:spLocks noChangeArrowheads="1"/>
            </p:cNvSpPr>
            <p:nvPr/>
          </p:nvSpPr>
          <p:spPr bwMode="auto">
            <a:xfrm>
              <a:off x="884" y="584"/>
              <a:ext cx="92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D600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填一填</a:t>
              </a: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1185863" y="1677988"/>
            <a:ext cx="2881312" cy="2881312"/>
            <a:chOff x="521" y="1525"/>
            <a:chExt cx="1815" cy="1815"/>
          </a:xfrm>
        </p:grpSpPr>
        <p:sp>
          <p:nvSpPr>
            <p:cNvPr id="7183" name="Oval 6"/>
            <p:cNvSpPr>
              <a:spLocks noChangeArrowheads="1"/>
            </p:cNvSpPr>
            <p:nvPr/>
          </p:nvSpPr>
          <p:spPr bwMode="auto">
            <a:xfrm>
              <a:off x="521" y="1525"/>
              <a:ext cx="1815" cy="1815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4" name="Line 7"/>
            <p:cNvSpPr>
              <a:spLocks noChangeShapeType="1"/>
            </p:cNvSpPr>
            <p:nvPr/>
          </p:nvSpPr>
          <p:spPr bwMode="auto">
            <a:xfrm>
              <a:off x="521" y="2432"/>
              <a:ext cx="18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Line 8"/>
            <p:cNvSpPr>
              <a:spLocks noChangeShapeType="1"/>
            </p:cNvSpPr>
            <p:nvPr/>
          </p:nvSpPr>
          <p:spPr bwMode="auto">
            <a:xfrm>
              <a:off x="1429" y="2432"/>
              <a:ext cx="68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6" name="Oval 9"/>
            <p:cNvSpPr>
              <a:spLocks noChangeArrowheads="1"/>
            </p:cNvSpPr>
            <p:nvPr/>
          </p:nvSpPr>
          <p:spPr bwMode="auto">
            <a:xfrm>
              <a:off x="1392" y="2395"/>
              <a:ext cx="73" cy="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7" name="Line 10"/>
            <p:cNvSpPr>
              <a:spLocks noChangeShapeType="1"/>
            </p:cNvSpPr>
            <p:nvPr/>
          </p:nvSpPr>
          <p:spPr bwMode="auto">
            <a:xfrm flipV="1">
              <a:off x="567" y="1616"/>
              <a:ext cx="1224" cy="4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91563" name="Text Box 11"/>
          <p:cNvSpPr txBox="1">
            <a:spLocks noChangeArrowheads="1"/>
          </p:cNvSpPr>
          <p:nvPr/>
        </p:nvSpPr>
        <p:spPr bwMode="auto">
          <a:xfrm>
            <a:off x="2176464" y="2074865"/>
            <a:ext cx="31641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91564" name="Text Box 12"/>
          <p:cNvSpPr txBox="1">
            <a:spLocks noChangeArrowheads="1"/>
          </p:cNvSpPr>
          <p:nvPr/>
        </p:nvSpPr>
        <p:spPr bwMode="auto">
          <a:xfrm>
            <a:off x="2122489" y="2671765"/>
            <a:ext cx="31641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91565" name="Text Box 13"/>
          <p:cNvSpPr txBox="1">
            <a:spLocks noChangeArrowheads="1"/>
          </p:cNvSpPr>
          <p:nvPr/>
        </p:nvSpPr>
        <p:spPr bwMode="auto">
          <a:xfrm>
            <a:off x="3057525" y="3190876"/>
            <a:ext cx="31641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grpSp>
        <p:nvGrpSpPr>
          <p:cNvPr id="4" name="Group 14"/>
          <p:cNvGrpSpPr/>
          <p:nvPr/>
        </p:nvGrpSpPr>
        <p:grpSpPr bwMode="auto">
          <a:xfrm>
            <a:off x="4192591" y="1173163"/>
            <a:ext cx="3362325" cy="3005137"/>
            <a:chOff x="2415" y="1207"/>
            <a:chExt cx="2118" cy="1893"/>
          </a:xfrm>
        </p:grpSpPr>
        <p:sp>
          <p:nvSpPr>
            <p:cNvPr id="7180" name="Text Box 15"/>
            <p:cNvSpPr txBox="1">
              <a:spLocks noChangeArrowheads="1"/>
            </p:cNvSpPr>
            <p:nvPr/>
          </p:nvSpPr>
          <p:spPr bwMode="auto">
            <a:xfrm>
              <a:off x="2415" y="1207"/>
              <a:ext cx="211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）（    ）号线段表示直径。</a:t>
              </a:r>
            </a:p>
          </p:txBody>
        </p:sp>
        <p:sp>
          <p:nvSpPr>
            <p:cNvPr id="7181" name="Text Box 16"/>
            <p:cNvSpPr txBox="1">
              <a:spLocks noChangeArrowheads="1"/>
            </p:cNvSpPr>
            <p:nvPr/>
          </p:nvSpPr>
          <p:spPr bwMode="auto">
            <a:xfrm>
              <a:off x="2415" y="1836"/>
              <a:ext cx="211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）（    ）号线段表示半径。</a:t>
              </a:r>
            </a:p>
          </p:txBody>
        </p:sp>
        <p:sp>
          <p:nvSpPr>
            <p:cNvPr id="7182" name="Text Box 17"/>
            <p:cNvSpPr txBox="1">
              <a:spLocks noChangeArrowheads="1"/>
            </p:cNvSpPr>
            <p:nvPr/>
          </p:nvSpPr>
          <p:spPr bwMode="auto">
            <a:xfrm>
              <a:off x="2438" y="2517"/>
              <a:ext cx="2090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）两端都在圆上的线段中，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（       ）最长。</a:t>
              </a:r>
            </a:p>
          </p:txBody>
        </p:sp>
      </p:grpSp>
      <p:sp>
        <p:nvSpPr>
          <p:cNvPr id="791570" name="Text Box 18"/>
          <p:cNvSpPr txBox="1">
            <a:spLocks noChangeArrowheads="1"/>
          </p:cNvSpPr>
          <p:nvPr/>
        </p:nvSpPr>
        <p:spPr bwMode="auto">
          <a:xfrm>
            <a:off x="5064125" y="1317626"/>
            <a:ext cx="31641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91571" name="Text Box 19"/>
          <p:cNvSpPr txBox="1">
            <a:spLocks noChangeArrowheads="1"/>
          </p:cNvSpPr>
          <p:nvPr/>
        </p:nvSpPr>
        <p:spPr bwMode="auto">
          <a:xfrm>
            <a:off x="5049839" y="2316165"/>
            <a:ext cx="31641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91572" name="Text Box 20"/>
          <p:cNvSpPr txBox="1">
            <a:spLocks noChangeArrowheads="1"/>
          </p:cNvSpPr>
          <p:nvPr/>
        </p:nvSpPr>
        <p:spPr bwMode="auto">
          <a:xfrm>
            <a:off x="5049842" y="3775076"/>
            <a:ext cx="64342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</a:p>
        </p:txBody>
      </p:sp>
      <p:sp>
        <p:nvSpPr>
          <p:cNvPr id="22" name="流程图: 可选过程 21"/>
          <p:cNvSpPr/>
          <p:nvPr/>
        </p:nvSpPr>
        <p:spPr>
          <a:xfrm>
            <a:off x="290255" y="203141"/>
            <a:ext cx="1368000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自主学习反馈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1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9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1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9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9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9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9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3" grpId="0"/>
      <p:bldP spid="791564" grpId="0"/>
      <p:bldP spid="791565" grpId="0"/>
      <p:bldP spid="791570" grpId="0"/>
      <p:bldP spid="791571" grpId="0"/>
      <p:bldP spid="7915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385888" y="1757363"/>
            <a:ext cx="63182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763716" y="357028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不公平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530728" y="3570288"/>
            <a:ext cx="1344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不公平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6653213" y="3570288"/>
            <a:ext cx="72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</a:t>
            </a:r>
          </a:p>
        </p:txBody>
      </p:sp>
      <p:sp>
        <p:nvSpPr>
          <p:cNvPr id="8198" name="副标题 2"/>
          <p:cNvSpPr txBox="1">
            <a:spLocks noChangeArrowheads="1"/>
          </p:cNvSpPr>
          <p:nvPr/>
        </p:nvSpPr>
        <p:spPr bwMode="auto">
          <a:xfrm>
            <a:off x="1885950" y="915988"/>
            <a:ext cx="42164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哪种方式更公平？</a:t>
            </a:r>
          </a:p>
        </p:txBody>
      </p:sp>
      <p:sp>
        <p:nvSpPr>
          <p:cNvPr id="3" name="副标题 2"/>
          <p:cNvSpPr txBox="1">
            <a:spLocks noChangeArrowheads="1"/>
          </p:cNvSpPr>
          <p:nvPr/>
        </p:nvSpPr>
        <p:spPr bwMode="auto">
          <a:xfrm>
            <a:off x="2141538" y="4157663"/>
            <a:ext cx="42164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圆上的任意一点到圆的中心点的距离都相等。</a:t>
            </a:r>
          </a:p>
        </p:txBody>
      </p:sp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8201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探究一：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979614" y="1023939"/>
            <a:ext cx="2676568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你能想办法画一个圆吗？</a:t>
            </a: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785942" y="1782763"/>
            <a:ext cx="14890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3762375" y="1782763"/>
            <a:ext cx="16700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5759454" y="1728790"/>
            <a:ext cx="17510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9223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AutoShape 3"/>
          <p:cNvSpPr>
            <a:spLocks noChangeArrowheads="1"/>
          </p:cNvSpPr>
          <p:nvPr/>
        </p:nvSpPr>
        <p:spPr bwMode="auto">
          <a:xfrm>
            <a:off x="1524004" y="3295650"/>
            <a:ext cx="6124575" cy="1311275"/>
          </a:xfrm>
          <a:prstGeom prst="parallelogram">
            <a:avLst>
              <a:gd name="adj" fmla="val 1167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lIns="68041" tIns="35381" rIns="68041" bIns="35381" anchor="ctr"/>
          <a:lstStyle/>
          <a:p>
            <a:endParaRPr lang="zh-CN" altLang="en-US" sz="10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 rot="19546775">
            <a:off x="5280027" y="1830390"/>
            <a:ext cx="163513" cy="2397125"/>
            <a:chOff x="1202" y="1933"/>
            <a:chExt cx="136" cy="1997"/>
          </a:xfrm>
        </p:grpSpPr>
        <p:sp>
          <p:nvSpPr>
            <p:cNvPr id="10254" name="Rectangle 5"/>
            <p:cNvSpPr>
              <a:spLocks noChangeArrowheads="1"/>
            </p:cNvSpPr>
            <p:nvPr/>
          </p:nvSpPr>
          <p:spPr bwMode="auto">
            <a:xfrm>
              <a:off x="1202" y="1933"/>
              <a:ext cx="136" cy="1815"/>
            </a:xfrm>
            <a:prstGeom prst="rect">
              <a:avLst/>
            </a:prstGeom>
            <a:gradFill rotWithShape="1">
              <a:gsLst>
                <a:gs pos="0">
                  <a:srgbClr val="630044"/>
                </a:gs>
                <a:gs pos="50000">
                  <a:srgbClr val="D60093"/>
                </a:gs>
                <a:gs pos="100000">
                  <a:srgbClr val="630044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68041" tIns="35381" rIns="68041" bIns="35381" anchor="ctr"/>
            <a:lstStyle/>
            <a:p>
              <a:endParaRPr lang="zh-CN" altLang="en-US" sz="10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0255" name="AutoShape 6"/>
            <p:cNvSpPr>
              <a:spLocks noChangeArrowheads="1"/>
            </p:cNvSpPr>
            <p:nvPr/>
          </p:nvSpPr>
          <p:spPr bwMode="auto">
            <a:xfrm flipV="1">
              <a:off x="1202" y="3748"/>
              <a:ext cx="136" cy="182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68041" tIns="35381" rIns="68041" bIns="35381" anchor="ctr"/>
            <a:lstStyle/>
            <a:p>
              <a:endParaRPr lang="zh-CN" altLang="en-US" sz="10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pic>
        <p:nvPicPr>
          <p:cNvPr id="10244" name="Picture 7" descr="TO087s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04296">
            <a:off x="1470025" y="958850"/>
            <a:ext cx="1136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304" name="Text Box 8"/>
          <p:cNvSpPr txBox="1">
            <a:spLocks noChangeArrowheads="1"/>
          </p:cNvSpPr>
          <p:nvPr/>
        </p:nvSpPr>
        <p:spPr bwMode="auto">
          <a:xfrm>
            <a:off x="2841625" y="804863"/>
            <a:ext cx="1984070" cy="3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41" tIns="35381" rIns="68041" bIns="353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画一画，剪一剪。</a:t>
            </a:r>
          </a:p>
        </p:txBody>
      </p:sp>
      <p:sp>
        <p:nvSpPr>
          <p:cNvPr id="823305" name="Freeform 9"/>
          <p:cNvSpPr>
            <a:spLocks noChangeArrowheads="1"/>
          </p:cNvSpPr>
          <p:nvPr/>
        </p:nvSpPr>
        <p:spPr bwMode="auto">
          <a:xfrm rot="15130003" flipV="1">
            <a:off x="4413252" y="3784601"/>
            <a:ext cx="327025" cy="444500"/>
          </a:xfrm>
          <a:custGeom>
            <a:avLst/>
            <a:gdLst>
              <a:gd name="T0" fmla="*/ 0 w 1406"/>
              <a:gd name="T1" fmla="*/ 124078 h 326"/>
              <a:gd name="T2" fmla="*/ 42099 w 1406"/>
              <a:gd name="T3" fmla="*/ 309514 h 326"/>
              <a:gd name="T4" fmla="*/ 147696 w 1406"/>
              <a:gd name="T5" fmla="*/ 433592 h 326"/>
              <a:gd name="T6" fmla="*/ 242594 w 1406"/>
              <a:gd name="T7" fmla="*/ 372235 h 326"/>
              <a:gd name="T8" fmla="*/ 305859 w 1406"/>
              <a:gd name="T9" fmla="*/ 185436 h 326"/>
              <a:gd name="T10" fmla="*/ 327025 w 1406"/>
              <a:gd name="T11" fmla="*/ 0 h 3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6"/>
              <a:gd name="T19" fmla="*/ 0 h 326"/>
              <a:gd name="T20" fmla="*/ 1406 w 1406"/>
              <a:gd name="T21" fmla="*/ 326 h 3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6" h="326">
                <a:moveTo>
                  <a:pt x="0" y="91"/>
                </a:moveTo>
                <a:cubicBezTo>
                  <a:pt x="37" y="140"/>
                  <a:pt x="75" y="189"/>
                  <a:pt x="181" y="227"/>
                </a:cubicBezTo>
                <a:cubicBezTo>
                  <a:pt x="287" y="265"/>
                  <a:pt x="491" y="310"/>
                  <a:pt x="635" y="318"/>
                </a:cubicBezTo>
                <a:cubicBezTo>
                  <a:pt x="779" y="326"/>
                  <a:pt x="930" y="303"/>
                  <a:pt x="1043" y="273"/>
                </a:cubicBezTo>
                <a:cubicBezTo>
                  <a:pt x="1156" y="243"/>
                  <a:pt x="1254" y="181"/>
                  <a:pt x="1315" y="136"/>
                </a:cubicBezTo>
                <a:cubicBezTo>
                  <a:pt x="1376" y="91"/>
                  <a:pt x="1391" y="45"/>
                  <a:pt x="1406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041" tIns="35381" rIns="68041" bIns="35381" anchor="ctr"/>
          <a:lstStyle/>
          <a:p>
            <a:endParaRPr lang="zh-CN" altLang="en-US"/>
          </a:p>
        </p:txBody>
      </p:sp>
      <p:pic>
        <p:nvPicPr>
          <p:cNvPr id="823306" name="Picture 10" descr="未标题-3 拷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393825"/>
            <a:ext cx="201295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307" name="Freeform 11"/>
          <p:cNvSpPr>
            <a:spLocks noChangeArrowheads="1"/>
          </p:cNvSpPr>
          <p:nvPr/>
        </p:nvSpPr>
        <p:spPr bwMode="auto">
          <a:xfrm>
            <a:off x="4354515" y="3952876"/>
            <a:ext cx="1741487" cy="446088"/>
          </a:xfrm>
          <a:custGeom>
            <a:avLst/>
            <a:gdLst>
              <a:gd name="T0" fmla="*/ 0 w 1406"/>
              <a:gd name="T1" fmla="*/ 124521 h 326"/>
              <a:gd name="T2" fmla="*/ 224189 w 1406"/>
              <a:gd name="T3" fmla="*/ 310620 h 326"/>
              <a:gd name="T4" fmla="*/ 786518 w 1406"/>
              <a:gd name="T5" fmla="*/ 435141 h 326"/>
              <a:gd name="T6" fmla="*/ 1291871 w 1406"/>
              <a:gd name="T7" fmla="*/ 373564 h 326"/>
              <a:gd name="T8" fmla="*/ 1628773 w 1406"/>
              <a:gd name="T9" fmla="*/ 186098 h 326"/>
              <a:gd name="T10" fmla="*/ 1741487 w 1406"/>
              <a:gd name="T11" fmla="*/ 0 h 3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6"/>
              <a:gd name="T19" fmla="*/ 0 h 326"/>
              <a:gd name="T20" fmla="*/ 1406 w 1406"/>
              <a:gd name="T21" fmla="*/ 326 h 3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6" h="326">
                <a:moveTo>
                  <a:pt x="0" y="91"/>
                </a:moveTo>
                <a:cubicBezTo>
                  <a:pt x="37" y="140"/>
                  <a:pt x="75" y="189"/>
                  <a:pt x="181" y="227"/>
                </a:cubicBezTo>
                <a:cubicBezTo>
                  <a:pt x="287" y="265"/>
                  <a:pt x="491" y="310"/>
                  <a:pt x="635" y="318"/>
                </a:cubicBezTo>
                <a:cubicBezTo>
                  <a:pt x="779" y="326"/>
                  <a:pt x="930" y="303"/>
                  <a:pt x="1043" y="273"/>
                </a:cubicBezTo>
                <a:cubicBezTo>
                  <a:pt x="1156" y="243"/>
                  <a:pt x="1254" y="181"/>
                  <a:pt x="1315" y="136"/>
                </a:cubicBezTo>
                <a:cubicBezTo>
                  <a:pt x="1376" y="91"/>
                  <a:pt x="1391" y="45"/>
                  <a:pt x="1406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041" tIns="35381" rIns="68041" bIns="35381" anchor="ctr"/>
          <a:lstStyle/>
          <a:p>
            <a:endParaRPr lang="zh-CN" altLang="en-US"/>
          </a:p>
        </p:txBody>
      </p:sp>
      <p:grpSp>
        <p:nvGrpSpPr>
          <p:cNvPr id="3" name="Group 12"/>
          <p:cNvGrpSpPr/>
          <p:nvPr/>
        </p:nvGrpSpPr>
        <p:grpSpPr bwMode="auto">
          <a:xfrm rot="19546775">
            <a:off x="3646488" y="1939926"/>
            <a:ext cx="163512" cy="2395538"/>
            <a:chOff x="1202" y="1933"/>
            <a:chExt cx="136" cy="1997"/>
          </a:xfrm>
        </p:grpSpPr>
        <p:sp>
          <p:nvSpPr>
            <p:cNvPr id="10252" name="Rectangle 13"/>
            <p:cNvSpPr>
              <a:spLocks noChangeArrowheads="1"/>
            </p:cNvSpPr>
            <p:nvPr/>
          </p:nvSpPr>
          <p:spPr bwMode="auto">
            <a:xfrm>
              <a:off x="1202" y="1933"/>
              <a:ext cx="136" cy="1815"/>
            </a:xfrm>
            <a:prstGeom prst="rect">
              <a:avLst/>
            </a:prstGeom>
            <a:gradFill rotWithShape="1">
              <a:gsLst>
                <a:gs pos="0">
                  <a:srgbClr val="761847"/>
                </a:gs>
                <a:gs pos="50000">
                  <a:srgbClr val="FF3399"/>
                </a:gs>
                <a:gs pos="100000">
                  <a:srgbClr val="761847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68041" tIns="35381" rIns="68041" bIns="35381" anchor="ctr"/>
            <a:lstStyle/>
            <a:p>
              <a:endParaRPr lang="zh-CN" altLang="en-US" sz="10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0253" name="AutoShape 14"/>
            <p:cNvSpPr>
              <a:spLocks noChangeArrowheads="1"/>
            </p:cNvSpPr>
            <p:nvPr/>
          </p:nvSpPr>
          <p:spPr bwMode="auto">
            <a:xfrm flipV="1">
              <a:off x="1202" y="3748"/>
              <a:ext cx="136" cy="182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68041" tIns="35381" rIns="68041" bIns="35381" anchor="ctr"/>
            <a:lstStyle/>
            <a:p>
              <a:endParaRPr lang="zh-CN" altLang="en-US" sz="10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0251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3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3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82 -0.015247 C 0.000479 0.002955 0.012741 0.021168 0.032904 0.030783 C 0.053067 0.040387 0.088308 0.044178 0.109599 0.042157 C 0.130883 0.040135 0.145824 0.032553 0.160774 0.019147 C 0.175715 0.005741 0.192777 -0.028653 0.199119 -0.038267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2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1041 C 0.00573 -0.00278 -0.00018 -0.01574 -0.0198 -0.02107 C -0.03941 -0.02639 -0.07882 -0.02107 -0.10643 -0.02107 C -0.13403 -0.02107 -0.16302 -0.02801 -0.18525 -0.02107 C -0.20747 -0.01412 -0.23108 0.01412 -0.24028 0.0210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2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99" grpId="0" bldLvl="0" animBg="1"/>
      <p:bldP spid="823304" grpId="0"/>
      <p:bldP spid="823305" grpId="0" animBg="1"/>
      <p:bldP spid="8233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322" name="Picture 2" descr="TO076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25608">
            <a:off x="6429375" y="1684340"/>
            <a:ext cx="12255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23" name="Picture 3" descr="TO008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550" y="1751015"/>
            <a:ext cx="1658938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24" name="Picture 4" descr="TO049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0" y="1330326"/>
            <a:ext cx="13096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25" name="Picture 5" descr="OT060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9825" y="2128838"/>
            <a:ext cx="96678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2087563" y="3760789"/>
            <a:ext cx="4914900" cy="98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41" tIns="35381" rIns="68041" bIns="35381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①带有针尖的一只脚不能移动；②两脚间的距离不能改变；③画出的曲线要收尾相连。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1272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63 -0.03982 C -0.43299 0.04838 -0.40608 0.11643 -0.38264 0.11875 C -0.36059 0.12106 -0.34063 0.05879 -0.33594 -0.02639 C -0.33056 -0.11111 -0.34289 -0.1838 -0.36511 -0.18681 C -0.38907 -0.18889 -0.39966 -0.11551 -0.38803 -0.02871 C -0.37431 0.05694 -0.34792 0.12222 -0.32657 0.1243 C -0.30365 0.12639 -0.28247 0.06319 -0.27778 -0.02061 C -0.27292 -0.10556 -0.28664 -0.17894 -0.30955 -0.18079 C -0.33125 -0.18334 -0.34132 -0.10973 -0.33004 -0.02431 C -0.31875 0.0625 -0.29202 0.12777 -0.26997 0.12963 C -0.24497 0.1324 -0.22362 0.06898 -0.21806 -0.01598 C -0.21459 -0.09977 -0.22865 -0.17338 -0.25296 -0.17523 C -0.27292 -0.17778 -0.28299 -0.10394 -0.27344 -0.01875 C -0.26233 0.06643 -0.23386 0.13356 -0.21129 0.13564 C -0.18924 0.13796 -0.16771 0.07314 -0.16302 -0.01042 C -0.15816 -0.09699 -0.17223 -0.16713 -0.19427 -0.16991 C -0.21598 -0.17199 -0.22639 -0.09977 -0.21563 -0.01436 C -0.20417 0.07106 -0.17726 0.13865 -0.15487 0.1412 C -0.13143 0.14375 -0.11129 0.0787 -0.10712 -0.00625 C -0.10209 -0.09121 -0.11632 -0.16227 -0.1382 -0.16436 C -0.16025 -0.16644 -0.17049 -0.09422 -0.15921 -0.0088 C -0.1474 0.07662 -0.11841 0.1449 -0.09862 0.14699 C -0.07691 0.14907 -0.05521 0.0831 -0.05052 -0.0007 C -0.04584 -0.08588 -0.0599 -0.15648 -0.0816 -0.1588 C -0.10209 -0.16065 -0.11198 -0.08959 -0.10243 -0.00324 C -0.09115 0.08217 -0.06285 0.15046 -0.0408 0.15231 C -0.02032 0.15463 0.00277 0.08842 0.00746 0.00347 C 0.01163 -0.08172 -0.00157 -0.1507 -0.02379 -0.15301 C -0.04584 -0.1551 -0.05573 -0.08403 -0.04427 0.00115 C -0.03247 0.08657 -0.00695 0.1574 0.01527 0.1581 C 0.03732 0.15926 0.05711 0.09352 0.0618 0.00833 C 0.06632 -0.07616 0.05156 -0.14537 0.0302 -0.14769 C 0.01007 -0.14954 0.00034 -0.08125 0.01354 0.00416 " pathEditMode="relative" rAng="-2147483640" ptsTypes="fffffffffffffffffffffffffffffffff">
                                      <p:cBhvr>
                                        <p:cTn id="13" dur="2000" fill="hold"/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52 1.48148E-6 C 0.37084 -0.02523 0.36493 -0.04931 0.35278 -0.04931 C 0.33924 -0.04931 0.33472 -0.02523 0.33004 1.48148E-6 C 0.32413 0.02801 0.31979 0.05602 0.30469 0.05602 C 0.29097 0.05602 0.28663 0.02801 0.28073 1.48148E-6 C 0.27778 -0.02523 0.27188 -0.04931 0.25816 -0.04931 C 0.24618 -0.04931 0.24028 -0.02523 0.23542 1.48148E-6 C 0.23108 0.02801 0.22518 0.05602 0.21146 0.05602 C 0.19792 0.05602 0.18768 1.48148E-6 0.18768 0.00023 C 0.18316 -0.02523 0.17847 -0.04931 0.16493 -0.04931 C 0.15157 -0.04931 0.14688 -0.02523 0.14236 1.48148E-6 C 0.13646 0.02801 0.13212 0.05602 0.11702 0.05602 C 0.1033 0.05602 0.09896 0.02801 0.09427 1.48148E-6 C 0.08837 -0.02523 0.08403 -0.04931 0.07032 -0.04931 C 0.05851 -0.04931 0.05261 -0.02523 0.04775 1.48148E-6 C 0.04341 0.02801 0.03733 0.05602 0.02361 0.05602 C 0.01025 0.05602 0.00591 0.02801 -2.5E-6 1.48148E-6 " pathEditMode="relative" rAng="0" ptsTypes="fffffffffffffffff">
                                      <p:cBhvr>
                                        <p:cTn id="18" dur="2000" fill="hold"/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ap="flat" cmpd="sng">
          <a:solidFill>
            <a:srgbClr val="D60093"/>
          </a:solidFill>
          <a:prstDash val="solid"/>
          <a:miter/>
          <a:headEnd type="none" w="med" len="med"/>
          <a:tailEnd type="none" w="med" len="med"/>
        </a:ln>
      </a:spPr>
      <a:bodyPr wrap="square" lIns="68041" tIns="35381" rIns="68041" bIns="35381">
        <a:spAutoFit/>
      </a:bodyPr>
      <a:lstStyle>
        <a:defPPr algn="l">
          <a:defRPr lang="zh-CN" altLang="en-US" sz="1800" dirty="0">
            <a:solidFill>
              <a:srgbClr val="D60093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自定义</PresentationFormat>
  <Paragraphs>179</Paragraphs>
  <Slides>30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黑体</vt:lpstr>
      <vt:lpstr>楷体_GB2312</vt:lpstr>
      <vt:lpstr>宋体</vt:lpstr>
      <vt:lpstr>微软雅黑</vt:lpstr>
      <vt:lpstr>Agency FB</vt:lpstr>
      <vt:lpstr>Arial</vt:lpstr>
      <vt:lpstr>Calibri</vt:lpstr>
      <vt:lpstr>WWW.2PPT.COM
</vt:lpstr>
      <vt:lpstr>Photoshop.Image.9</vt:lpstr>
      <vt:lpstr>Equation.KSEE3</vt:lpstr>
      <vt:lpstr>六年级上册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2016-08-11T08:55:00Z</dcterms:created>
  <dcterms:modified xsi:type="dcterms:W3CDTF">2023-01-16T18:50:55Z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4E25276A5EFC4D35BEFD06A1CF1ACC5B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