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49" r:id="rId2"/>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00" d="100"/>
          <a:sy n="100" d="100"/>
        </p:scale>
        <p:origin x="-126" y="-804"/>
      </p:cViewPr>
      <p:guideLst>
        <p:guide orient="horz" pos="1620"/>
        <p:guide pos="2880"/>
      </p:guideLst>
    </p:cSldViewPr>
  </p:slideViewPr>
  <p:notesTextViewPr>
    <p:cViewPr>
      <p:scale>
        <a:sx n="1" d="1"/>
        <a:sy n="1" d="1"/>
      </p:scale>
      <p:origin x="0" y="0"/>
    </p:cViewPr>
  </p:notesTextViewPr>
  <p:sorterViewPr>
    <p:cViewPr>
      <p:scale>
        <a:sx n="168" d="100"/>
        <a:sy n="168" d="100"/>
      </p:scale>
      <p:origin x="0" y="0"/>
    </p:cViewPr>
  </p:sorterViewPr>
  <p:gridSpacing cx="216026" cy="21602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59EE5F94-8200-46EA-BBD4-D081551F11FA}"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D2A48B96-639E-45A3-A0BA-2464DFDB1FAA}" type="datetimeFigureOut">
              <a:rPr lang="zh-CN" altLang="en-US"/>
              <a:t>2023-01-17</a:t>
            </a:fld>
            <a:endParaRPr lang="zh-CN" altLang="en-US"/>
          </a:p>
        </p:txBody>
      </p:sp>
      <p:sp>
        <p:nvSpPr>
          <p:cNvPr id="922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9221"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55D9E906-1DC1-4888-BFBC-C5DAA5337A2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900" kern="1200">
        <a:solidFill>
          <a:schemeClr val="tx1"/>
        </a:solidFill>
        <a:latin typeface="+mn-lt"/>
        <a:ea typeface="+mn-ea"/>
        <a:cs typeface="+mn-cs"/>
      </a:defRPr>
    </a:lvl1pPr>
    <a:lvl2pPr marL="342900" algn="l" rtl="0" fontAlgn="base">
      <a:spcBef>
        <a:spcPct val="0"/>
      </a:spcBef>
      <a:spcAft>
        <a:spcPct val="0"/>
      </a:spcAft>
      <a:defRPr sz="900" kern="1200">
        <a:solidFill>
          <a:schemeClr val="tx1"/>
        </a:solidFill>
        <a:latin typeface="+mn-lt"/>
        <a:ea typeface="+mn-ea"/>
        <a:cs typeface="+mn-cs"/>
      </a:defRPr>
    </a:lvl2pPr>
    <a:lvl3pPr marL="685800" algn="l" rtl="0" fontAlgn="base">
      <a:spcBef>
        <a:spcPct val="0"/>
      </a:spcBef>
      <a:spcAft>
        <a:spcPct val="0"/>
      </a:spcAft>
      <a:defRPr sz="900" kern="1200">
        <a:solidFill>
          <a:schemeClr val="tx1"/>
        </a:solidFill>
        <a:latin typeface="+mn-lt"/>
        <a:ea typeface="+mn-ea"/>
        <a:cs typeface="+mn-cs"/>
      </a:defRPr>
    </a:lvl3pPr>
    <a:lvl4pPr marL="1028700" algn="l" rtl="0" fontAlgn="base">
      <a:spcBef>
        <a:spcPct val="0"/>
      </a:spcBef>
      <a:spcAft>
        <a:spcPct val="0"/>
      </a:spcAft>
      <a:defRPr sz="900" kern="1200">
        <a:solidFill>
          <a:schemeClr val="tx1"/>
        </a:solidFill>
        <a:latin typeface="+mn-lt"/>
        <a:ea typeface="+mn-ea"/>
        <a:cs typeface="+mn-cs"/>
      </a:defRPr>
    </a:lvl4pPr>
    <a:lvl5pPr marL="1371600" algn="l"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a:ln>
            <a:miter lim="800000"/>
          </a:ln>
        </p:spPr>
      </p:sp>
      <p:sp>
        <p:nvSpPr>
          <p:cNvPr id="11266" name="备注占位符 2"/>
          <p:cNvSpPr>
            <a:spLocks noGrp="1" noChangeArrowheads="1"/>
          </p:cNvSpPr>
          <p:nvPr>
            <p:ph type="body" idx="4294967295"/>
          </p:nvPr>
        </p:nvSpPr>
        <p:spPr/>
        <p:txBody>
          <a:bodyPr/>
          <a:lstStyle/>
          <a:p>
            <a:endParaRPr lang="zh-CN" altLang="en-US" smtClean="0"/>
          </a:p>
        </p:txBody>
      </p:sp>
      <p:sp>
        <p:nvSpPr>
          <p:cNvPr id="1126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AA5F44-7D0D-40FD-9A4F-7D11D0CF2BBC}" type="slidenum">
              <a:rPr lang="zh-CN" altLang="en-US"/>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noTextEdit="1"/>
          </p:cNvSpPr>
          <p:nvPr>
            <p:ph type="sldImg" idx="4294967295"/>
          </p:nvPr>
        </p:nvSpPr>
        <p:spPr>
          <a:ln>
            <a:miter lim="800000"/>
          </a:ln>
        </p:spPr>
      </p:sp>
      <p:sp>
        <p:nvSpPr>
          <p:cNvPr id="29698" name="备注占位符 2"/>
          <p:cNvSpPr>
            <a:spLocks noGrp="1" noChangeArrowheads="1"/>
          </p:cNvSpPr>
          <p:nvPr>
            <p:ph type="body" idx="4294967295"/>
          </p:nvPr>
        </p:nvSpPr>
        <p:spPr/>
        <p:txBody>
          <a:bodyPr/>
          <a:lstStyle/>
          <a:p>
            <a:endParaRPr lang="zh-CN" altLang="en-US" smtClean="0"/>
          </a:p>
        </p:txBody>
      </p:sp>
      <p:sp>
        <p:nvSpPr>
          <p:cNvPr id="2969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9BCC86-ABE6-420D-9574-242D9B9DC783}" type="slidenum">
              <a:rPr lang="zh-CN" altLang="en-US"/>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noChangeArrowheads="1" noTextEdit="1"/>
          </p:cNvSpPr>
          <p:nvPr>
            <p:ph type="sldImg" idx="4294967295"/>
          </p:nvPr>
        </p:nvSpPr>
        <p:spPr>
          <a:ln>
            <a:miter lim="800000"/>
          </a:ln>
        </p:spPr>
      </p:sp>
      <p:sp>
        <p:nvSpPr>
          <p:cNvPr id="31746" name="备注占位符 2"/>
          <p:cNvSpPr>
            <a:spLocks noGrp="1" noChangeArrowheads="1"/>
          </p:cNvSpPr>
          <p:nvPr>
            <p:ph type="body" idx="4294967295"/>
          </p:nvPr>
        </p:nvSpPr>
        <p:spPr/>
        <p:txBody>
          <a:bodyPr/>
          <a:lstStyle/>
          <a:p>
            <a:endParaRPr lang="zh-CN" altLang="en-US" smtClean="0"/>
          </a:p>
        </p:txBody>
      </p:sp>
      <p:sp>
        <p:nvSpPr>
          <p:cNvPr id="3174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90DA1BD-0652-40A3-848D-0732FA63D7B5}" type="slidenum">
              <a:rPr lang="zh-CN" altLang="en-US"/>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noChangeArrowheads="1" noTextEdit="1"/>
          </p:cNvSpPr>
          <p:nvPr>
            <p:ph type="sldImg" idx="4294967295"/>
          </p:nvPr>
        </p:nvSpPr>
        <p:spPr>
          <a:ln>
            <a:miter lim="800000"/>
          </a:ln>
        </p:spPr>
      </p:sp>
      <p:sp>
        <p:nvSpPr>
          <p:cNvPr id="33794" name="备注占位符 2"/>
          <p:cNvSpPr>
            <a:spLocks noGrp="1" noChangeArrowheads="1"/>
          </p:cNvSpPr>
          <p:nvPr>
            <p:ph type="body" idx="4294967295"/>
          </p:nvPr>
        </p:nvSpPr>
        <p:spPr/>
        <p:txBody>
          <a:bodyPr/>
          <a:lstStyle/>
          <a:p>
            <a:endParaRPr lang="zh-CN" altLang="en-US" smtClean="0"/>
          </a:p>
        </p:txBody>
      </p:sp>
      <p:sp>
        <p:nvSpPr>
          <p:cNvPr id="3379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31B7B3C-E5D1-48BE-ABBC-B8BA0EDD9D88}" type="slidenum">
              <a:rPr lang="zh-CN" altLang="en-US"/>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ChangeArrowheads="1" noTextEdit="1"/>
          </p:cNvSpPr>
          <p:nvPr>
            <p:ph type="sldImg" idx="4294967295"/>
          </p:nvPr>
        </p:nvSpPr>
        <p:spPr>
          <a:ln>
            <a:miter lim="800000"/>
          </a:ln>
        </p:spPr>
      </p:sp>
      <p:sp>
        <p:nvSpPr>
          <p:cNvPr id="35842" name="备注占位符 2"/>
          <p:cNvSpPr>
            <a:spLocks noGrp="1" noChangeArrowheads="1"/>
          </p:cNvSpPr>
          <p:nvPr>
            <p:ph type="body" idx="4294967295"/>
          </p:nvPr>
        </p:nvSpPr>
        <p:spPr/>
        <p:txBody>
          <a:bodyPr/>
          <a:lstStyle/>
          <a:p>
            <a:endParaRPr lang="zh-CN" altLang="en-US" smtClean="0"/>
          </a:p>
        </p:txBody>
      </p:sp>
      <p:sp>
        <p:nvSpPr>
          <p:cNvPr id="3584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812417-7C6A-4628-9312-BACB7F96C769}" type="slidenum">
              <a:rPr lang="zh-CN" altLang="en-US"/>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ChangeArrowheads="1" noTextEdit="1"/>
          </p:cNvSpPr>
          <p:nvPr>
            <p:ph type="sldImg" idx="4294967295"/>
          </p:nvPr>
        </p:nvSpPr>
        <p:spPr>
          <a:ln>
            <a:miter lim="800000"/>
          </a:ln>
        </p:spPr>
      </p:sp>
      <p:sp>
        <p:nvSpPr>
          <p:cNvPr id="37890" name="备注占位符 2"/>
          <p:cNvSpPr>
            <a:spLocks noGrp="1" noChangeArrowheads="1"/>
          </p:cNvSpPr>
          <p:nvPr>
            <p:ph type="body" idx="4294967295"/>
          </p:nvPr>
        </p:nvSpPr>
        <p:spPr/>
        <p:txBody>
          <a:bodyPr/>
          <a:lstStyle/>
          <a:p>
            <a:endParaRPr lang="zh-CN" altLang="en-US" smtClean="0"/>
          </a:p>
        </p:txBody>
      </p:sp>
      <p:sp>
        <p:nvSpPr>
          <p:cNvPr id="3789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81452B-3E71-4DEC-AF4C-E768C1AB11C1}" type="slidenum">
              <a:rPr lang="zh-CN" altLang="en-US"/>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ChangeArrowheads="1" noTextEdit="1"/>
          </p:cNvSpPr>
          <p:nvPr>
            <p:ph type="sldImg" idx="4294967295"/>
          </p:nvPr>
        </p:nvSpPr>
        <p:spPr>
          <a:ln>
            <a:miter lim="800000"/>
          </a:ln>
        </p:spPr>
      </p:sp>
      <p:sp>
        <p:nvSpPr>
          <p:cNvPr id="39938" name="备注占位符 2"/>
          <p:cNvSpPr>
            <a:spLocks noGrp="1" noChangeArrowheads="1"/>
          </p:cNvSpPr>
          <p:nvPr>
            <p:ph type="body" idx="4294967295"/>
          </p:nvPr>
        </p:nvSpPr>
        <p:spPr/>
        <p:txBody>
          <a:bodyPr/>
          <a:lstStyle/>
          <a:p>
            <a:endParaRPr lang="zh-CN" altLang="en-US" smtClean="0"/>
          </a:p>
        </p:txBody>
      </p:sp>
      <p:sp>
        <p:nvSpPr>
          <p:cNvPr id="3993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7985ED-F8BF-42FB-ADAE-F186356EFDA2}" type="slidenum">
              <a:rPr lang="zh-CN" altLang="en-US"/>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a:ln>
            <a:miter lim="800000"/>
          </a:ln>
        </p:spPr>
      </p:sp>
      <p:sp>
        <p:nvSpPr>
          <p:cNvPr id="13314" name="备注占位符 2"/>
          <p:cNvSpPr>
            <a:spLocks noGrp="1" noChangeArrowheads="1"/>
          </p:cNvSpPr>
          <p:nvPr>
            <p:ph type="body" idx="4294967295"/>
          </p:nvPr>
        </p:nvSpPr>
        <p:spPr/>
        <p:txBody>
          <a:bodyPr/>
          <a:lstStyle/>
          <a:p>
            <a:endParaRPr lang="zh-CN" altLang="en-US" smtClean="0"/>
          </a:p>
        </p:txBody>
      </p:sp>
      <p:sp>
        <p:nvSpPr>
          <p:cNvPr id="1331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800CC4-9C26-4B78-B384-690C8957E481}" type="slidenum">
              <a:rPr lang="zh-CN" altLang="en-US"/>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A637DF-C409-4B80-A38A-D450D0119556}" type="slidenum">
              <a:rPr lang="zh-CN" altLang="en-US"/>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ChangeArrowheads="1" noTextEdit="1"/>
          </p:cNvSpPr>
          <p:nvPr>
            <p:ph type="sldImg" idx="4294967295"/>
          </p:nvPr>
        </p:nvSpPr>
        <p:spPr>
          <a:ln>
            <a:miter lim="800000"/>
          </a:ln>
        </p:spPr>
      </p:sp>
      <p:sp>
        <p:nvSpPr>
          <p:cNvPr id="17410" name="备注占位符 2"/>
          <p:cNvSpPr>
            <a:spLocks noGrp="1" noChangeArrowheads="1"/>
          </p:cNvSpPr>
          <p:nvPr>
            <p:ph type="body" idx="4294967295"/>
          </p:nvPr>
        </p:nvSpPr>
        <p:spPr/>
        <p:txBody>
          <a:bodyPr/>
          <a:lstStyle/>
          <a:p>
            <a:endParaRPr lang="zh-CN" altLang="en-US" smtClean="0"/>
          </a:p>
        </p:txBody>
      </p:sp>
      <p:sp>
        <p:nvSpPr>
          <p:cNvPr id="1741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08B9EA-1FE7-4B54-82BE-4B660DFF1315}" type="slidenum">
              <a:rPr lang="zh-CN" altLang="en-US"/>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nvPr>
        </p:nvSpPr>
        <p:spPr>
          <a:ln>
            <a:miter lim="800000"/>
          </a:ln>
        </p:spPr>
      </p:sp>
      <p:sp>
        <p:nvSpPr>
          <p:cNvPr id="19458" name="备注占位符 2"/>
          <p:cNvSpPr>
            <a:spLocks noGrp="1" noChangeArrowheads="1"/>
          </p:cNvSpPr>
          <p:nvPr>
            <p:ph type="body" idx="4294967295"/>
          </p:nvPr>
        </p:nvSpPr>
        <p:spPr/>
        <p:txBody>
          <a:bodyPr/>
          <a:lstStyle/>
          <a:p>
            <a:endParaRPr lang="zh-CN" altLang="en-US" smtClean="0"/>
          </a:p>
        </p:txBody>
      </p:sp>
      <p:sp>
        <p:nvSpPr>
          <p:cNvPr id="19459"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C1B54AC-4FA4-4988-AC9B-5EC2573AC804}" type="slidenum">
              <a:rPr lang="zh-CN" altLang="en-US"/>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ChangeArrowheads="1" noTextEdit="1"/>
          </p:cNvSpPr>
          <p:nvPr>
            <p:ph type="sldImg" idx="4294967295"/>
          </p:nvPr>
        </p:nvSpPr>
        <p:spPr>
          <a:ln>
            <a:miter lim="800000"/>
          </a:ln>
        </p:spPr>
      </p:sp>
      <p:sp>
        <p:nvSpPr>
          <p:cNvPr id="21506" name="备注占位符 2"/>
          <p:cNvSpPr>
            <a:spLocks noGrp="1" noChangeArrowheads="1"/>
          </p:cNvSpPr>
          <p:nvPr>
            <p:ph type="body" idx="4294967295"/>
          </p:nvPr>
        </p:nvSpPr>
        <p:spPr/>
        <p:txBody>
          <a:bodyPr/>
          <a:lstStyle/>
          <a:p>
            <a:endParaRPr lang="zh-CN" altLang="en-US" smtClean="0"/>
          </a:p>
        </p:txBody>
      </p:sp>
      <p:sp>
        <p:nvSpPr>
          <p:cNvPr id="21507"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FAA7494-02E9-4D93-A402-096B15B077A3}" type="slidenum">
              <a:rPr lang="zh-CN" altLang="en-US"/>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ChangeArrowheads="1" noTextEdit="1"/>
          </p:cNvSpPr>
          <p:nvPr>
            <p:ph type="sldImg" idx="4294967295"/>
          </p:nvPr>
        </p:nvSpPr>
        <p:spPr>
          <a:ln>
            <a:miter lim="800000"/>
          </a:ln>
        </p:spPr>
      </p:sp>
      <p:sp>
        <p:nvSpPr>
          <p:cNvPr id="23554" name="备注占位符 2"/>
          <p:cNvSpPr>
            <a:spLocks noGrp="1" noChangeArrowheads="1"/>
          </p:cNvSpPr>
          <p:nvPr>
            <p:ph type="body" idx="4294967295"/>
          </p:nvPr>
        </p:nvSpPr>
        <p:spPr/>
        <p:txBody>
          <a:bodyPr/>
          <a:lstStyle/>
          <a:p>
            <a:endParaRPr lang="zh-CN" altLang="en-US" smtClean="0"/>
          </a:p>
        </p:txBody>
      </p:sp>
      <p:sp>
        <p:nvSpPr>
          <p:cNvPr id="23555"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A29697-05B3-4CA6-B846-6976170D3712}" type="slidenum">
              <a:rPr lang="zh-CN" altLang="en-US"/>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noTextEdit="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1FD3A6B-50AB-445A-932C-8A060BEC6086}" type="slidenum">
              <a:rPr lang="zh-CN" altLang="en-US"/>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ChangeArrowheads="1" noTextEdit="1"/>
          </p:cNvSpPr>
          <p:nvPr>
            <p:ph type="sldImg" idx="4294967295"/>
          </p:nvPr>
        </p:nvSpPr>
        <p:spPr>
          <a:ln>
            <a:miter lim="800000"/>
          </a:ln>
        </p:spPr>
      </p:sp>
      <p:sp>
        <p:nvSpPr>
          <p:cNvPr id="27650" name="备注占位符 2"/>
          <p:cNvSpPr>
            <a:spLocks noGrp="1" noChangeArrowheads="1"/>
          </p:cNvSpPr>
          <p:nvPr>
            <p:ph type="body" idx="4294967295"/>
          </p:nvPr>
        </p:nvSpPr>
        <p:spPr/>
        <p:txBody>
          <a:bodyPr/>
          <a:lstStyle/>
          <a:p>
            <a:endParaRPr lang="zh-CN" altLang="en-US" smtClean="0"/>
          </a:p>
        </p:txBody>
      </p:sp>
      <p:sp>
        <p:nvSpPr>
          <p:cNvPr id="27651" name="灯片编号占位符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0C5CA2-242A-4C32-B61E-2C87866A2E9E}" type="slidenum">
              <a:rPr lang="zh-CN" altLang="en-US"/>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43DD838A-62BD-4BC7-9822-B942B878153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44AB3387-0F56-4630-97AA-9371623675C6}"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82E0D445-DB6E-4C48-A561-75170772381A}"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059568"/>
            <a:ext cx="9144000"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nchor="ctr">
            <a:spAutoFit/>
          </a:bodyPr>
          <a:lstStyle/>
          <a:p>
            <a:pPr algn="ctr">
              <a:lnSpc>
                <a:spcPct val="150000"/>
              </a:lnSpc>
              <a:spcAft>
                <a:spcPts val="0"/>
              </a:spcAft>
              <a:defRPr/>
            </a:pPr>
            <a:r>
              <a:rPr lang="en-US" altLang="zh-CN" sz="3600" b="1" kern="100" dirty="0">
                <a:latin typeface="Times New Roman" panose="02020603050405020304"/>
                <a:cs typeface="Courier New" panose="02070309020205020404"/>
              </a:rPr>
              <a:t>Unit 2</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cs typeface="Courier New" panose="02070309020205020404"/>
              </a:rPr>
              <a:t>Wildlife Protection</a:t>
            </a:r>
            <a:endParaRPr lang="zh-CN" altLang="zh-CN" sz="3000" kern="100" dirty="0">
              <a:latin typeface="宋体" panose="02010600030101010101" pitchFamily="2" charset="-122"/>
              <a:cs typeface="Courier New" panose="02070309020205020404"/>
            </a:endParaRPr>
          </a:p>
        </p:txBody>
      </p:sp>
      <p:pic>
        <p:nvPicPr>
          <p:cNvPr id="4" name="Picture 4" descr="环境"/>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467916" y="2167715"/>
            <a:ext cx="190857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1"/>
          <p:cNvSpPr>
            <a:spLocks noChangeArrowheads="1"/>
          </p:cNvSpPr>
          <p:nvPr/>
        </p:nvSpPr>
        <p:spPr bwMode="auto">
          <a:xfrm>
            <a:off x="2376487" y="2663655"/>
            <a:ext cx="5597923"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Section </a:t>
            </a:r>
            <a:r>
              <a:rPr lang="en-US" altLang="zh-CN" sz="2400" b="1" kern="100" dirty="0" smtClean="0">
                <a:latin typeface="宋体" panose="02010600030101010101" pitchFamily="2" charset="-122"/>
                <a:cs typeface="Times New Roman" panose="02020603050405020304"/>
              </a:rPr>
              <a:t>Ⅳ</a:t>
            </a:r>
            <a:r>
              <a:rPr lang="en-US" altLang="zh-CN" sz="2400" kern="100" dirty="0" smtClean="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Discovering </a:t>
            </a:r>
            <a:r>
              <a:rPr lang="en-US" altLang="zh-CN" sz="2400" b="1" kern="100" dirty="0">
                <a:latin typeface="Times New Roman" panose="02020603050405020304"/>
                <a:cs typeface="Courier New" panose="02070309020205020404"/>
              </a:rPr>
              <a:t>Useful Structures</a:t>
            </a:r>
          </a:p>
        </p:txBody>
      </p:sp>
      <p:sp>
        <p:nvSpPr>
          <p:cNvPr id="6" name="矩形 5"/>
          <p:cNvSpPr/>
          <p:nvPr/>
        </p:nvSpPr>
        <p:spPr>
          <a:xfrm>
            <a:off x="4035193" y="4100622"/>
            <a:ext cx="2474075" cy="373949"/>
          </a:xfrm>
          <a:prstGeom prst="rect">
            <a:avLst/>
          </a:prstGeom>
        </p:spPr>
        <p:txBody>
          <a:bodyPr wrap="none" lIns="68580" tIns="34290" rIns="68580" bIns="34290">
            <a:spAutoFit/>
          </a:bodyPr>
          <a:lstStyle/>
          <a:p>
            <a:pPr marL="257175" indent="-257175" algn="ctr">
              <a:lnSpc>
                <a:spcPct val="110000"/>
              </a:lnSpc>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2</a:t>
            </a:r>
            <a:r>
              <a:rPr lang="en-US" altLang="zh-CN"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特殊用法</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6387" name="矩形 11"/>
          <p:cNvSpPr>
            <a:spLocks noChangeArrowheads="1"/>
          </p:cNvSpPr>
          <p:nvPr/>
        </p:nvSpPr>
        <p:spPr bwMode="auto">
          <a:xfrm>
            <a:off x="454819" y="15323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problem </a:t>
            </a:r>
            <a:r>
              <a:rPr lang="en-US" altLang="zh-CN" b="1" kern="100" dirty="0">
                <a:latin typeface="Times New Roman" panose="02020603050405020304"/>
                <a:cs typeface="Courier New" panose="02070309020205020404"/>
              </a:rPr>
              <a:t>is under discussion</a:t>
            </a:r>
            <a:r>
              <a:rPr lang="en-US" altLang="zh-CN" kern="100" dirty="0">
                <a:latin typeface="Times New Roman" panose="02020603050405020304"/>
                <a:cs typeface="Courier New" panose="02070309020205020404"/>
              </a:rPr>
              <a:t>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The problem </a:t>
            </a:r>
            <a:r>
              <a:rPr lang="en-US" altLang="zh-CN" b="1" kern="100" dirty="0">
                <a:latin typeface="Times New Roman" panose="02020603050405020304"/>
                <a:cs typeface="Courier New" panose="02070309020205020404"/>
              </a:rPr>
              <a:t>is being discussed</a:t>
            </a:r>
            <a:r>
              <a:rPr lang="en-US" altLang="zh-CN" kern="100" dirty="0">
                <a:latin typeface="Times New Roman" panose="02020603050405020304"/>
                <a:cs typeface="Courier New" panose="02070309020205020404"/>
              </a:rPr>
              <a:t> now.</a:t>
            </a:r>
            <a:r>
              <a:rPr lang="zh-CN" altLang="zh-CN" kern="100" dirty="0">
                <a:latin typeface="Times New Roman" panose="02020603050405020304"/>
                <a:cs typeface="Times New Roman" panose="02020603050405020304"/>
              </a:rPr>
              <a:t>这个问题正在讨论中。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Some rock music </a:t>
            </a:r>
            <a:r>
              <a:rPr lang="en-US" altLang="zh-CN" b="1" kern="100" dirty="0">
                <a:latin typeface="Times New Roman" panose="02020603050405020304"/>
                <a:cs typeface="Courier New" panose="02070309020205020404"/>
              </a:rPr>
              <a:t>is being played</a:t>
            </a:r>
            <a:r>
              <a:rPr lang="en-US" altLang="zh-CN" kern="100" dirty="0">
                <a:latin typeface="Times New Roman" panose="02020603050405020304"/>
                <a:cs typeface="Courier New" panose="02070309020205020404"/>
              </a:rPr>
              <a:t> by them next.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下面将由他们演奏一些摇滚音乐。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John is not </a:t>
            </a:r>
            <a:r>
              <a:rPr lang="en-US" altLang="zh-CN" kern="100" dirty="0" err="1">
                <a:latin typeface="Times New Roman" panose="02020603050405020304"/>
                <a:cs typeface="Courier New" panose="02070309020205020404"/>
              </a:rPr>
              <a:t>here.He</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must be being interviewed</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约翰不在这里，他一定正在接受采访。</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1"/>
          <p:cNvSpPr>
            <a:spLocks noChangeArrowheads="1"/>
          </p:cNvSpPr>
          <p:nvPr/>
        </p:nvSpPr>
        <p:spPr bwMode="auto">
          <a:xfrm>
            <a:off x="221457" y="681038"/>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6]</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7411" name="矩形 11"/>
          <p:cNvSpPr>
            <a:spLocks noChangeArrowheads="1"/>
          </p:cNvSpPr>
          <p:nvPr/>
        </p:nvSpPr>
        <p:spPr bwMode="auto">
          <a:xfrm>
            <a:off x="425054" y="1113235"/>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(1)“___________________”</a:t>
            </a:r>
            <a:r>
              <a:rPr lang="zh-CN" altLang="zh-CN" kern="100" dirty="0">
                <a:latin typeface="Times New Roman" panose="02020603050405020304"/>
                <a:cs typeface="Times New Roman" panose="02020603050405020304"/>
              </a:rPr>
              <a:t>的结构可以表示现在进行时的被动语态的含义。</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少数及物动词的进行时的被动语态表示某物</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将要承受某个动作。</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含情态动词的现在进行时的被动语态表示对现在正在发生的被动行为的</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928687" y="1168004"/>
            <a:ext cx="205569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a:t>
            </a:r>
            <a:r>
              <a:rPr lang="zh-CN" altLang="zh-CN" kern="100" dirty="0">
                <a:solidFill>
                  <a:srgbClr val="FF0000"/>
                </a:solidFill>
                <a:latin typeface="Times New Roman" panose="02020603050405020304"/>
                <a:cs typeface="Times New Roman" panose="02020603050405020304"/>
              </a:rPr>
              <a:t>＋</a:t>
            </a:r>
            <a:r>
              <a:rPr lang="en-US" altLang="zh-CN" kern="100" dirty="0">
                <a:solidFill>
                  <a:srgbClr val="FF0000"/>
                </a:solidFill>
                <a:latin typeface="Times New Roman" panose="02020603050405020304"/>
              </a:rPr>
              <a:t>under/in/on</a:t>
            </a:r>
            <a:r>
              <a:rPr lang="zh-CN" altLang="zh-CN" kern="100" dirty="0">
                <a:solidFill>
                  <a:srgbClr val="FF0000"/>
                </a:solidFill>
                <a:latin typeface="Times New Roman" panose="02020603050405020304"/>
                <a:cs typeface="Times New Roman" panose="02020603050405020304"/>
              </a:rPr>
              <a:t>＋</a:t>
            </a:r>
            <a:r>
              <a:rPr lang="en-US" altLang="zh-CN" i="1" kern="100" dirty="0">
                <a:solidFill>
                  <a:srgbClr val="FF0000"/>
                </a:solidFill>
                <a:latin typeface="Times New Roman" panose="02020603050405020304"/>
              </a:rPr>
              <a:t>n</a:t>
            </a:r>
            <a:r>
              <a:rPr lang="en-US" altLang="zh-CN" kern="100" dirty="0">
                <a:solidFill>
                  <a:srgbClr val="FF0000"/>
                </a:solidFill>
                <a:latin typeface="Times New Roman" panose="02020603050405020304"/>
              </a:rPr>
              <a:t>.</a:t>
            </a:r>
            <a:endParaRPr lang="zh-CN" altLang="en-US" dirty="0"/>
          </a:p>
        </p:txBody>
      </p:sp>
      <p:sp>
        <p:nvSpPr>
          <p:cNvPr id="5" name="矩形 4"/>
          <p:cNvSpPr/>
          <p:nvPr/>
        </p:nvSpPr>
        <p:spPr>
          <a:xfrm>
            <a:off x="5317332" y="1577579"/>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按计划、安排</a:t>
            </a:r>
            <a:endParaRPr lang="zh-CN" altLang="en-US" dirty="0"/>
          </a:p>
        </p:txBody>
      </p:sp>
      <p:sp>
        <p:nvSpPr>
          <p:cNvPr id="6" name="矩形 5"/>
          <p:cNvSpPr/>
          <p:nvPr/>
        </p:nvSpPr>
        <p:spPr>
          <a:xfrm>
            <a:off x="8022432" y="1978819"/>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推测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1"/>
          <p:cNvSpPr>
            <a:spLocks noChangeArrowheads="1"/>
          </p:cNvSpPr>
          <p:nvPr/>
        </p:nvSpPr>
        <p:spPr bwMode="auto">
          <a:xfrm>
            <a:off x="304800" y="681038"/>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1]</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8435" name="矩形 11"/>
          <p:cNvSpPr>
            <a:spLocks noChangeArrowheads="1"/>
          </p:cNvSpPr>
          <p:nvPr/>
        </p:nvSpPr>
        <p:spPr bwMode="auto">
          <a:xfrm>
            <a:off x="355997" y="1160860"/>
            <a:ext cx="842843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用所给词的适当形式填空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An interesting experiment ______________(carry) out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can hear that the papers __________________(print) quickly on the fast-moving printing machines.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What you ______________ (tell) is true.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Some animals _____________________ (not protect) well enough.</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3083719" y="1610917"/>
            <a:ext cx="156196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carried</a:t>
            </a:r>
            <a:endParaRPr lang="zh-CN" altLang="en-US" dirty="0"/>
          </a:p>
        </p:txBody>
      </p:sp>
      <p:sp>
        <p:nvSpPr>
          <p:cNvPr id="5" name="矩形 4"/>
          <p:cNvSpPr/>
          <p:nvPr/>
        </p:nvSpPr>
        <p:spPr>
          <a:xfrm>
            <a:off x="3627835" y="2009776"/>
            <a:ext cx="17030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printed</a:t>
            </a:r>
            <a:endParaRPr lang="zh-CN" altLang="en-US" dirty="0"/>
          </a:p>
        </p:txBody>
      </p:sp>
      <p:sp>
        <p:nvSpPr>
          <p:cNvPr id="6" name="矩形 5"/>
          <p:cNvSpPr/>
          <p:nvPr/>
        </p:nvSpPr>
        <p:spPr>
          <a:xfrm>
            <a:off x="1714501" y="2853929"/>
            <a:ext cx="140807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told</a:t>
            </a:r>
            <a:endParaRPr lang="zh-CN" altLang="en-US" dirty="0"/>
          </a:p>
        </p:txBody>
      </p:sp>
      <p:sp>
        <p:nvSpPr>
          <p:cNvPr id="7" name="矩形 6"/>
          <p:cNvSpPr/>
          <p:nvPr/>
        </p:nvSpPr>
        <p:spPr>
          <a:xfrm>
            <a:off x="2069307" y="3251598"/>
            <a:ext cx="226087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not being protected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1"/>
          <p:cNvSpPr>
            <a:spLocks noChangeArrowheads="1"/>
          </p:cNvSpPr>
          <p:nvPr/>
        </p:nvSpPr>
        <p:spPr bwMode="auto">
          <a:xfrm>
            <a:off x="344091" y="84296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2]</a:t>
            </a:r>
            <a:r>
              <a:rPr lang="zh-CN" altLang="zh-CN" kern="100" dirty="0">
                <a:latin typeface="Times New Roman" panose="02020603050405020304"/>
                <a:cs typeface="Times New Roman" panose="02020603050405020304"/>
              </a:rPr>
              <a:t>　同义句转换</a:t>
            </a:r>
            <a:endParaRPr lang="zh-CN" altLang="zh-CN" kern="100" dirty="0">
              <a:latin typeface="宋体" panose="02010600030101010101" pitchFamily="2" charset="-122"/>
              <a:cs typeface="Courier New" panose="02070309020205020404"/>
            </a:endParaRPr>
          </a:p>
        </p:txBody>
      </p:sp>
      <p:sp>
        <p:nvSpPr>
          <p:cNvPr id="19459" name="矩形 11"/>
          <p:cNvSpPr>
            <a:spLocks noChangeArrowheads="1"/>
          </p:cNvSpPr>
          <p:nvPr/>
        </p:nvSpPr>
        <p:spPr bwMode="auto">
          <a:xfrm>
            <a:off x="355997" y="1303735"/>
            <a:ext cx="842843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They are studying the life of the panda at present.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 life of the panda ________________ at present by them.</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doctor is operating on the patient inside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The patient ____________________ by the doctors inside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Are they building the bridge at present?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Is the bridge ________________ by them at present?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2758679" y="1738313"/>
            <a:ext cx="158761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studied</a:t>
            </a:r>
            <a:endParaRPr lang="zh-CN" altLang="en-US" dirty="0"/>
          </a:p>
        </p:txBody>
      </p:sp>
      <p:sp>
        <p:nvSpPr>
          <p:cNvPr id="5" name="矩形 4"/>
          <p:cNvSpPr/>
          <p:nvPr/>
        </p:nvSpPr>
        <p:spPr>
          <a:xfrm>
            <a:off x="1891904" y="2561035"/>
            <a:ext cx="200439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operated on</a:t>
            </a:r>
            <a:endParaRPr lang="zh-CN" altLang="en-US" dirty="0"/>
          </a:p>
        </p:txBody>
      </p:sp>
      <p:sp>
        <p:nvSpPr>
          <p:cNvPr id="6" name="矩形 5"/>
          <p:cNvSpPr/>
          <p:nvPr/>
        </p:nvSpPr>
        <p:spPr>
          <a:xfrm>
            <a:off x="2239566" y="3401617"/>
            <a:ext cx="11323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built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304800" y="781050"/>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3]</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20483" name="矩形 11"/>
          <p:cNvSpPr>
            <a:spLocks noChangeArrowheads="1"/>
          </p:cNvSpPr>
          <p:nvPr/>
        </p:nvSpPr>
        <p:spPr bwMode="auto">
          <a:xfrm>
            <a:off x="355997" y="1213247"/>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A lot of wild animals ________________ (kill) by hunters in Africa today.</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I have to go to work by taxi because my car ________________ (</a:t>
            </a:r>
            <a:r>
              <a:rPr lang="zh-CN" altLang="zh-CN" kern="100" dirty="0">
                <a:latin typeface="Times New Roman" panose="02020603050405020304"/>
                <a:ea typeface="楷体_GB2312"/>
                <a:cs typeface="Times New Roman" panose="02020603050405020304"/>
              </a:rPr>
              <a:t>正在修理</a:t>
            </a:r>
            <a:r>
              <a:rPr lang="en-US" altLang="zh-CN" kern="100" dirty="0">
                <a:latin typeface="Times New Roman" panose="02020603050405020304"/>
                <a:ea typeface="楷体_GB2312"/>
                <a:cs typeface="Courier New" panose="02070309020205020404"/>
              </a:rPr>
              <a:t>)at the garage.</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③</a:t>
            </a:r>
            <a:r>
              <a:rPr lang="en-US" altLang="zh-CN" kern="100" dirty="0">
                <a:latin typeface="Times New Roman" panose="02020603050405020304"/>
                <a:ea typeface="楷体_GB2312"/>
                <a:cs typeface="Courier New" panose="02070309020205020404"/>
              </a:rPr>
              <a:t>How many bridges ________________ (</a:t>
            </a:r>
            <a:r>
              <a:rPr lang="zh-CN" altLang="zh-CN" kern="100" dirty="0">
                <a:latin typeface="Times New Roman" panose="02020603050405020304"/>
                <a:ea typeface="楷体_GB2312"/>
                <a:cs typeface="Times New Roman" panose="02020603050405020304"/>
              </a:rPr>
              <a:t>正在修建</a:t>
            </a:r>
            <a:r>
              <a:rPr lang="en-US" altLang="zh-CN" kern="100" dirty="0">
                <a:latin typeface="Times New Roman" panose="02020603050405020304"/>
                <a:ea typeface="楷体_GB2312"/>
                <a:cs typeface="Courier New" panose="02070309020205020404"/>
              </a:rPr>
              <a:t>) in the village now?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④</a:t>
            </a:r>
            <a:r>
              <a:rPr lang="en-US" altLang="zh-CN" kern="100" dirty="0">
                <a:latin typeface="Times New Roman" panose="02020603050405020304"/>
                <a:ea typeface="楷体_GB2312"/>
                <a:cs typeface="Courier New" panose="02070309020205020404"/>
              </a:rPr>
              <a:t>Look! The foreign guests ________________________ (</a:t>
            </a:r>
            <a:r>
              <a:rPr lang="zh-CN" altLang="zh-CN" kern="100" dirty="0">
                <a:latin typeface="Times New Roman" panose="02020603050405020304"/>
                <a:ea typeface="楷体_GB2312"/>
                <a:cs typeface="Times New Roman" panose="02020603050405020304"/>
              </a:rPr>
              <a:t>正在被带领参观</a:t>
            </a:r>
            <a:r>
              <a:rPr lang="en-US" altLang="zh-CN" kern="100" dirty="0">
                <a:latin typeface="Times New Roman" panose="02020603050405020304"/>
                <a:ea typeface="楷体_GB2312"/>
                <a:cs typeface="Courier New" panose="02070309020205020404"/>
              </a:rPr>
              <a:t>) the factory by </a:t>
            </a:r>
            <a:r>
              <a:rPr lang="en-US" altLang="zh-CN" kern="100" dirty="0" err="1">
                <a:latin typeface="Times New Roman" panose="02020603050405020304"/>
                <a:ea typeface="楷体_GB2312"/>
                <a:cs typeface="Courier New" panose="02070309020205020404"/>
              </a:rPr>
              <a:t>Mr.Zhang</a:t>
            </a:r>
            <a:r>
              <a:rPr lang="en-US" altLang="zh-CN" kern="100" dirty="0">
                <a:latin typeface="Times New Roman" panose="02020603050405020304"/>
                <a:ea typeface="楷体_GB2312"/>
                <a:cs typeface="Courier New" panose="020703090202050204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2784873" y="1641873"/>
            <a:ext cx="157479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killed</a:t>
            </a:r>
            <a:endParaRPr lang="zh-CN" altLang="en-US" dirty="0"/>
          </a:p>
        </p:txBody>
      </p:sp>
      <p:sp>
        <p:nvSpPr>
          <p:cNvPr id="5" name="矩形 4"/>
          <p:cNvSpPr/>
          <p:nvPr/>
        </p:nvSpPr>
        <p:spPr>
          <a:xfrm>
            <a:off x="5249467" y="2063354"/>
            <a:ext cx="167738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being repaired</a:t>
            </a:r>
            <a:endParaRPr lang="zh-CN" altLang="en-US" dirty="0"/>
          </a:p>
        </p:txBody>
      </p:sp>
      <p:sp>
        <p:nvSpPr>
          <p:cNvPr id="6" name="矩形 5"/>
          <p:cNvSpPr/>
          <p:nvPr/>
        </p:nvSpPr>
        <p:spPr>
          <a:xfrm>
            <a:off x="2663429" y="2871788"/>
            <a:ext cx="14721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built</a:t>
            </a:r>
            <a:endParaRPr lang="zh-CN" altLang="en-US" dirty="0"/>
          </a:p>
        </p:txBody>
      </p:sp>
      <p:sp>
        <p:nvSpPr>
          <p:cNvPr id="7" name="矩形 6"/>
          <p:cNvSpPr/>
          <p:nvPr/>
        </p:nvSpPr>
        <p:spPr>
          <a:xfrm>
            <a:off x="3283744" y="3317082"/>
            <a:ext cx="235064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shown around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1"/>
          <p:cNvSpPr>
            <a:spLocks noChangeArrowheads="1"/>
          </p:cNvSpPr>
          <p:nvPr/>
        </p:nvSpPr>
        <p:spPr bwMode="auto">
          <a:xfrm>
            <a:off x="359569" y="620316"/>
            <a:ext cx="8428435"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巩固内化</a:t>
            </a:r>
            <a:r>
              <a:rPr lang="en-US" altLang="zh-CN" kern="100" dirty="0">
                <a:latin typeface="Times New Roman" panose="02020603050405020304"/>
                <a:ea typeface="黑体" panose="02010609060101010101" pitchFamily="49" charset="-122"/>
                <a:cs typeface="Courier New" panose="02070309020205020404"/>
              </a:rPr>
              <a:t>4]</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21507" name="矩形 11"/>
          <p:cNvSpPr>
            <a:spLocks noChangeArrowheads="1"/>
          </p:cNvSpPr>
          <p:nvPr/>
        </p:nvSpPr>
        <p:spPr bwMode="auto">
          <a:xfrm>
            <a:off x="401241" y="1052512"/>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补全句子</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同义句转换</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一句多译</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①</a:t>
            </a:r>
            <a:r>
              <a:rPr lang="en-US" altLang="zh-CN" kern="100" dirty="0">
                <a:latin typeface="Times New Roman" panose="02020603050405020304"/>
                <a:ea typeface="楷体_GB2312"/>
                <a:cs typeface="Courier New" panose="02070309020205020404"/>
              </a:rPr>
              <a:t>—Do you know what Smith is doing?</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—He is </a:t>
            </a:r>
            <a:r>
              <a:rPr lang="en-US" altLang="zh-CN" kern="100" dirty="0" err="1">
                <a:latin typeface="Times New Roman" panose="02020603050405020304"/>
                <a:ea typeface="楷体_GB2312"/>
                <a:cs typeface="Courier New" panose="02070309020205020404"/>
              </a:rPr>
              <a:t>ill.He</a:t>
            </a:r>
            <a:r>
              <a:rPr lang="en-US" altLang="zh-CN" kern="100" dirty="0">
                <a:latin typeface="Times New Roman" panose="02020603050405020304"/>
                <a:ea typeface="楷体_GB2312"/>
                <a:cs typeface="Courier New" panose="02070309020205020404"/>
              </a:rPr>
              <a:t> _________________________________________by the doctor.</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你知道史密斯正在做什么吗？</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他病了。他可能正在接受医生的检查。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②</a:t>
            </a:r>
            <a:r>
              <a:rPr lang="en-US" altLang="zh-CN" kern="100" dirty="0">
                <a:latin typeface="Times New Roman" panose="02020603050405020304"/>
                <a:ea typeface="楷体_GB2312"/>
                <a:cs typeface="Courier New" panose="02070309020205020404"/>
              </a:rPr>
              <a:t>Many new cars are on show.</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Many new cars _______________________________________.</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3006329" y="1905001"/>
            <a:ext cx="233781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may be being examined</a:t>
            </a:r>
            <a:endParaRPr lang="zh-CN" altLang="en-US" dirty="0"/>
          </a:p>
        </p:txBody>
      </p:sp>
      <p:sp>
        <p:nvSpPr>
          <p:cNvPr id="5" name="矩形 4"/>
          <p:cNvSpPr/>
          <p:nvPr/>
        </p:nvSpPr>
        <p:spPr>
          <a:xfrm>
            <a:off x="3120629" y="3563542"/>
            <a:ext cx="16359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are being shown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1"/>
          <p:cNvSpPr>
            <a:spLocks noChangeArrowheads="1"/>
          </p:cNvSpPr>
          <p:nvPr/>
        </p:nvSpPr>
        <p:spPr bwMode="auto">
          <a:xfrm>
            <a:off x="413147" y="1110854"/>
            <a:ext cx="8428434"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solidFill>
                  <a:srgbClr val="000000"/>
                </a:solidFill>
                <a:latin typeface="宋体" panose="02010600030101010101" pitchFamily="2" charset="-122"/>
                <a:ea typeface="楷体_GB2312"/>
                <a:cs typeface="楷体_GB2312"/>
              </a:rPr>
              <a:t>③</a:t>
            </a:r>
            <a:r>
              <a:rPr lang="zh-CN" altLang="zh-CN">
                <a:solidFill>
                  <a:srgbClr val="000000"/>
                </a:solidFill>
                <a:latin typeface="Times New Roman" panose="02020603050405020304" pitchFamily="18" charset="0"/>
                <a:ea typeface="楷体_GB2312"/>
                <a:cs typeface="楷体_GB2312"/>
              </a:rPr>
              <a:t>今晚将要举办一场晚会。</a:t>
            </a:r>
            <a:endParaRPr lang="zh-CN" altLang="zh-CN">
              <a:solidFill>
                <a:srgbClr val="000000"/>
              </a:solidFill>
              <a:latin typeface="宋体" panose="02010600030101010101" pitchFamily="2" charset="-122"/>
              <a:ea typeface="楷体_GB2312"/>
              <a:cs typeface="楷体_GB2312"/>
            </a:endParaRPr>
          </a:p>
          <a:p>
            <a:pPr algn="just">
              <a:lnSpc>
                <a:spcPct val="150000"/>
              </a:lnSpc>
            </a:pPr>
            <a:r>
              <a:rPr lang="en-US" altLang="zh-CN">
                <a:solidFill>
                  <a:srgbClr val="000000"/>
                </a:solidFill>
                <a:latin typeface="Times New Roman" panose="02020603050405020304" pitchFamily="18" charset="0"/>
                <a:ea typeface="楷体_GB2312"/>
                <a:cs typeface="楷体_GB2312"/>
              </a:rPr>
              <a:t>___________________________________________________________________</a:t>
            </a:r>
            <a:endParaRPr lang="zh-CN" altLang="zh-CN">
              <a:solidFill>
                <a:srgbClr val="000000"/>
              </a:solidFill>
              <a:latin typeface="宋体" panose="02010600030101010101" pitchFamily="2" charset="-122"/>
            </a:endParaRPr>
          </a:p>
          <a:p>
            <a:pPr algn="just">
              <a:lnSpc>
                <a:spcPct val="150000"/>
              </a:lnSpc>
            </a:pPr>
            <a:r>
              <a:rPr lang="zh-CN" altLang="zh-CN">
                <a:solidFill>
                  <a:srgbClr val="000000"/>
                </a:solidFill>
                <a:latin typeface="Times New Roman" panose="02020603050405020304" pitchFamily="18" charset="0"/>
                <a:ea typeface="楷体_GB2312"/>
                <a:cs typeface="楷体_GB2312"/>
              </a:rPr>
              <a:t>＝</a:t>
            </a:r>
            <a:r>
              <a:rPr lang="en-US" altLang="zh-CN">
                <a:solidFill>
                  <a:srgbClr val="000000"/>
                </a:solidFill>
                <a:latin typeface="Times New Roman" panose="02020603050405020304" pitchFamily="18" charset="0"/>
                <a:ea typeface="楷体_GB2312"/>
                <a:cs typeface="楷体_GB2312"/>
              </a:rPr>
              <a:t>_________________________________________________________________</a:t>
            </a:r>
            <a:endParaRPr lang="zh-CN" altLang="zh-CN">
              <a:solidFill>
                <a:srgbClr val="000000"/>
              </a:solidFill>
              <a:latin typeface="宋体" panose="02010600030101010101" pitchFamily="2" charset="-122"/>
            </a:endParaRPr>
          </a:p>
          <a:p>
            <a:pPr algn="just">
              <a:lnSpc>
                <a:spcPct val="150000"/>
              </a:lnSpc>
            </a:pPr>
            <a:r>
              <a:rPr lang="zh-CN" altLang="zh-CN">
                <a:solidFill>
                  <a:srgbClr val="000000"/>
                </a:solidFill>
                <a:latin typeface="Times New Roman" panose="02020603050405020304" pitchFamily="18" charset="0"/>
                <a:ea typeface="楷体_GB2312"/>
                <a:cs typeface="楷体_GB2312"/>
              </a:rPr>
              <a:t>＝</a:t>
            </a:r>
            <a:r>
              <a:rPr lang="en-US" altLang="zh-CN">
                <a:solidFill>
                  <a:srgbClr val="000000"/>
                </a:solidFill>
                <a:latin typeface="Times New Roman" panose="02020603050405020304" pitchFamily="18" charset="0"/>
                <a:ea typeface="楷体_GB2312"/>
                <a:cs typeface="楷体_GB2312"/>
              </a:rPr>
              <a:t>_________________________________________________________________</a:t>
            </a:r>
            <a:endParaRPr lang="zh-CN" altLang="zh-CN">
              <a:latin typeface="宋体" panose="02010600030101010101" pitchFamily="2" charset="-122"/>
              <a:ea typeface="黑体" panose="02010609060101010101" pitchFamily="49" charset="-122"/>
            </a:endParaRPr>
          </a:p>
        </p:txBody>
      </p:sp>
      <p:sp>
        <p:nvSpPr>
          <p:cNvPr id="3" name="矩形 2"/>
          <p:cNvSpPr/>
          <p:nvPr/>
        </p:nvSpPr>
        <p:spPr>
          <a:xfrm>
            <a:off x="683419" y="1545432"/>
            <a:ext cx="27418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party will be held tonight.</a:t>
            </a:r>
            <a:endParaRPr lang="zh-CN" altLang="en-US" dirty="0"/>
          </a:p>
        </p:txBody>
      </p:sp>
      <p:sp>
        <p:nvSpPr>
          <p:cNvPr id="4" name="矩形 3"/>
          <p:cNvSpPr/>
          <p:nvPr/>
        </p:nvSpPr>
        <p:spPr>
          <a:xfrm>
            <a:off x="809625" y="1949054"/>
            <a:ext cx="335739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party is going to be held tonight.</a:t>
            </a:r>
            <a:endParaRPr lang="zh-CN" altLang="en-US" dirty="0"/>
          </a:p>
        </p:txBody>
      </p:sp>
      <p:sp>
        <p:nvSpPr>
          <p:cNvPr id="5" name="矩形 4"/>
          <p:cNvSpPr/>
          <p:nvPr/>
        </p:nvSpPr>
        <p:spPr>
          <a:xfrm>
            <a:off x="825104" y="2381251"/>
            <a:ext cx="283160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 party is being held tonight.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1"/>
          <p:cNvSpPr>
            <a:spLocks noChangeArrowheads="1"/>
          </p:cNvSpPr>
          <p:nvPr/>
        </p:nvSpPr>
        <p:spPr bwMode="auto">
          <a:xfrm>
            <a:off x="373857" y="411956"/>
            <a:ext cx="842843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sz="2400" kern="100" dirty="0" smtClean="0">
                <a:latin typeface="Times New Roman" panose="02020603050405020304"/>
                <a:cs typeface="Times New Roman" panose="02020603050405020304"/>
              </a:rPr>
              <a:t>现</a:t>
            </a:r>
            <a:r>
              <a:rPr lang="zh-CN" altLang="zh-CN" sz="2400" kern="100" dirty="0">
                <a:latin typeface="Times New Roman" panose="02020603050405020304"/>
                <a:cs typeface="Times New Roman" panose="02020603050405020304"/>
              </a:rPr>
              <a:t>在进行时的被动语态</a:t>
            </a:r>
            <a:endParaRPr lang="zh-CN" altLang="zh-CN" sz="2400" b="1" dirty="0">
              <a:latin typeface="Cambria" panose="02040503050406030204" pitchFamily="18" charset="0"/>
              <a:cs typeface="Times New Roman" panose="02020603050405020304" pitchFamily="18" charset="0"/>
            </a:endParaRPr>
          </a:p>
        </p:txBody>
      </p:sp>
      <p:pic>
        <p:nvPicPr>
          <p:cNvPr id="10242" name="Picture 2" descr="思维导图-1"/>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69081" y="1653779"/>
            <a:ext cx="642580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Y2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709738" y="2193132"/>
            <a:ext cx="5575697" cy="242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6" descr="语法整体突破"/>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1223" y="573882"/>
            <a:ext cx="8560594" cy="54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11"/>
          <p:cNvSpPr>
            <a:spLocks noChangeArrowheads="1"/>
          </p:cNvSpPr>
          <p:nvPr/>
        </p:nvSpPr>
        <p:spPr bwMode="auto">
          <a:xfrm>
            <a:off x="251222" y="1221581"/>
            <a:ext cx="8428434"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485775" algn="just">
              <a:lnSpc>
                <a:spcPct val="150000"/>
              </a:lnSpc>
              <a:spcAft>
                <a:spcPts val="0"/>
              </a:spcAft>
              <a:defRPr/>
            </a:pPr>
            <a:r>
              <a:rPr lang="zh-CN" altLang="zh-CN" kern="100" dirty="0">
                <a:latin typeface="Times New Roman" panose="02020603050405020304"/>
                <a:cs typeface="Times New Roman" panose="02020603050405020304"/>
              </a:rPr>
              <a:t>现在进行时的被动语态是中学英语语法中的一种非常重要的英语时态，它属于现在时态。</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   African elephants </a:t>
            </a:r>
            <a:r>
              <a:rPr lang="en-US" altLang="zh-CN" b="1" kern="100" dirty="0">
                <a:latin typeface="Times New Roman" panose="02020603050405020304"/>
                <a:cs typeface="Courier New" panose="02070309020205020404"/>
              </a:rPr>
              <a:t>are being hunted</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非洲大象正在被猎杀。</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   What </a:t>
            </a:r>
            <a:r>
              <a:rPr lang="en-US" altLang="zh-CN" b="1" kern="100" dirty="0">
                <a:latin typeface="Times New Roman" panose="02020603050405020304"/>
                <a:cs typeface="Courier New" panose="02070309020205020404"/>
              </a:rPr>
              <a:t>is being done</a:t>
            </a:r>
            <a:r>
              <a:rPr lang="en-US" altLang="zh-CN" kern="100" dirty="0">
                <a:latin typeface="Times New Roman" panose="02020603050405020304"/>
                <a:cs typeface="Courier New" panose="02070309020205020404"/>
              </a:rPr>
              <a:t> to help them? </a:t>
            </a:r>
            <a:r>
              <a:rPr lang="zh-CN" altLang="zh-CN" kern="100" dirty="0">
                <a:latin typeface="Times New Roman" panose="02020603050405020304"/>
                <a:cs typeface="Times New Roman" panose="02020603050405020304"/>
              </a:rPr>
              <a:t>现在可以做些什么来帮助它们呢？</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   What measures </a:t>
            </a:r>
            <a:r>
              <a:rPr lang="en-US" altLang="zh-CN" b="1" kern="100" dirty="0">
                <a:latin typeface="Times New Roman" panose="02020603050405020304"/>
                <a:cs typeface="Courier New" panose="02070309020205020404"/>
              </a:rPr>
              <a:t>are being taken</a:t>
            </a:r>
            <a:r>
              <a:rPr lang="en-US" altLang="zh-CN" kern="100" dirty="0">
                <a:latin typeface="Times New Roman" panose="02020603050405020304"/>
                <a:cs typeface="Courier New" panose="02070309020205020404"/>
              </a:rPr>
              <a:t> to help them?</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Times New Roman" panose="02020603050405020304"/>
              </a:rPr>
              <a:t>   </a:t>
            </a:r>
            <a:r>
              <a:rPr lang="zh-CN" altLang="zh-CN" kern="100" dirty="0">
                <a:latin typeface="Times New Roman" panose="02020603050405020304"/>
                <a:cs typeface="Times New Roman" panose="02020603050405020304"/>
              </a:rPr>
              <a:t>现在可以采取哪些措施来帮助它们呢？</a:t>
            </a:r>
            <a:endParaRPr lang="zh-CN" altLang="zh-CN" kern="100" dirty="0">
              <a:latin typeface="宋体" panose="02010600030101010101" pitchFamily="2" charset="-122"/>
              <a:cs typeface="Courier New" panose="02070309020205020404"/>
            </a:endParaRPr>
          </a:p>
        </p:txBody>
      </p:sp>
      <p:sp>
        <p:nvSpPr>
          <p:cNvPr id="12291" name="矩形 11"/>
          <p:cNvSpPr>
            <a:spLocks noChangeArrowheads="1"/>
          </p:cNvSpPr>
          <p:nvPr/>
        </p:nvSpPr>
        <p:spPr bwMode="auto">
          <a:xfrm>
            <a:off x="305991" y="2038351"/>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solidFill>
                  <a:srgbClr val="000000"/>
                </a:solidFill>
                <a:latin typeface="Times New Roman" panose="02020603050405020304" pitchFamily="18" charset="0"/>
                <a:ea typeface="黑体" panose="02010609060101010101" pitchFamily="49" charset="-122"/>
              </a:rPr>
              <a:t>一、含义与结构</a:t>
            </a:r>
            <a:endParaRPr lang="zh-CN" altLang="zh-CN" dirty="0">
              <a:solidFill>
                <a:srgbClr val="000000"/>
              </a:solidFill>
              <a:latin typeface="宋体" panose="02010600030101010101" pitchFamily="2" charset="-122"/>
              <a:ea typeface="黑体" panose="02010609060101010101" pitchFamily="49" charset="-122"/>
            </a:endParaRPr>
          </a:p>
          <a:p>
            <a:pPr algn="just">
              <a:lnSpc>
                <a:spcPct val="150000"/>
              </a:lnSpc>
            </a:pPr>
            <a:r>
              <a:rPr lang="en-US" altLang="zh-CN" dirty="0">
                <a:solidFill>
                  <a:srgbClr val="000000"/>
                </a:solidFill>
                <a:latin typeface="Times New Roman" panose="02020603050405020304" pitchFamily="18" charset="0"/>
                <a:ea typeface="黑体" panose="02010609060101010101" pitchFamily="49" charset="-122"/>
              </a:rPr>
              <a:t>[</a:t>
            </a:r>
            <a:r>
              <a:rPr lang="zh-CN" altLang="zh-CN" dirty="0">
                <a:solidFill>
                  <a:srgbClr val="000000"/>
                </a:solidFill>
                <a:latin typeface="Times New Roman" panose="02020603050405020304" pitchFamily="18" charset="0"/>
                <a:ea typeface="黑体" panose="02010609060101010101" pitchFamily="49" charset="-122"/>
              </a:rPr>
              <a:t>合作探究</a:t>
            </a:r>
            <a:r>
              <a:rPr lang="en-US" altLang="zh-CN" dirty="0">
                <a:solidFill>
                  <a:srgbClr val="000000"/>
                </a:solidFill>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1"/>
          <p:cNvSpPr>
            <a:spLocks noChangeArrowheads="1"/>
          </p:cNvSpPr>
          <p:nvPr/>
        </p:nvSpPr>
        <p:spPr bwMode="auto">
          <a:xfrm>
            <a:off x="251222" y="842963"/>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1]</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0243" name="矩形 11"/>
          <p:cNvSpPr>
            <a:spLocks noChangeArrowheads="1"/>
          </p:cNvSpPr>
          <p:nvPr/>
        </p:nvSpPr>
        <p:spPr bwMode="auto">
          <a:xfrm>
            <a:off x="454819" y="1275160"/>
            <a:ext cx="8428435" cy="17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现在进行时的被动语态表示说话人说话时或现阶段某事</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现在进行时的被动语态的构成：</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be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being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done (____________)</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“be being done” </a:t>
            </a:r>
            <a:r>
              <a:rPr lang="zh-CN" altLang="zh-CN" kern="100" dirty="0">
                <a:latin typeface="Times New Roman" panose="02020603050405020304"/>
                <a:cs typeface="Times New Roman" panose="02020603050405020304"/>
              </a:rPr>
              <a:t>中的动词</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应随主语作相应的变化。</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11"/>
          <p:cNvSpPr>
            <a:spLocks noChangeArrowheads="1"/>
          </p:cNvSpPr>
          <p:nvPr/>
        </p:nvSpPr>
        <p:spPr bwMode="auto">
          <a:xfrm>
            <a:off x="251222" y="2949179"/>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名师提醒</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cs typeface="Times New Roman" panose="02020603050405020304"/>
              </a:rPr>
              <a:t>现在进行时的被动语态中不能漏掉</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6372226" y="1338263"/>
            <a:ext cx="1061829" cy="346249"/>
          </a:xfrm>
          <a:prstGeom prst="rect">
            <a:avLst/>
          </a:prstGeom>
        </p:spPr>
        <p:txBody>
          <a:bodyPr wrap="none" lIns="68580" tIns="34290" rIns="68580" bIns="34290">
            <a:spAutoFit/>
          </a:bodyPr>
          <a:lstStyle/>
          <a:p>
            <a:pPr>
              <a:defRPr/>
            </a:pPr>
            <a:r>
              <a:rPr lang="zh-CN" altLang="zh-CN" kern="100">
                <a:solidFill>
                  <a:srgbClr val="FF0000"/>
                </a:solidFill>
                <a:latin typeface="Times New Roman" panose="02020603050405020304"/>
                <a:cs typeface="Times New Roman" panose="02020603050405020304"/>
              </a:rPr>
              <a:t>正在被做</a:t>
            </a:r>
            <a:endParaRPr lang="zh-CN" altLang="en-US"/>
          </a:p>
        </p:txBody>
      </p:sp>
      <p:sp>
        <p:nvSpPr>
          <p:cNvPr id="7" name="矩形 6"/>
          <p:cNvSpPr/>
          <p:nvPr/>
        </p:nvSpPr>
        <p:spPr>
          <a:xfrm>
            <a:off x="2676526" y="2147888"/>
            <a:ext cx="1061829"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过去分词</a:t>
            </a:r>
            <a:endParaRPr lang="zh-CN" altLang="en-US" dirty="0"/>
          </a:p>
        </p:txBody>
      </p:sp>
      <p:sp>
        <p:nvSpPr>
          <p:cNvPr id="8" name="矩形 7"/>
          <p:cNvSpPr/>
          <p:nvPr/>
        </p:nvSpPr>
        <p:spPr>
          <a:xfrm>
            <a:off x="7434263" y="2163367"/>
            <a:ext cx="35650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a:t>
            </a:r>
            <a:endParaRPr lang="zh-CN" altLang="en-US" dirty="0"/>
          </a:p>
        </p:txBody>
      </p:sp>
      <p:sp>
        <p:nvSpPr>
          <p:cNvPr id="9" name="矩形 8"/>
          <p:cNvSpPr/>
          <p:nvPr/>
        </p:nvSpPr>
        <p:spPr>
          <a:xfrm>
            <a:off x="5434013" y="2981326"/>
            <a:ext cx="6453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1"/>
          <p:cNvSpPr>
            <a:spLocks noChangeArrowheads="1"/>
          </p:cNvSpPr>
          <p:nvPr/>
        </p:nvSpPr>
        <p:spPr bwMode="auto">
          <a:xfrm>
            <a:off x="251222" y="681038"/>
            <a:ext cx="8428434"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二、形式</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cs typeface="Courier New" panose="02070309020205020404" pitchFamily="49" charset="0"/>
            </a:endParaRPr>
          </a:p>
        </p:txBody>
      </p:sp>
      <p:sp>
        <p:nvSpPr>
          <p:cNvPr id="11267" name="矩形 11"/>
          <p:cNvSpPr>
            <a:spLocks noChangeArrowheads="1"/>
          </p:cNvSpPr>
          <p:nvPr/>
        </p:nvSpPr>
        <p:spPr bwMode="auto">
          <a:xfrm>
            <a:off x="454819" y="1503760"/>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We’</a:t>
            </a:r>
            <a:r>
              <a:rPr lang="en-US" altLang="zh-CN" b="1" kern="100" dirty="0">
                <a:latin typeface="Times New Roman" panose="02020603050405020304"/>
                <a:cs typeface="Courier New" panose="02070309020205020404"/>
              </a:rPr>
              <a:t>re being killed</a:t>
            </a:r>
            <a:r>
              <a:rPr lang="en-US" altLang="zh-CN" kern="100" dirty="0">
                <a:latin typeface="Times New Roman" panose="02020603050405020304"/>
                <a:cs typeface="Courier New" panose="02070309020205020404"/>
              </a:rPr>
              <a:t> for the wool beneath our stomachs.</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我们因我们肚子底下的羊毛而正被杀害。</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tiger </a:t>
            </a:r>
            <a:r>
              <a:rPr lang="en-US" altLang="zh-CN" b="1" kern="100" dirty="0">
                <a:latin typeface="Times New Roman" panose="02020603050405020304"/>
                <a:cs typeface="Courier New" panose="02070309020205020404"/>
              </a:rPr>
              <a:t>is not being set</a:t>
            </a:r>
            <a:r>
              <a:rPr lang="en-US" altLang="zh-CN" kern="100" dirty="0">
                <a:latin typeface="Times New Roman" panose="02020603050405020304"/>
                <a:cs typeface="Courier New" panose="02070309020205020404"/>
              </a:rPr>
              <a:t> free at present.</a:t>
            </a:r>
            <a:r>
              <a:rPr lang="zh-CN" altLang="zh-CN" kern="100" dirty="0">
                <a:latin typeface="Times New Roman" panose="02020603050405020304"/>
                <a:cs typeface="Times New Roman" panose="02020603050405020304"/>
              </a:rPr>
              <a:t>目前这只老虎没有被放出。</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Are</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milu</a:t>
            </a:r>
            <a:r>
              <a:rPr lang="en-US" altLang="zh-CN" kern="100" dirty="0">
                <a:latin typeface="Times New Roman" panose="02020603050405020304"/>
                <a:cs typeface="Courier New" panose="02070309020205020404"/>
              </a:rPr>
              <a:t> deer </a:t>
            </a:r>
            <a:r>
              <a:rPr lang="en-US" altLang="zh-CN" b="1" kern="100" dirty="0">
                <a:latin typeface="Times New Roman" panose="02020603050405020304"/>
                <a:cs typeface="Courier New" panose="02070309020205020404"/>
              </a:rPr>
              <a:t>being sent</a:t>
            </a:r>
            <a:r>
              <a:rPr lang="en-US" altLang="zh-CN" kern="100" dirty="0">
                <a:latin typeface="Times New Roman" panose="02020603050405020304"/>
                <a:cs typeface="Courier New" panose="02070309020205020404"/>
              </a:rPr>
              <a:t> to China from Britain? </a:t>
            </a:r>
            <a:r>
              <a:rPr lang="zh-CN" altLang="zh-CN" kern="100" dirty="0">
                <a:latin typeface="Times New Roman" panose="02020603050405020304"/>
                <a:cs typeface="Times New Roman" panose="02020603050405020304"/>
              </a:rPr>
              <a:t>麋鹿是从英国运到中国的吗？</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What is being done</a:t>
            </a:r>
            <a:r>
              <a:rPr lang="en-US" altLang="zh-CN" kern="100" dirty="0">
                <a:latin typeface="Times New Roman" panose="02020603050405020304"/>
                <a:cs typeface="Courier New" panose="02070309020205020404"/>
              </a:rPr>
              <a:t> for the </a:t>
            </a:r>
            <a:r>
              <a:rPr lang="en-US" altLang="zh-CN" kern="100" dirty="0" err="1">
                <a:latin typeface="Times New Roman" panose="02020603050405020304"/>
                <a:cs typeface="Courier New" panose="02070309020205020404"/>
              </a:rPr>
              <a:t>milu</a:t>
            </a:r>
            <a:r>
              <a:rPr lang="en-US" altLang="zh-CN" kern="100" dirty="0">
                <a:latin typeface="Times New Roman" panose="02020603050405020304"/>
                <a:cs typeface="Courier New" panose="02070309020205020404"/>
              </a:rPr>
              <a:t> deer? </a:t>
            </a:r>
            <a:r>
              <a:rPr lang="zh-CN" altLang="zh-CN" kern="100" dirty="0">
                <a:latin typeface="Times New Roman" panose="02020603050405020304"/>
                <a:cs typeface="Times New Roman" panose="02020603050405020304"/>
              </a:rPr>
              <a:t>现在为麋鹿正在做些什么呢？</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p:cNvSpPr>
            <a:spLocks noChangeArrowheads="1"/>
          </p:cNvSpPr>
          <p:nvPr/>
        </p:nvSpPr>
        <p:spPr bwMode="auto">
          <a:xfrm>
            <a:off x="251222" y="681038"/>
            <a:ext cx="8428434"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2]</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12291" name="矩形 11"/>
          <p:cNvSpPr>
            <a:spLocks noChangeArrowheads="1"/>
          </p:cNvSpPr>
          <p:nvPr/>
        </p:nvSpPr>
        <p:spPr bwMode="auto">
          <a:xfrm>
            <a:off x="454819" y="1113235"/>
            <a:ext cx="8428435"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现在进行时的被动语态的主要形式有：肯定式；否定式；疑问式。它们的具体构成如下：</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(1)</a:t>
            </a:r>
            <a:r>
              <a:rPr lang="zh-CN" altLang="zh-CN" kern="100" dirty="0">
                <a:latin typeface="Times New Roman" panose="02020603050405020304"/>
                <a:cs typeface="Times New Roman" panose="02020603050405020304"/>
              </a:rPr>
              <a:t>肯定式：主语＋</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a:t>
            </a:r>
            <a:r>
              <a:rPr lang="zh-CN" altLang="zh-CN" kern="100" dirty="0">
                <a:latin typeface="Times New Roman" panose="02020603050405020304"/>
                <a:cs typeface="Times New Roman" panose="02020603050405020304"/>
              </a:rPr>
              <a:t>否定式：主语＋</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____________</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a:t>
            </a:r>
            <a:r>
              <a:rPr lang="zh-CN" altLang="zh-CN" kern="100" dirty="0">
                <a:latin typeface="Times New Roman" panose="02020603050405020304"/>
                <a:cs typeface="Times New Roman" panose="02020603050405020304"/>
              </a:rPr>
              <a:t>疑问式：</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疑问式</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Am/Is/Are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(not)</a:t>
            </a:r>
            <a:r>
              <a:rPr lang="zh-CN" altLang="zh-CN" kern="100" dirty="0">
                <a:latin typeface="Times New Roman" panose="02020603050405020304"/>
                <a:cs typeface="Times New Roman" panose="02020603050405020304"/>
              </a:rPr>
              <a:t>＋主语＋</a:t>
            </a:r>
            <a:r>
              <a:rPr lang="en-US" altLang="zh-CN" kern="100" dirty="0">
                <a:latin typeface="Times New Roman" panose="02020603050405020304"/>
                <a:cs typeface="Courier New" panose="02070309020205020404"/>
              </a:rPr>
              <a:t>being done</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疑问式</a:t>
            </a:r>
            <a:r>
              <a:rPr lang="en-US" altLang="zh-CN" kern="100" dirty="0">
                <a:latin typeface="Times New Roman" panose="02020603050405020304"/>
                <a:cs typeface="Courier New" panose="02070309020205020404"/>
              </a:rPr>
              <a:t>[</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特殊疑问词＋</a:t>
            </a:r>
            <a:r>
              <a:rPr lang="en-US" altLang="zh-CN" kern="100" dirty="0">
                <a:latin typeface="Times New Roman" panose="02020603050405020304"/>
                <a:cs typeface="Courier New" panose="02070309020205020404"/>
              </a:rPr>
              <a:t>am/is/are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(not)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being done</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2531269" y="2001442"/>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am/is/are</a:t>
            </a:r>
            <a:endParaRPr lang="zh-CN" altLang="en-US" dirty="0"/>
          </a:p>
        </p:txBody>
      </p:sp>
      <p:sp>
        <p:nvSpPr>
          <p:cNvPr id="5" name="矩形 4"/>
          <p:cNvSpPr/>
          <p:nvPr/>
        </p:nvSpPr>
        <p:spPr>
          <a:xfrm>
            <a:off x="4087416" y="1977629"/>
            <a:ext cx="115800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done</a:t>
            </a:r>
            <a:endParaRPr lang="zh-CN" altLang="en-US" dirty="0"/>
          </a:p>
        </p:txBody>
      </p:sp>
      <p:sp>
        <p:nvSpPr>
          <p:cNvPr id="6" name="矩形 5"/>
          <p:cNvSpPr/>
          <p:nvPr/>
        </p:nvSpPr>
        <p:spPr>
          <a:xfrm>
            <a:off x="2531269" y="2387204"/>
            <a:ext cx="9848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am/is/are</a:t>
            </a:r>
            <a:endParaRPr lang="zh-CN" altLang="en-US" dirty="0"/>
          </a:p>
        </p:txBody>
      </p:sp>
      <p:sp>
        <p:nvSpPr>
          <p:cNvPr id="7" name="矩形 6"/>
          <p:cNvSpPr/>
          <p:nvPr/>
        </p:nvSpPr>
        <p:spPr>
          <a:xfrm>
            <a:off x="4374356" y="2397919"/>
            <a:ext cx="43345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not</a:t>
            </a:r>
            <a:endParaRPr lang="zh-CN" altLang="en-US" dirty="0"/>
          </a:p>
        </p:txBody>
      </p:sp>
      <p:sp>
        <p:nvSpPr>
          <p:cNvPr id="8" name="矩形 7"/>
          <p:cNvSpPr/>
          <p:nvPr/>
        </p:nvSpPr>
        <p:spPr>
          <a:xfrm>
            <a:off x="5737622" y="2386013"/>
            <a:ext cx="115800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done</a:t>
            </a:r>
            <a:endParaRPr lang="zh-CN" altLang="en-US" dirty="0"/>
          </a:p>
        </p:txBody>
      </p:sp>
      <p:sp>
        <p:nvSpPr>
          <p:cNvPr id="9" name="矩形 8"/>
          <p:cNvSpPr/>
          <p:nvPr/>
        </p:nvSpPr>
        <p:spPr>
          <a:xfrm>
            <a:off x="1871663" y="2819401"/>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一般</a:t>
            </a:r>
            <a:endParaRPr lang="zh-CN" altLang="en-US" dirty="0"/>
          </a:p>
        </p:txBody>
      </p:sp>
      <p:sp>
        <p:nvSpPr>
          <p:cNvPr id="10" name="矩形 9"/>
          <p:cNvSpPr/>
          <p:nvPr/>
        </p:nvSpPr>
        <p:spPr>
          <a:xfrm>
            <a:off x="8028385" y="2819401"/>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特殊</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1"/>
          <p:cNvSpPr>
            <a:spLocks noChangeArrowheads="1"/>
          </p:cNvSpPr>
          <p:nvPr/>
        </p:nvSpPr>
        <p:spPr bwMode="auto">
          <a:xfrm>
            <a:off x="251222" y="735806"/>
            <a:ext cx="842843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三、用法</a:t>
            </a:r>
            <a:endParaRPr lang="zh-CN" altLang="zh-CN" dirty="0">
              <a:latin typeface="宋体" panose="02010600030101010101" pitchFamily="2" charset="-122"/>
              <a:ea typeface="黑体" panose="02010609060101010101" pitchFamily="49" charset="-122"/>
            </a:endParaRPr>
          </a:p>
          <a:p>
            <a:pPr algn="just">
              <a:lnSpc>
                <a:spcPct val="150000"/>
              </a:lnSpc>
            </a:pPr>
            <a:r>
              <a:rPr lang="en-US" altLang="zh-CN" dirty="0">
                <a:latin typeface="Times New Roman" panose="02020603050405020304" pitchFamily="18" charset="0"/>
                <a:ea typeface="黑体" panose="02010609060101010101" pitchFamily="49" charset="-122"/>
              </a:rPr>
              <a:t>1</a:t>
            </a:r>
            <a:r>
              <a:rPr lang="en-US" altLang="zh-CN" dirty="0">
                <a:latin typeface="Times New Roman" panose="02020603050405020304" pitchFamily="18" charset="0"/>
              </a:rPr>
              <a:t>.</a:t>
            </a:r>
            <a:r>
              <a:rPr lang="zh-CN" altLang="zh-CN" dirty="0">
                <a:latin typeface="Times New Roman" panose="02020603050405020304" pitchFamily="18" charset="0"/>
                <a:ea typeface="黑体" panose="02010609060101010101" pitchFamily="49" charset="-122"/>
              </a:rPr>
              <a:t>基本用法</a:t>
            </a:r>
            <a:endParaRPr lang="zh-CN" altLang="zh-CN" dirty="0">
              <a:latin typeface="宋体" panose="02010600030101010101" pitchFamily="2" charset="-122"/>
            </a:endParaRPr>
          </a:p>
          <a:p>
            <a:pPr algn="just">
              <a:lnSpc>
                <a:spcPct val="150000"/>
              </a:lnSpc>
            </a:pPr>
            <a:r>
              <a:rPr lang="en-US" altLang="zh-CN" dirty="0">
                <a:latin typeface="Times New Roman" panose="02020603050405020304" pitchFamily="18" charset="0"/>
                <a:ea typeface="黑体" panose="02010609060101010101" pitchFamily="49" charset="-122"/>
              </a:rPr>
              <a:t>[</a:t>
            </a:r>
            <a:r>
              <a:rPr lang="zh-CN" altLang="zh-CN" dirty="0">
                <a:latin typeface="Times New Roman" panose="02020603050405020304" pitchFamily="18" charset="0"/>
                <a:ea typeface="黑体" panose="02010609060101010101" pitchFamily="49" charset="-122"/>
              </a:rPr>
              <a:t>合作探究</a:t>
            </a:r>
            <a:r>
              <a:rPr lang="en-US" altLang="zh-CN" dirty="0">
                <a:latin typeface="Times New Roman" panose="02020603050405020304" pitchFamily="18" charset="0"/>
                <a:ea typeface="黑体" panose="02010609060101010101" pitchFamily="49" charset="-122"/>
              </a:rPr>
              <a:t>]</a:t>
            </a:r>
            <a:endParaRPr lang="zh-CN" altLang="zh-CN" dirty="0">
              <a:latin typeface="宋体" panose="02010600030101010101" pitchFamily="2" charset="-122"/>
              <a:cs typeface="Courier New" panose="02070309020205020404" pitchFamily="49" charset="0"/>
            </a:endParaRPr>
          </a:p>
        </p:txBody>
      </p:sp>
      <p:sp>
        <p:nvSpPr>
          <p:cNvPr id="13315" name="矩形 11"/>
          <p:cNvSpPr>
            <a:spLocks noChangeArrowheads="1"/>
          </p:cNvSpPr>
          <p:nvPr/>
        </p:nvSpPr>
        <p:spPr bwMode="auto">
          <a:xfrm>
            <a:off x="454819" y="1969294"/>
            <a:ext cx="842843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She </a:t>
            </a:r>
            <a:r>
              <a:rPr lang="en-US" altLang="zh-CN" b="1" kern="100" dirty="0">
                <a:latin typeface="Times New Roman" panose="02020603050405020304"/>
                <a:cs typeface="Courier New" panose="02070309020205020404"/>
              </a:rPr>
              <a:t>is being examined</a:t>
            </a:r>
            <a:r>
              <a:rPr lang="en-US" altLang="zh-CN" kern="100" dirty="0">
                <a:latin typeface="Times New Roman" panose="02020603050405020304"/>
                <a:cs typeface="Courier New" panose="02070309020205020404"/>
              </a:rPr>
              <a:t> by the doctor now.</a:t>
            </a:r>
            <a:r>
              <a:rPr lang="zh-CN" altLang="zh-CN" kern="100" dirty="0">
                <a:latin typeface="Times New Roman" panose="02020603050405020304"/>
                <a:cs typeface="Times New Roman" panose="02020603050405020304"/>
              </a:rPr>
              <a:t>她现在正在接受医生的检查。</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Look! The children </a:t>
            </a:r>
            <a:r>
              <a:rPr lang="en-US" altLang="zh-CN" b="1" kern="100" dirty="0">
                <a:latin typeface="Times New Roman" panose="02020603050405020304"/>
                <a:cs typeface="Courier New" panose="02070309020205020404"/>
              </a:rPr>
              <a:t>are being taken</a:t>
            </a:r>
            <a:r>
              <a:rPr lang="en-US" altLang="zh-CN" kern="100" dirty="0">
                <a:latin typeface="Times New Roman" panose="02020603050405020304"/>
                <a:cs typeface="Courier New" panose="02070309020205020404"/>
              </a:rPr>
              <a:t> care of by their aunt.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看！孩子们正由他们的姑妈照顾。</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251222" y="627460"/>
            <a:ext cx="8428434"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3]</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cs typeface="Times New Roman" panose="020206030504050203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Times New Roman" panose="020206030504050203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4]</a:t>
            </a:r>
            <a:endParaRPr lang="zh-CN" altLang="zh-CN" kern="100" dirty="0">
              <a:latin typeface="宋体" panose="02010600030101010101" pitchFamily="2" charset="-122"/>
              <a:cs typeface="Courier New" panose="02070309020205020404"/>
            </a:endParaRPr>
          </a:p>
        </p:txBody>
      </p:sp>
      <p:sp>
        <p:nvSpPr>
          <p:cNvPr id="14339" name="矩形 11"/>
          <p:cNvSpPr>
            <a:spLocks noChangeArrowheads="1"/>
          </p:cNvSpPr>
          <p:nvPr/>
        </p:nvSpPr>
        <p:spPr bwMode="auto">
          <a:xfrm>
            <a:off x="454819" y="1006079"/>
            <a:ext cx="84284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表示</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正在进行或发生的被动动作，常与</a:t>
            </a:r>
            <a:r>
              <a:rPr lang="en-US" altLang="zh-CN" kern="100" dirty="0">
                <a:latin typeface="Times New Roman" panose="02020603050405020304"/>
                <a:cs typeface="Courier New" panose="02070309020205020404"/>
              </a:rPr>
              <a:t>now, right now, at present, at the moment</a:t>
            </a:r>
            <a:r>
              <a:rPr lang="zh-CN" altLang="zh-CN" kern="100" dirty="0">
                <a:latin typeface="Times New Roman" panose="02020603050405020304"/>
                <a:cs typeface="Times New Roman" panose="02020603050405020304"/>
              </a:rPr>
              <a:t>等时间状语词连用。</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 new factory </a:t>
            </a:r>
            <a:r>
              <a:rPr lang="en-US" altLang="zh-CN" b="1" kern="100" dirty="0">
                <a:latin typeface="Times New Roman" panose="02020603050405020304"/>
                <a:cs typeface="Courier New" panose="02070309020205020404"/>
              </a:rPr>
              <a:t>is being built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一座新的工厂正在建设中。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a:t>
            </a:r>
            <a:r>
              <a:rPr lang="en-US" altLang="zh-CN" b="1" kern="100" dirty="0">
                <a:latin typeface="Times New Roman" panose="02020603050405020304"/>
                <a:cs typeface="Courier New" panose="02070309020205020404"/>
              </a:rPr>
              <a:t>are being taught</a:t>
            </a:r>
            <a:r>
              <a:rPr lang="en-US" altLang="zh-CN" kern="100" dirty="0">
                <a:latin typeface="Times New Roman" panose="02020603050405020304"/>
                <a:cs typeface="Courier New" panose="02070309020205020404"/>
              </a:rPr>
              <a:t> English at present.</a:t>
            </a:r>
            <a:r>
              <a:rPr lang="zh-CN" altLang="zh-CN" kern="100" dirty="0">
                <a:latin typeface="Times New Roman" panose="02020603050405020304"/>
                <a:cs typeface="Times New Roman" panose="02020603050405020304"/>
              </a:rPr>
              <a:t>目前他们正在被教学英语。</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表示</a:t>
            </a:r>
            <a:r>
              <a:rPr lang="en-US" altLang="zh-CN" kern="100" dirty="0">
                <a:latin typeface="Times New Roman" panose="02020603050405020304"/>
                <a:cs typeface="Courier New" panose="02070309020205020404"/>
              </a:rPr>
              <a:t>________</a:t>
            </a:r>
            <a:r>
              <a:rPr lang="zh-CN" altLang="zh-CN" kern="100" dirty="0">
                <a:latin typeface="Times New Roman" panose="02020603050405020304"/>
                <a:cs typeface="Times New Roman" panose="02020603050405020304"/>
              </a:rPr>
              <a:t>或</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正在进行的被动动作，但这一被动动作在此时此刻不一定正在发生。</a:t>
            </a:r>
            <a:endParaRPr lang="zh-CN" altLang="zh-CN" dirty="0">
              <a:latin typeface="宋体" panose="02010600030101010101" pitchFamily="2" charset="-122"/>
              <a:ea typeface="黑体" panose="02010609060101010101" pitchFamily="49" charset="-122"/>
              <a:cs typeface="Courier New" panose="02070309020205020404" pitchFamily="49" charset="0"/>
            </a:endParaRPr>
          </a:p>
        </p:txBody>
      </p:sp>
      <p:sp>
        <p:nvSpPr>
          <p:cNvPr id="4" name="矩形 3"/>
          <p:cNvSpPr/>
          <p:nvPr/>
        </p:nvSpPr>
        <p:spPr>
          <a:xfrm>
            <a:off x="1151335" y="105965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现在</a:t>
            </a:r>
            <a:endParaRPr lang="zh-CN" altLang="en-US" dirty="0"/>
          </a:p>
        </p:txBody>
      </p:sp>
      <p:sp>
        <p:nvSpPr>
          <p:cNvPr id="5" name="矩形 4"/>
          <p:cNvSpPr/>
          <p:nvPr/>
        </p:nvSpPr>
        <p:spPr>
          <a:xfrm>
            <a:off x="1050132" y="3520679"/>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现阶段</a:t>
            </a:r>
            <a:endParaRPr lang="zh-CN" altLang="en-US" dirty="0"/>
          </a:p>
        </p:txBody>
      </p:sp>
      <p:sp>
        <p:nvSpPr>
          <p:cNvPr id="6" name="矩形 5"/>
          <p:cNvSpPr/>
          <p:nvPr/>
        </p:nvSpPr>
        <p:spPr>
          <a:xfrm>
            <a:off x="2309813" y="3532585"/>
            <a:ext cx="152349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目前这段时间</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251222" y="735806"/>
            <a:ext cx="8428434"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合作探究</a:t>
            </a:r>
            <a:r>
              <a:rPr lang="en-US" altLang="zh-CN" kern="100" dirty="0">
                <a:latin typeface="Times New Roman" panose="02020603050405020304"/>
                <a:ea typeface="黑体" panose="02010609060101010101" pitchFamily="49" charset="-122"/>
                <a:cs typeface="Courier New" panose="02070309020205020404"/>
              </a:rPr>
              <a:t>]</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cs typeface="Courier New" panose="020703090202050204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自主发现</a:t>
            </a:r>
            <a:r>
              <a:rPr lang="en-US" altLang="zh-CN" kern="100" dirty="0">
                <a:latin typeface="Times New Roman" panose="02020603050405020304"/>
                <a:ea typeface="黑体" panose="02010609060101010101" pitchFamily="49" charset="-122"/>
                <a:cs typeface="Courier New" panose="02070309020205020404"/>
              </a:rPr>
              <a:t>5]</a:t>
            </a:r>
            <a:endParaRPr lang="zh-CN" altLang="zh-CN" kern="100" dirty="0">
              <a:latin typeface="宋体" panose="02010600030101010101" pitchFamily="2" charset="-122"/>
              <a:cs typeface="Courier New" panose="02070309020205020404"/>
            </a:endParaRPr>
          </a:p>
        </p:txBody>
      </p:sp>
      <p:sp>
        <p:nvSpPr>
          <p:cNvPr id="15363" name="矩形 11"/>
          <p:cNvSpPr>
            <a:spLocks noChangeArrowheads="1"/>
          </p:cNvSpPr>
          <p:nvPr/>
        </p:nvSpPr>
        <p:spPr bwMode="auto">
          <a:xfrm>
            <a:off x="454819" y="1156098"/>
            <a:ext cx="8428435"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Tom </a:t>
            </a:r>
            <a:r>
              <a:rPr lang="en-US" altLang="zh-CN" b="1" kern="100" dirty="0">
                <a:latin typeface="Times New Roman" panose="02020603050405020304"/>
                <a:cs typeface="Courier New" panose="02070309020205020404"/>
              </a:rPr>
              <a:t>is always being praised</a:t>
            </a:r>
            <a:r>
              <a:rPr lang="en-US" altLang="zh-CN" kern="100" dirty="0">
                <a:latin typeface="Times New Roman" panose="02020603050405020304"/>
                <a:cs typeface="Courier New" panose="02070309020205020404"/>
              </a:rPr>
              <a:t> by the teacher.</a:t>
            </a:r>
            <a:r>
              <a:rPr lang="zh-CN" altLang="zh-CN" kern="100" dirty="0">
                <a:latin typeface="Times New Roman" panose="02020603050405020304"/>
                <a:cs typeface="Times New Roman" panose="02020603050405020304"/>
              </a:rPr>
              <a:t>汤姆总是被老师表扬。</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a:t>
            </a:r>
            <a:r>
              <a:rPr lang="en-US" altLang="zh-CN" b="1" kern="100" dirty="0">
                <a:latin typeface="Times New Roman" panose="02020603050405020304"/>
                <a:cs typeface="Courier New" panose="02070309020205020404"/>
              </a:rPr>
              <a:t>is often being bullied</a:t>
            </a:r>
            <a:r>
              <a:rPr lang="en-US" altLang="zh-CN" kern="100" dirty="0">
                <a:latin typeface="Times New Roman" panose="02020603050405020304"/>
                <a:cs typeface="Courier New" panose="02070309020205020404"/>
              </a:rPr>
              <a:t> by other boys.</a:t>
            </a:r>
            <a:r>
              <a:rPr lang="zh-CN" altLang="zh-CN" kern="100" dirty="0">
                <a:latin typeface="Times New Roman" panose="02020603050405020304"/>
                <a:cs typeface="Times New Roman" panose="02020603050405020304"/>
              </a:rPr>
              <a:t>他经常被别的男孩子欺负。</a:t>
            </a:r>
            <a:endParaRPr lang="zh-CN" altLang="zh-CN" kern="100" dirty="0">
              <a:latin typeface="宋体" panose="02010600030101010101" pitchFamily="2" charset="-122"/>
              <a:cs typeface="Courier New" panose="02070309020205020404"/>
            </a:endParaRPr>
          </a:p>
          <a:p>
            <a:pPr algn="just">
              <a:lnSpc>
                <a:spcPct val="150000"/>
              </a:lnSpc>
              <a:spcAft>
                <a:spcPts val="0"/>
              </a:spcAft>
              <a:defRPr/>
            </a:pPr>
            <a:endParaRPr lang="en-US" altLang="zh-CN" kern="100" dirty="0">
              <a:latin typeface="Times New Roman" panose="02020603050405020304"/>
              <a:ea typeface="黑体" panose="02010609060101010101" pitchFamily="49"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表示一种</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的被动行为，常与</a:t>
            </a:r>
            <a:r>
              <a:rPr lang="en-US" altLang="zh-CN" kern="100" dirty="0">
                <a:latin typeface="Times New Roman" panose="02020603050405020304"/>
                <a:cs typeface="Courier New" panose="02070309020205020404"/>
              </a:rPr>
              <a:t>always, often</a:t>
            </a:r>
            <a:r>
              <a:rPr lang="zh-CN" altLang="zh-CN" kern="100" dirty="0">
                <a:latin typeface="Times New Roman" panose="02020603050405020304"/>
                <a:cs typeface="Times New Roman" panose="02020603050405020304"/>
              </a:rPr>
              <a:t>等词连用，往往带有赞扬、责备、厌烦或埋怨等感情色彩。</a:t>
            </a:r>
            <a:endParaRPr lang="zh-CN" altLang="zh-CN" kern="100" dirty="0">
              <a:latin typeface="宋体" panose="02010600030101010101" pitchFamily="2" charset="-122"/>
              <a:cs typeface="Courier New" panose="02070309020205020404"/>
            </a:endParaRPr>
          </a:p>
        </p:txBody>
      </p:sp>
      <p:sp>
        <p:nvSpPr>
          <p:cNvPr id="4" name="矩形 3"/>
          <p:cNvSpPr/>
          <p:nvPr/>
        </p:nvSpPr>
        <p:spPr>
          <a:xfrm>
            <a:off x="1528763" y="2464594"/>
            <a:ext cx="1754326"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经常性或习惯性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全屏显示(16:9)</PresentationFormat>
  <Paragraphs>149</Paragraphs>
  <Slides>17</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黑体</vt:lpstr>
      <vt:lpstr>华文中宋</vt:lpstr>
      <vt:lpstr>楷体_GB2312</vt:lpstr>
      <vt:lpstr>宋体</vt:lpstr>
      <vt:lpstr>微软雅黑</vt:lpstr>
      <vt:lpstr>Arial</vt:lpstr>
      <vt:lpstr>Calibri</vt:lpstr>
      <vt:lpstr>Calibri Light</vt:lpstr>
      <vt:lpstr>Cambria</vt:lpstr>
      <vt:lpstr>Courier New</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2023-01-16T18:51:08Z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8A53BE8E32B94DD5A64C62C021797A52</vt:lpwstr>
  </property>
  <property fmtid="{A09F084E-AD41-489F-8076-AA5BE3082BCA}" pid="100">
    <vt:ui4>5</vt:ui4>
  </property>
  <property fmtid="{64440492-4C8B-11D1-8B70-080036B11A03}" pid="11">
    <vt:lpwstr>www.2ppt.com-爱PPT提供资源下载</vt:lpwstr>
  </property>
</Properties>
</file>