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</p:sldIdLst>
  <p:sldSz cx="9144000" cy="51847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72"/>
      </p:cViewPr>
      <p:guideLst>
        <p:guide orient="horz" pos="1541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fld id="{87AB7C7A-2FC8-4B74-A992-B7DF5984AAFC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560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D0A47FA-7725-4061-86CE-4F3C3CBD621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47FA-7725-4061-86CE-4F3C3CBD621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C51C75-304C-4A81-BE7E-0F241AB27874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D9DDB7-14FF-48DF-9518-16E6F681D84D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686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789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662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867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04218D-56A8-483A-B57C-B481E7F60F60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A7DF94-7382-4568-ACC2-CD0FA3F366E1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C41453-4F26-48AB-A684-6E045B905A06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2DD4BA-96CE-440E-AA75-AA9DAD492C2F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307B4A0-52E1-419E-A946-186D319F4661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C46C-E83D-4371-AEE1-9A69855C9F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2E6D-A651-4D4B-B0F8-9714D18B58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57809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01F5-E7ED-4F83-A61C-77366E7721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E982-D8FC-4067-A8A2-2AA36BD946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F569-5547-4D2C-A17C-A5B03392EC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E475-2BA0-4FCB-919D-A36C99B5D4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634"/>
            <a:ext cx="2057400" cy="442386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634"/>
            <a:ext cx="6019800" cy="442386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A643-6B78-4D77-9FA9-185B38F98D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D762-C3A3-40E4-80D9-E170B41A06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A0D8-C05B-4356-B846-0B4D80F6B7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A0A0-500F-4B01-9AC0-C4FD0A7B7F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BA0A-D4D0-4371-8651-96730AA7A3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C9-C837-40C1-84E0-43D5D6B350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66A7-4C8A-4300-ABBB-D0BA931D37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73DB-7622-4265-99E1-60625BB3FA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3EB5-FC34-4C57-8C48-4FBAFE73AF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C8FC-2FE7-485C-8FC6-2B103FD127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8A01-F267-49E2-BF62-2C6E852FE7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51D2-B609-40CC-90F2-E66FF9CDA2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F29D-D6D7-4542-8298-229BF047D8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D15B-3209-4B1E-BBA8-4125C997E0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C55D-6EE8-4C71-9C6C-DF1A7CEA26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D754-3A75-4CDF-9C93-355467B510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244D-6AA8-454B-AFC0-03A3BB0433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8710-DBBE-4123-8C3E-F0B8C5277D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02D6-2549-46C5-A3EA-8D83E48EC6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9FCE-9589-4821-8ED3-10D958E13C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7633"/>
            <a:ext cx="8229600" cy="442386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F87D1CB-358F-4BD5-8131-F2AB357231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40E9-6CE3-4BF7-88D0-803EE1ABF9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F25F-6BEB-453E-BF87-F7668F3774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97531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B365-F4F4-4F74-B631-915F8BC74C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8B17-EE45-4347-A67A-CF7FBA6208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BFB9-3A98-47B6-8F12-DA2BBB2016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CFED-4CB3-40EA-9A55-3948B4FF24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E6B3-61D1-48EF-B3D2-212E7D3C65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F131-8011-4A3C-8796-FEC5C1BF48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5737-0971-42D6-B35E-7C5213B669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25B2-51A4-4E95-9FB1-B0A7939AE4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FA97-F134-4321-A357-17191F9249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4624-33BC-4165-B4D5-D184864514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8962-3155-4410-B9AD-E6C0451D00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C6A7-A0A2-4366-9991-39C4BEF9FF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159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9677"/>
            <a:ext cx="8229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805363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823F89-FD02-4B2F-90B1-43DA69EFDD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05363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805363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5AFC38-895A-492C-828F-1CAAF4C854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47.png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93" y="1440307"/>
            <a:ext cx="9144000" cy="100807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百分数的认识</a:t>
            </a:r>
          </a:p>
        </p:txBody>
      </p:sp>
      <p:sp>
        <p:nvSpPr>
          <p:cNvPr id="3075" name="标题 1"/>
          <p:cNvSpPr>
            <a:spLocks noGrp="1" noChangeArrowheads="1"/>
          </p:cNvSpPr>
          <p:nvPr>
            <p:ph type="ctrTitle"/>
          </p:nvPr>
        </p:nvSpPr>
        <p:spPr>
          <a:xfrm>
            <a:off x="1043755" y="216224"/>
            <a:ext cx="1922462" cy="3857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六年级上册</a:t>
            </a:r>
          </a:p>
        </p:txBody>
      </p:sp>
      <p:sp>
        <p:nvSpPr>
          <p:cNvPr id="4" name="矩形 3"/>
          <p:cNvSpPr/>
          <p:nvPr/>
        </p:nvSpPr>
        <p:spPr>
          <a:xfrm>
            <a:off x="2901" y="3960482"/>
            <a:ext cx="91410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2291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pic>
        <p:nvPicPr>
          <p:cNvPr id="12292" name="Picture 2" descr="图片121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9" y="984252"/>
            <a:ext cx="42179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7" y="1411288"/>
            <a:ext cx="4643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今天全校学生的出勤率为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1452" y="3997325"/>
            <a:ext cx="8429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％表示出勤的人数占全校学生人数的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302" name="Object 38"/>
          <p:cNvGraphicFramePr/>
          <p:nvPr/>
        </p:nvGraphicFramePr>
        <p:xfrm>
          <a:off x="5715000" y="3821113"/>
          <a:ext cx="558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5" imgW="279400" imgH="393700" progId="Equation.3">
                  <p:embed/>
                </p:oleObj>
              </mc:Choice>
              <mc:Fallback>
                <p:oleObj r:id="rId5" imgW="2794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21113"/>
                        <a:ext cx="5588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1936750" y="534988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说一说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3315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7100" y="1057277"/>
            <a:ext cx="4165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197104" y="688975"/>
            <a:ext cx="168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说一说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4" y="3940175"/>
            <a:ext cx="6219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％表示每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人中约有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人是男性。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％表示每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人中约有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人是女性。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1500" y="2451102"/>
            <a:ext cx="736600" cy="282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67292" y="2892427"/>
            <a:ext cx="738187" cy="282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4339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4900" y="1633538"/>
            <a:ext cx="154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98800" y="1458915"/>
            <a:ext cx="4870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妙想入学时身高是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，现在身高是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，现在身高是入学身高的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354138" y="3881438"/>
            <a:ext cx="6265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％表示妙想现在身高是入学时身高的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4529" y="2682875"/>
            <a:ext cx="2441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1.5÷1.2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aphicFrame>
        <p:nvGraphicFramePr>
          <p:cNvPr id="6" name="Object 7"/>
          <p:cNvGraphicFramePr/>
          <p:nvPr/>
        </p:nvGraphicFramePr>
        <p:xfrm>
          <a:off x="4329117" y="2568576"/>
          <a:ext cx="4857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5" imgW="279400" imgH="393700" progId="Equation.3">
                  <p:embed/>
                </p:oleObj>
              </mc:Choice>
              <mc:Fallback>
                <p:oleObj r:id="rId5" imgW="279400" imgH="3937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7" y="2568576"/>
                        <a:ext cx="4857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4814888" y="2551113"/>
          <a:ext cx="6588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7" imgW="419100" imgH="393700" progId="Equation.3">
                  <p:embed/>
                </p:oleObj>
              </mc:Choice>
              <mc:Fallback>
                <p:oleObj r:id="rId7" imgW="419100" imgH="39370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2551113"/>
                        <a:ext cx="6588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2654304" y="893763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说一说</a:t>
            </a:r>
          </a:p>
        </p:txBody>
      </p:sp>
      <p:graphicFrame>
        <p:nvGraphicFramePr>
          <p:cNvPr id="3" name="Object 38"/>
          <p:cNvGraphicFramePr/>
          <p:nvPr/>
        </p:nvGraphicFramePr>
        <p:xfrm>
          <a:off x="5626100" y="3767139"/>
          <a:ext cx="520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9" imgW="279400" imgH="393700" progId="Equation.3">
                  <p:embed/>
                </p:oleObj>
              </mc:Choice>
              <mc:Fallback>
                <p:oleObj r:id="rId9" imgW="2794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767139"/>
                        <a:ext cx="520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allAtOnce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5363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探究四：</a:t>
            </a:r>
          </a:p>
        </p:txBody>
      </p:sp>
      <p:graphicFrame>
        <p:nvGraphicFramePr>
          <p:cNvPr id="5" name="Group 3"/>
          <p:cNvGraphicFramePr/>
          <p:nvPr/>
        </p:nvGraphicFramePr>
        <p:xfrm>
          <a:off x="427042" y="1482727"/>
          <a:ext cx="7659687" cy="2841625"/>
        </p:xfrm>
        <a:graphic>
          <a:graphicData uri="http://schemas.openxmlformats.org/drawingml/2006/table">
            <a:tbl>
              <a:tblPr/>
              <a:tblGrid>
                <a:gridCol w="85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百分数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意义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读法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写法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5038725" y="2020888"/>
            <a:ext cx="3136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可以表示一个具体数量；可以说一个数是另一个数的几分之几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1703388" y="2020889"/>
            <a:ext cx="3162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一个数是另一个数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的百分之几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2400300" y="2846388"/>
            <a:ext cx="10556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Object 44"/>
          <p:cNvGraphicFramePr/>
          <p:nvPr/>
        </p:nvGraphicFramePr>
        <p:xfrm>
          <a:off x="6180142" y="2778125"/>
          <a:ext cx="5619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r:id="rId4" imgW="215900" imgH="405765" progId="Equation.3">
                  <p:embed/>
                </p:oleObj>
              </mc:Choice>
              <mc:Fallback>
                <p:oleObj r:id="rId4" imgW="215900" imgH="405765" progId="Equation.3">
                  <p:embed/>
                  <p:pic>
                    <p:nvPicPr>
                      <p:cNvPr id="0" name="Objec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42" y="2778125"/>
                        <a:ext cx="5619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2085975" y="3313115"/>
            <a:ext cx="1684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百分之几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2297117" y="3870327"/>
            <a:ext cx="833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a%</a:t>
            </a:r>
          </a:p>
        </p:txBody>
      </p:sp>
      <p:sp>
        <p:nvSpPr>
          <p:cNvPr id="15396" name="Rectangle 49"/>
          <p:cNvSpPr>
            <a:spLocks noChangeArrowheads="1"/>
          </p:cNvSpPr>
          <p:nvPr/>
        </p:nvSpPr>
        <p:spPr bwMode="auto">
          <a:xfrm>
            <a:off x="5722938" y="5229227"/>
            <a:ext cx="26400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854700" y="3384552"/>
            <a:ext cx="1504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几分之几</a:t>
            </a:r>
          </a:p>
        </p:txBody>
      </p:sp>
      <p:graphicFrame>
        <p:nvGraphicFramePr>
          <p:cNvPr id="19" name="Object 54"/>
          <p:cNvGraphicFramePr/>
          <p:nvPr/>
        </p:nvGraphicFramePr>
        <p:xfrm>
          <a:off x="6251575" y="3767138"/>
          <a:ext cx="292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r:id="rId6" imgW="152400" imgH="405765" progId="Equation.3">
                  <p:embed/>
                </p:oleObj>
              </mc:Choice>
              <mc:Fallback>
                <p:oleObj r:id="rId6" imgW="152400" imgH="405765" progId="Equation.3">
                  <p:embed/>
                  <p:pic>
                    <p:nvPicPr>
                      <p:cNvPr id="0" name="Object 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767138"/>
                        <a:ext cx="2921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164671" y="1096963"/>
            <a:ext cx="6647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想一想，生活中哪些地方用到了百分数？说说它所表示的意义。</a:t>
            </a:r>
          </a:p>
        </p:txBody>
      </p:sp>
      <p:pic>
        <p:nvPicPr>
          <p:cNvPr id="5216" name="Picture 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6317" y="1879600"/>
            <a:ext cx="4730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1717679" y="2268538"/>
            <a:ext cx="2640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酒精度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3.4%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218" name="Text Box 98"/>
          <p:cNvSpPr txBox="1">
            <a:spLocks noChangeArrowheads="1"/>
          </p:cNvSpPr>
          <p:nvPr/>
        </p:nvSpPr>
        <p:spPr bwMode="auto">
          <a:xfrm>
            <a:off x="900117" y="3232150"/>
            <a:ext cx="345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酒精含量是整瓶啤酒的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3.4%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224" name="Picture 104"/>
          <p:cNvPicPr>
            <a:picLocks noChangeAspect="1" noChangeArrowheads="1"/>
          </p:cNvPicPr>
          <p:nvPr/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4645029" y="2062163"/>
            <a:ext cx="652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5297488" y="3600450"/>
            <a:ext cx="3097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苹果汁占整瓶果汁的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，葡萄汁占整瓶果汁的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253" name="AutoShape 133"/>
          <p:cNvSpPr>
            <a:spLocks noChangeArrowheads="1"/>
          </p:cNvSpPr>
          <p:nvPr/>
        </p:nvSpPr>
        <p:spPr bwMode="auto">
          <a:xfrm>
            <a:off x="5364167" y="1700213"/>
            <a:ext cx="2663825" cy="936625"/>
          </a:xfrm>
          <a:prstGeom prst="wedgeRectCallout">
            <a:avLst>
              <a:gd name="adj1" fmla="val -59023"/>
              <a:gd name="adj2" fmla="val 56380"/>
            </a:avLst>
          </a:prstGeom>
          <a:noFill/>
          <a:ln w="12700">
            <a:solidFill>
              <a:srgbClr val="8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苹果汁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葡萄汁</a:t>
            </a:r>
          </a:p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" grpId="0"/>
      <p:bldP spid="5217" grpId="0"/>
      <p:bldP spid="5218" grpId="0"/>
      <p:bldP spid="5226" grpId="0"/>
      <p:bldP spid="525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42942" y="615950"/>
            <a:ext cx="8143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）班准备派下面队员中的一名参加学校的套圈比赛。下面是他们近期套圈情况。</a:t>
            </a:r>
          </a:p>
        </p:txBody>
      </p:sp>
      <p:graphicFrame>
        <p:nvGraphicFramePr>
          <p:cNvPr id="7179" name="表格 7178"/>
          <p:cNvGraphicFramePr/>
          <p:nvPr/>
        </p:nvGraphicFramePr>
        <p:xfrm>
          <a:off x="642942" y="1652589"/>
          <a:ext cx="8040687" cy="2872801"/>
        </p:xfrm>
        <a:graphic>
          <a:graphicData uri="http://schemas.openxmlformats.org/drawingml/2006/table">
            <a:tbl>
              <a:tblPr/>
              <a:tblGrid>
                <a:gridCol w="91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8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62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 </a:t>
                      </a:r>
                    </a:p>
                  </a:txBody>
                  <a:tcPr marL="91444" marR="91444" marT="45710" marB="4571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套圈总数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套中数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78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笑笑</a:t>
                      </a:r>
                    </a:p>
                  </a:txBody>
                  <a:tcPr marL="91444" marR="91444" marT="45710" marB="4571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13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淘气</a:t>
                      </a:r>
                    </a:p>
                  </a:txBody>
                  <a:tcPr marL="91444" marR="91444" marT="45710" marB="4571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</a:p>
                  </a:txBody>
                  <a:tcPr marL="91444" marR="91444" marT="45710" marB="4571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11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妙想</a:t>
                      </a:r>
                    </a:p>
                  </a:txBody>
                  <a:tcPr marL="91444" marR="91444" marT="45710" marB="4571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10" marB="4571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046663" y="1718747"/>
            <a:ext cx="341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套圈总数是套中数的几分之几 </a:t>
            </a:r>
          </a:p>
        </p:txBody>
      </p:sp>
      <p:graphicFrame>
        <p:nvGraphicFramePr>
          <p:cNvPr id="12" name="Object 31"/>
          <p:cNvGraphicFramePr/>
          <p:nvPr/>
        </p:nvGraphicFramePr>
        <p:xfrm>
          <a:off x="5294317" y="2197100"/>
          <a:ext cx="268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r:id="rId4" imgW="228600" imgH="393700" progId="Equation.3">
                  <p:embed/>
                </p:oleObj>
              </mc:Choice>
              <mc:Fallback>
                <p:oleObj r:id="rId4" imgW="228600" imgH="393700" progId="Equation.3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7" y="2197100"/>
                        <a:ext cx="2682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"/>
          <p:cNvGraphicFramePr/>
          <p:nvPr/>
        </p:nvGraphicFramePr>
        <p:xfrm>
          <a:off x="5553075" y="2197100"/>
          <a:ext cx="661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r:id="rId6" imgW="405765" imgH="393065" progId="Equation.3">
                  <p:embed/>
                </p:oleObj>
              </mc:Choice>
              <mc:Fallback>
                <p:oleObj r:id="rId6" imgW="405765" imgH="393065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197100"/>
                        <a:ext cx="661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/>
          <p:nvPr/>
        </p:nvGraphicFramePr>
        <p:xfrm>
          <a:off x="5294313" y="2835276"/>
          <a:ext cx="3175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r:id="rId8" imgW="203200" imgH="393065" progId="Equation.3">
                  <p:embed/>
                </p:oleObj>
              </mc:Choice>
              <mc:Fallback>
                <p:oleObj r:id="rId8" imgW="203200" imgH="393065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2835276"/>
                        <a:ext cx="3175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/>
          <p:nvPr/>
        </p:nvGraphicFramePr>
        <p:xfrm>
          <a:off x="5611813" y="2835275"/>
          <a:ext cx="5381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r:id="rId10" imgW="405765" imgH="393065" progId="Equation.3">
                  <p:embed/>
                </p:oleObj>
              </mc:Choice>
              <mc:Fallback>
                <p:oleObj r:id="rId10" imgW="405765" imgH="393065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835275"/>
                        <a:ext cx="5381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/>
          <p:nvPr/>
        </p:nvGraphicFramePr>
        <p:xfrm>
          <a:off x="5294313" y="3422651"/>
          <a:ext cx="315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r:id="rId12" imgW="228600" imgH="393700" progId="Equation.3">
                  <p:embed/>
                </p:oleObj>
              </mc:Choice>
              <mc:Fallback>
                <p:oleObj r:id="rId12" imgW="228600" imgH="39370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3422651"/>
                        <a:ext cx="3159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/>
          <p:nvPr/>
        </p:nvGraphicFramePr>
        <p:xfrm>
          <a:off x="5573713" y="3422650"/>
          <a:ext cx="6207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r:id="rId14" imgW="405765" imgH="393065" progId="Equation.3">
                  <p:embed/>
                </p:oleObj>
              </mc:Choice>
              <mc:Fallback>
                <p:oleObj r:id="rId14" imgW="405765" imgH="393065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3422650"/>
                        <a:ext cx="6207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18242" y="2265363"/>
            <a:ext cx="131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18242" y="2879725"/>
            <a:ext cx="131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18242" y="3425825"/>
            <a:ext cx="131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graphicFrame>
        <p:nvGraphicFramePr>
          <p:cNvPr id="11295" name="Object 11"/>
          <p:cNvGraphicFramePr/>
          <p:nvPr/>
        </p:nvGraphicFramePr>
        <p:xfrm>
          <a:off x="5294317" y="3984626"/>
          <a:ext cx="3270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r:id="rId16" imgW="228600" imgH="393700" progId="Equation.3">
                  <p:embed/>
                </p:oleObj>
              </mc:Choice>
              <mc:Fallback>
                <p:oleObj r:id="rId16" imgW="228600" imgH="3937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7" y="3984626"/>
                        <a:ext cx="3270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12"/>
          <p:cNvGraphicFramePr/>
          <p:nvPr/>
        </p:nvGraphicFramePr>
        <p:xfrm>
          <a:off x="5621342" y="3938588"/>
          <a:ext cx="598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r:id="rId18" imgW="405765" imgH="393065" progId="Equation.3">
                  <p:embed/>
                </p:oleObj>
              </mc:Choice>
              <mc:Fallback>
                <p:oleObj r:id="rId18" imgW="405765" imgH="393065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42" y="3938588"/>
                        <a:ext cx="5984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18242" y="4006850"/>
            <a:ext cx="131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193925" y="4587875"/>
            <a:ext cx="395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选择妙想参加比赛。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42938" y="1071563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读出下面的百分数，并说一说这些百分数的所表示的意义。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）姚明加盟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联赛的第一年，投篮命中率为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2447925"/>
            <a:ext cx="3881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％读作百分之四十九点八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0125" y="316388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它表示姚明进球总数占投球总数的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85754" y="857250"/>
            <a:ext cx="82153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读出下面的百分数，并说一说这些百分数的所表示的意义。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8275" y="1440307"/>
            <a:ext cx="31686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4656" y="2880407"/>
            <a:ext cx="836453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％读作百分之二点九，它表示牛奶中蛋白质的含量占牛奶总量的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％；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％读作百分之十二点三，它表示鸡蛋中蛋白质的含量占鸡蛋总量的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％；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24.6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％读作百分之二十四点六，它表示豌豆中蛋白质的含量占豌豆总量的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24.6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974729" y="1136649"/>
            <a:ext cx="701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读出下面的百分数，并说一说这些百分数的所表示的意义。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）果园九月的产量是八月的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8275" y="2614613"/>
            <a:ext cx="5557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％读作百分之一百二十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438279" y="3538538"/>
            <a:ext cx="628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它表示果园九月的产量是八月的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2354" y="1552576"/>
            <a:ext cx="65500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539754" y="860426"/>
            <a:ext cx="79613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估计每幅图的阴影部分占整幅图的百分之几，然后与对应的百分数连起来。</a:t>
            </a:r>
          </a:p>
        </p:txBody>
      </p:sp>
      <p:graphicFrame>
        <p:nvGraphicFramePr>
          <p:cNvPr id="11295" name="Object 31"/>
          <p:cNvGraphicFramePr/>
          <p:nvPr/>
        </p:nvGraphicFramePr>
        <p:xfrm>
          <a:off x="1501779" y="2533650"/>
          <a:ext cx="250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r:id="rId4" imgW="152400" imgH="393065" progId="Equation.3">
                  <p:embed/>
                </p:oleObj>
              </mc:Choice>
              <mc:Fallback>
                <p:oleObj r:id="rId4" imgW="152400" imgH="393065" progId="Equation.3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9" y="2533650"/>
                        <a:ext cx="2508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38"/>
          <p:cNvGraphicFramePr/>
          <p:nvPr/>
        </p:nvGraphicFramePr>
        <p:xfrm>
          <a:off x="1744667" y="2533650"/>
          <a:ext cx="6127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r:id="rId6" imgW="405765" imgH="393065" progId="Equation.3">
                  <p:embed/>
                </p:oleObj>
              </mc:Choice>
              <mc:Fallback>
                <p:oleObj r:id="rId6" imgW="405765" imgH="393065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7" y="2533650"/>
                        <a:ext cx="6127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1744667" y="3890964"/>
            <a:ext cx="80724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％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％     　　　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％　　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12.5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％  　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41513" y="3089277"/>
            <a:ext cx="1143000" cy="10715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2643192" y="2527300"/>
          <a:ext cx="2873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r:id="rId8" imgW="139700" imgH="393700" progId="Equation.3">
                  <p:embed/>
                </p:oleObj>
              </mc:Choice>
              <mc:Fallback>
                <p:oleObj r:id="rId8" imgW="1397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92" y="2527300"/>
                        <a:ext cx="2873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连接符 23"/>
          <p:cNvCxnSpPr/>
          <p:nvPr/>
        </p:nvCxnSpPr>
        <p:spPr>
          <a:xfrm flipH="1">
            <a:off x="1971679" y="3095627"/>
            <a:ext cx="1160463" cy="10144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971925" y="2533650"/>
          <a:ext cx="2222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r:id="rId10" imgW="152400" imgH="393065" progId="Equation.3">
                  <p:embed/>
                </p:oleObj>
              </mc:Choice>
              <mc:Fallback>
                <p:oleObj r:id="rId10" imgW="152400" imgH="39306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2533650"/>
                        <a:ext cx="2222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122742" y="2533650"/>
          <a:ext cx="593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r:id="rId12" imgW="405765" imgH="393065" progId="Equation.3">
                  <p:embed/>
                </p:oleObj>
              </mc:Choice>
              <mc:Fallback>
                <p:oleObj r:id="rId12" imgW="405765" imgH="39306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42" y="2533650"/>
                        <a:ext cx="5937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连接符 27"/>
          <p:cNvCxnSpPr/>
          <p:nvPr/>
        </p:nvCxnSpPr>
        <p:spPr>
          <a:xfrm>
            <a:off x="4194175" y="3097213"/>
            <a:ext cx="2714625" cy="10001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3"/>
          <p:cNvGraphicFramePr/>
          <p:nvPr/>
        </p:nvGraphicFramePr>
        <p:xfrm>
          <a:off x="5032375" y="2533650"/>
          <a:ext cx="3508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r:id="rId14" imgW="152400" imgH="393065" progId="Equation.3">
                  <p:embed/>
                </p:oleObj>
              </mc:Choice>
              <mc:Fallback>
                <p:oleObj r:id="rId14" imgW="152400" imgH="393065" progId="Equation.3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533650"/>
                        <a:ext cx="3508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/>
          <p:nvPr/>
        </p:nvGraphicFramePr>
        <p:xfrm>
          <a:off x="5383217" y="2533650"/>
          <a:ext cx="504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r:id="rId16" imgW="405765" imgH="393065" progId="Equation.3">
                  <p:embed/>
                </p:oleObj>
              </mc:Choice>
              <mc:Fallback>
                <p:oleObj r:id="rId16" imgW="405765" imgH="393065" progId="Equation.3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7" y="2533650"/>
                        <a:ext cx="5048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/>
          <p:nvPr/>
        </p:nvCxnSpPr>
        <p:spPr>
          <a:xfrm flipH="1">
            <a:off x="4386263" y="3168650"/>
            <a:ext cx="1122362" cy="900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5"/>
          <p:cNvGraphicFramePr/>
          <p:nvPr/>
        </p:nvGraphicFramePr>
        <p:xfrm>
          <a:off x="6450013" y="2533650"/>
          <a:ext cx="2524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r:id="rId18" imgW="139700" imgH="393700" progId="Equation.3">
                  <p:embed/>
                </p:oleObj>
              </mc:Choice>
              <mc:Fallback>
                <p:oleObj r:id="rId18" imgW="139700" imgH="393700" progId="Equation.3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2533650"/>
                        <a:ext cx="2524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/>
          <p:nvPr/>
        </p:nvGraphicFramePr>
        <p:xfrm>
          <a:off x="6654802" y="2533650"/>
          <a:ext cx="5746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r:id="rId20" imgW="444500" imgH="393700" progId="Equation.3">
                  <p:embed/>
                </p:oleObj>
              </mc:Choice>
              <mc:Fallback>
                <p:oleObj r:id="rId20" imgW="444500" imgH="3937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2" y="2533650"/>
                        <a:ext cx="5746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连接符 35"/>
          <p:cNvCxnSpPr/>
          <p:nvPr/>
        </p:nvCxnSpPr>
        <p:spPr>
          <a:xfrm flipH="1">
            <a:off x="5754688" y="3168651"/>
            <a:ext cx="977900" cy="1006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08288" y="2533650"/>
            <a:ext cx="9699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0.333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7" name="副标题 2"/>
          <p:cNvSpPr txBox="1">
            <a:spLocks noChangeArrowheads="1"/>
          </p:cNvSpPr>
          <p:nvPr/>
        </p:nvSpPr>
        <p:spPr bwMode="auto">
          <a:xfrm>
            <a:off x="1631950" y="4051302"/>
            <a:ext cx="6423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你从中能读出哪些数学信息？</a:t>
            </a: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6025" y="882652"/>
            <a:ext cx="1035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6029" y="2043115"/>
            <a:ext cx="8032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787650" y="1143002"/>
            <a:ext cx="3443288" cy="549275"/>
          </a:xfrm>
          <a:prstGeom prst="wedgeRoundRectCallout">
            <a:avLst>
              <a:gd name="adj1" fmla="val -43346"/>
              <a:gd name="adj2" fmla="val 702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我曾经罚点球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次，罚中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4613" y="2867026"/>
            <a:ext cx="8239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840164" y="2867027"/>
            <a:ext cx="3368675" cy="593725"/>
          </a:xfrm>
          <a:prstGeom prst="wedgeRoundRectCallout">
            <a:avLst>
              <a:gd name="adj1" fmla="val 42289"/>
              <a:gd name="adj2" fmla="val 7471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我曾经罚点球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次，罚中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536825" y="2043113"/>
            <a:ext cx="3405188" cy="550862"/>
          </a:xfrm>
          <a:prstGeom prst="wedgeRoundRectCallout">
            <a:avLst>
              <a:gd name="adj1" fmla="val -43346"/>
              <a:gd name="adj2" fmla="val 702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我曾经罚点球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次，罚中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1943104" y="1397002"/>
            <a:ext cx="59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淘气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1943104" y="2373315"/>
            <a:ext cx="59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奇思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7829554" y="3925888"/>
            <a:ext cx="925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不马虎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2209800"/>
            <a:ext cx="77851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042988" y="863600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光明小学参加课外小组的同学有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人，参加各个小组的人数如下表。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571875" y="3516313"/>
            <a:ext cx="121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１４％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784725" y="3516313"/>
            <a:ext cx="121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３８％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26138" y="3516313"/>
            <a:ext cx="121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２２％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37400" y="3516313"/>
            <a:ext cx="121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２６％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79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本课小结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47813" y="1296990"/>
            <a:ext cx="1090612" cy="733425"/>
            <a:chOff x="2257426" y="1609441"/>
            <a:chExt cx="1358900" cy="734510"/>
          </a:xfrm>
        </p:grpSpPr>
        <p:cxnSp>
          <p:nvCxnSpPr>
            <p:cNvPr id="4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2257426" y="1617390"/>
              <a:ext cx="1008791" cy="72656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9"/>
              </p:custDataLst>
            </p:nvPr>
          </p:nvSpPr>
          <p:spPr>
            <a:xfrm>
              <a:off x="2374129" y="1609441"/>
              <a:ext cx="1242197" cy="42607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01</a:t>
              </a:r>
              <a:endParaRPr lang="zh-CN" altLang="en-US" sz="24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47813" y="2439990"/>
            <a:ext cx="1090612" cy="733425"/>
            <a:chOff x="2257426" y="2743610"/>
            <a:chExt cx="1358900" cy="733310"/>
          </a:xfrm>
        </p:grpSpPr>
        <p:cxnSp>
          <p:nvCxnSpPr>
            <p:cNvPr id="8" name="MH_Other_3"/>
            <p:cNvCxnSpPr/>
            <p:nvPr>
              <p:custDataLst>
                <p:tags r:id="rId6"/>
              </p:custDataLst>
            </p:nvPr>
          </p:nvCxnSpPr>
          <p:spPr>
            <a:xfrm>
              <a:off x="2257426" y="2751546"/>
              <a:ext cx="1008791" cy="72537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4"/>
            <p:cNvSpPr/>
            <p:nvPr>
              <p:custDataLst>
                <p:tags r:id="rId7"/>
              </p:custDataLst>
            </p:nvPr>
          </p:nvSpPr>
          <p:spPr>
            <a:xfrm>
              <a:off x="2374129" y="274361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02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547813" y="3617915"/>
            <a:ext cx="1090612" cy="733425"/>
            <a:chOff x="2257426" y="3877780"/>
            <a:chExt cx="1358900" cy="733309"/>
          </a:xfrm>
        </p:grpSpPr>
        <p:cxnSp>
          <p:nvCxnSpPr>
            <p:cNvPr id="12" name="MH_Other_5"/>
            <p:cNvCxnSpPr/>
            <p:nvPr>
              <p:custDataLst>
                <p:tags r:id="rId4"/>
              </p:custDataLst>
            </p:nvPr>
          </p:nvCxnSpPr>
          <p:spPr>
            <a:xfrm>
              <a:off x="2257426" y="3885716"/>
              <a:ext cx="1008791" cy="72537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>
              <p:custDataLst>
                <p:tags r:id="rId5"/>
              </p:custDataLst>
            </p:nvPr>
          </p:nvSpPr>
          <p:spPr>
            <a:xfrm>
              <a:off x="2374129" y="387778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03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5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8425" y="1219202"/>
            <a:ext cx="54625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百分数表示一个数是另一个数的百分之几。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42" y="2439988"/>
            <a:ext cx="5222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百分数也叫百分比，百分率。</a:t>
            </a: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625852"/>
            <a:ext cx="5680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百分数表示一个数是另一个数的百分之几；分数可以表示一个具体数量；可以说一个数是另一个数的几分之几。</a:t>
            </a:r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3584123" y="57626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百分数的认识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24579" name="副标题 2"/>
          <p:cNvSpPr txBox="1">
            <a:spLocks noChangeArrowheads="1"/>
          </p:cNvSpPr>
          <p:nvPr/>
        </p:nvSpPr>
        <p:spPr bwMode="auto">
          <a:xfrm>
            <a:off x="776288" y="1552575"/>
            <a:ext cx="720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1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1、收集在报纸、杂志、电视、网络等媒体中见过的百分数，说说它们所表示的意思。</a:t>
            </a:r>
          </a:p>
        </p:txBody>
      </p:sp>
      <p:sp>
        <p:nvSpPr>
          <p:cNvPr id="24580" name="副标题 2"/>
          <p:cNvSpPr txBox="1">
            <a:spLocks noChangeArrowheads="1"/>
          </p:cNvSpPr>
          <p:nvPr/>
        </p:nvSpPr>
        <p:spPr bwMode="auto">
          <a:xfrm>
            <a:off x="776288" y="2376488"/>
            <a:ext cx="7200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2、预习课本第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3、讨论：谈谈你对各种率的认识。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本节目标</a:t>
            </a: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850904" y="1590675"/>
            <a:ext cx="7440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1．结合解决实际问题的过程，体会引入百分数的必要性，理解百分数的意义，会正确读写百分数。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2．在具体情境中，解释百分数的意义，体会百分数与日常生活的密切联系。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6147" name="副标题 2"/>
          <p:cNvSpPr txBox="1">
            <a:spLocks noChangeArrowheads="1"/>
          </p:cNvSpPr>
          <p:nvPr/>
        </p:nvSpPr>
        <p:spPr bwMode="auto">
          <a:xfrm>
            <a:off x="703267" y="2027239"/>
            <a:ext cx="7737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１、讨论：谈谈你对百分数的理解。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68316" y="838200"/>
            <a:ext cx="719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68375" y="838200"/>
            <a:ext cx="77454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读一读，涂一涂。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据统计，目前我国的森林覆盖率约为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，美国约为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，日本约为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，瑞典约为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69%……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92" y="2208214"/>
            <a:ext cx="74898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 rot="16200000">
            <a:off x="320677" y="2967038"/>
            <a:ext cx="1619250" cy="323850"/>
          </a:xfrm>
          <a:prstGeom prst="rect">
            <a:avLst/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 rot="16200000">
            <a:off x="2354265" y="2808288"/>
            <a:ext cx="1619250" cy="647700"/>
            <a:chOff x="1746" y="1979"/>
            <a:chExt cx="1043" cy="453"/>
          </a:xfrm>
        </p:grpSpPr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1746" y="1979"/>
              <a:ext cx="1043" cy="317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1746" y="2296"/>
              <a:ext cx="317" cy="136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 rot="16200000">
            <a:off x="4410078" y="2551114"/>
            <a:ext cx="1619250" cy="1152525"/>
            <a:chOff x="2925" y="1979"/>
            <a:chExt cx="1043" cy="725"/>
          </a:xfrm>
        </p:grpSpPr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2925" y="1979"/>
              <a:ext cx="1043" cy="635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1" name="Rectangle 14"/>
            <p:cNvSpPr>
              <a:spLocks noChangeArrowheads="1"/>
            </p:cNvSpPr>
            <p:nvPr/>
          </p:nvSpPr>
          <p:spPr bwMode="auto">
            <a:xfrm>
              <a:off x="2925" y="2614"/>
              <a:ext cx="726" cy="90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6516692" y="2319338"/>
            <a:ext cx="1150937" cy="1619250"/>
            <a:chOff x="4105" y="2003"/>
            <a:chExt cx="725" cy="1020"/>
          </a:xfrm>
        </p:grpSpPr>
        <p:sp>
          <p:nvSpPr>
            <p:cNvPr id="7178" name="Rectangle 16"/>
            <p:cNvSpPr>
              <a:spLocks noChangeArrowheads="1"/>
            </p:cNvSpPr>
            <p:nvPr/>
          </p:nvSpPr>
          <p:spPr bwMode="auto">
            <a:xfrm rot="-5400000">
              <a:off x="3909" y="2191"/>
              <a:ext cx="1020" cy="635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9" name="Rectangle 17"/>
            <p:cNvSpPr>
              <a:spLocks noChangeArrowheads="1"/>
            </p:cNvSpPr>
            <p:nvPr/>
          </p:nvSpPr>
          <p:spPr bwMode="auto">
            <a:xfrm rot="-5400000">
              <a:off x="4331" y="2524"/>
              <a:ext cx="908" cy="90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19142" y="863600"/>
            <a:ext cx="82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403354" y="3584575"/>
            <a:ext cx="6119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百分之十二点六八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12.68%</a:t>
            </a:r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7" y="766763"/>
            <a:ext cx="748823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395288" y="3214688"/>
            <a:ext cx="8208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写出上面的百分数，并按从大到小的顺序将它们排列起来。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99067" y="4032250"/>
            <a:ext cx="3633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34.48%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31.86%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12.68%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47704" y="4040188"/>
            <a:ext cx="482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百分之三十一的八六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31.86%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403354" y="4479925"/>
            <a:ext cx="475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百分之三十四点四八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34.48%</a:t>
            </a:r>
            <a:endParaRPr lang="zh-CN" altLang="en-US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13324" grpId="0"/>
      <p:bldP spid="13325" grpId="0"/>
      <p:bldP spid="133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9219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graphicFrame>
        <p:nvGraphicFramePr>
          <p:cNvPr id="1032" name="表格 1031"/>
          <p:cNvGraphicFramePr/>
          <p:nvPr/>
        </p:nvGraphicFramePr>
        <p:xfrm>
          <a:off x="1016000" y="1614488"/>
          <a:ext cx="7842250" cy="3224212"/>
        </p:xfrm>
        <a:graphic>
          <a:graphicData uri="http://schemas.openxmlformats.org/drawingml/2006/table">
            <a:tbl>
              <a:tblPr/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583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 </a:t>
                      </a:r>
                    </a:p>
                  </a:txBody>
                  <a:tcPr marT="45715" marB="4571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罚球数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178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淘气</a:t>
                      </a:r>
                    </a:p>
                  </a:txBody>
                  <a:tcPr marT="45715" marB="4571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877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 </a:t>
                      </a:r>
                    </a:p>
                  </a:txBody>
                  <a:tcPr marT="45715" marB="4571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74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不马虎 </a:t>
                      </a:r>
                    </a:p>
                  </a:txBody>
                  <a:tcPr marT="45715" marB="4571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None/>
                      </a:pPr>
                      <a:endParaRPr lang="zh-CN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3592" y="639764"/>
            <a:ext cx="3355975" cy="838200"/>
          </a:xfrm>
        </p:spPr>
        <p:txBody>
          <a:bodyPr/>
          <a:lstStyle/>
          <a:p>
            <a:pPr algn="l" eaLnBrk="1" hangingPunct="1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三名队员罚点球情况统计表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6073775" y="209815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（命中率）</a:t>
            </a:r>
          </a:p>
        </p:txBody>
      </p:sp>
      <p:graphicFrame>
        <p:nvGraphicFramePr>
          <p:cNvPr id="11295" name="Object 31"/>
          <p:cNvGraphicFramePr/>
          <p:nvPr/>
        </p:nvGraphicFramePr>
        <p:xfrm>
          <a:off x="6065840" y="2673352"/>
          <a:ext cx="2889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r:id="rId4" imgW="228600" imgH="393700" progId="Equation.3">
                  <p:embed/>
                </p:oleObj>
              </mc:Choice>
              <mc:Fallback>
                <p:oleObj r:id="rId4" imgW="228600" imgH="393700" progId="Equation.3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40" y="2673352"/>
                        <a:ext cx="2889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38"/>
          <p:cNvGraphicFramePr/>
          <p:nvPr/>
        </p:nvGraphicFramePr>
        <p:xfrm>
          <a:off x="6413500" y="2673350"/>
          <a:ext cx="6477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r:id="rId6" imgW="405765" imgH="393065" progId="Equation.3">
                  <p:embed/>
                </p:oleObj>
              </mc:Choice>
              <mc:Fallback>
                <p:oleObj r:id="rId6" imgW="405765" imgH="393065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673350"/>
                        <a:ext cx="6477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/>
          <p:nvPr/>
        </p:nvGraphicFramePr>
        <p:xfrm>
          <a:off x="6072188" y="3398838"/>
          <a:ext cx="3159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r:id="rId8" imgW="203200" imgH="393065" progId="Equation.3">
                  <p:embed/>
                </p:oleObj>
              </mc:Choice>
              <mc:Fallback>
                <p:oleObj r:id="rId8" imgW="203200" imgH="393065" progId="Equation.3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398838"/>
                        <a:ext cx="31591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/>
          <p:nvPr/>
        </p:nvGraphicFramePr>
        <p:xfrm>
          <a:off x="6426204" y="3405188"/>
          <a:ext cx="6762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r:id="rId10" imgW="405765" imgH="393065" progId="Equation.3">
                  <p:embed/>
                </p:oleObj>
              </mc:Choice>
              <mc:Fallback>
                <p:oleObj r:id="rId10" imgW="405765" imgH="393065" progId="Equation.3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4" y="3405188"/>
                        <a:ext cx="6762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/>
          <p:nvPr/>
        </p:nvGraphicFramePr>
        <p:xfrm>
          <a:off x="6073779" y="4151313"/>
          <a:ext cx="2889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r:id="rId12" imgW="228600" imgH="393700" progId="Equation.3">
                  <p:embed/>
                </p:oleObj>
              </mc:Choice>
              <mc:Fallback>
                <p:oleObj r:id="rId12" imgW="228600" imgH="393700" progId="Equation.3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9" y="4151313"/>
                        <a:ext cx="2889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/>
          <p:nvPr/>
        </p:nvGraphicFramePr>
        <p:xfrm>
          <a:off x="6434142" y="4144965"/>
          <a:ext cx="6429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r:id="rId14" imgW="405765" imgH="393065" progId="Equation.3">
                  <p:embed/>
                </p:oleObj>
              </mc:Choice>
              <mc:Fallback>
                <p:oleObj r:id="rId14" imgW="405765" imgH="393065" progId="Equation.3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42" y="4144965"/>
                        <a:ext cx="64293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03850" y="1729859"/>
            <a:ext cx="34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进球个数是罚球个数的几分之几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0243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graphicFrame>
        <p:nvGraphicFramePr>
          <p:cNvPr id="5" name="Object 38"/>
          <p:cNvGraphicFramePr/>
          <p:nvPr/>
        </p:nvGraphicFramePr>
        <p:xfrm>
          <a:off x="2471738" y="2489202"/>
          <a:ext cx="5889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4" imgW="279400" imgH="393700" progId="Equation.3">
                  <p:embed/>
                </p:oleObj>
              </mc:Choice>
              <mc:Fallback>
                <p:oleObj r:id="rId4" imgW="2794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489202"/>
                        <a:ext cx="5889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6"/>
          <p:cNvGraphicFramePr/>
          <p:nvPr/>
        </p:nvGraphicFramePr>
        <p:xfrm>
          <a:off x="2471742" y="3630615"/>
          <a:ext cx="600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r:id="rId6" imgW="279400" imgH="393700" progId="Equation.3">
                  <p:embed/>
                </p:oleObj>
              </mc:Choice>
              <mc:Fallback>
                <p:oleObj r:id="rId6" imgW="279400" imgH="3937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42" y="3630615"/>
                        <a:ext cx="6000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/>
          <p:nvPr/>
        </p:nvGraphicFramePr>
        <p:xfrm>
          <a:off x="2471738" y="1073151"/>
          <a:ext cx="5889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8" imgW="279400" imgH="393700" progId="Equation.3">
                  <p:embed/>
                </p:oleObj>
              </mc:Choice>
              <mc:Fallback>
                <p:oleObj r:id="rId8" imgW="279400" imgH="3937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1073151"/>
                        <a:ext cx="5889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22679" y="1108075"/>
            <a:ext cx="2614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％，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读作百分之九十。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22675" y="2444751"/>
            <a:ext cx="248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％，</a:t>
            </a: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读作百分之八十。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67129" y="3643313"/>
            <a:ext cx="2570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％，</a:t>
            </a: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读作百分之八十四。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1267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graphicFrame>
        <p:nvGraphicFramePr>
          <p:cNvPr id="11268" name="Object 38"/>
          <p:cNvGraphicFramePr/>
          <p:nvPr/>
        </p:nvGraphicFramePr>
        <p:xfrm>
          <a:off x="2670179" y="1214438"/>
          <a:ext cx="6461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4" imgW="279400" imgH="393700" progId="Equation.3">
                  <p:embed/>
                </p:oleObj>
              </mc:Choice>
              <mc:Fallback>
                <p:oleObj r:id="rId4" imgW="2794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9" y="1214438"/>
                        <a:ext cx="64611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387729" y="1433513"/>
            <a:ext cx="3800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８４％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，读作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百分之八十四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5117" y="2517775"/>
            <a:ext cx="99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百分号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174333" y="2108994"/>
            <a:ext cx="555625" cy="158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5467" y="3124201"/>
            <a:ext cx="5553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像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这样的数叫做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百分数。</a:t>
            </a: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一个数是另一个数的百分之几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也叫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百分比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百分率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>
          <a:solidFill>
            <a:srgbClr val="D60093"/>
          </a:solidFill>
          <a:prstDash val="solid"/>
          <a:miter/>
          <a:headEnd type="none" w="med" len="med"/>
          <a:tailEnd type="none" w="med" len="med"/>
        </a:ln>
      </a:spPr>
      <a:bodyPr wrap="square" lIns="68041" tIns="35381" rIns="68041" bIns="35381">
        <a:spAutoFit/>
      </a:bodyPr>
      <a:lstStyle>
        <a:defPPr algn="l">
          <a:defRPr lang="zh-CN" altLang="en-US" sz="1800" dirty="0">
            <a:solidFill>
              <a:srgbClr val="D6009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自定义</PresentationFormat>
  <Paragraphs>168</Paragraphs>
  <Slides>22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黑体</vt:lpstr>
      <vt:lpstr>宋体</vt:lpstr>
      <vt:lpstr>微软雅黑</vt:lpstr>
      <vt:lpstr>Agency FB</vt:lpstr>
      <vt:lpstr>Arial</vt:lpstr>
      <vt:lpstr>Calibri</vt:lpstr>
      <vt:lpstr>WWW.2PPT.COM
</vt:lpstr>
      <vt:lpstr>Equation.3</vt:lpstr>
      <vt:lpstr>六年级上册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三名队员罚点球情况统计表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2023-01-16T18:51:19Z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FAE96AA071B044DEB8C486C15275F2EF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