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94" r:id="rId4"/>
    <p:sldId id="286" r:id="rId5"/>
    <p:sldId id="300" r:id="rId6"/>
    <p:sldId id="301" r:id="rId7"/>
    <p:sldId id="312" r:id="rId8"/>
    <p:sldId id="313" r:id="rId9"/>
    <p:sldId id="315" r:id="rId10"/>
    <p:sldId id="314" r:id="rId11"/>
    <p:sldId id="302" r:id="rId12"/>
    <p:sldId id="311" r:id="rId13"/>
    <p:sldId id="274" r:id="rId14"/>
    <p:sldId id="264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5811" autoAdjust="0"/>
  </p:normalViewPr>
  <p:slideViewPr>
    <p:cSldViewPr>
      <p:cViewPr>
        <p:scale>
          <a:sx n="102" d="100"/>
          <a:sy n="102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85B96E6-6E2C-4F75-B13A-D751D6BB8B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62C1DDC-3ED4-4C39-8EAB-FCFEFD0EF4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5AB607B-FBAB-404C-A2E4-EDBF7045B6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16B783A9-1AC1-4BFB-A997-B210165E966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3A1EA91-C2E3-4ED0-BD4A-424D39C2BD86}" type="slidenum">
              <a:rPr lang="zh-CN" altLang="en-US" sz="1200"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02E366E-D817-450F-8FCD-97FFC79463DE}" type="slidenum">
              <a:rPr lang="zh-CN" altLang="en-US" sz="1200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8991D49-8510-46C8-8656-F8F58DDEFF38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35A25E3-7E6F-4842-B409-286CED4C9359}" type="slidenum">
              <a:rPr lang="zh-CN" altLang="en-US" sz="1200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CA37F88-C98D-4129-94CF-9C17CF866642}" type="slidenum">
              <a:rPr lang="zh-CN" altLang="en-US" sz="1200"/>
              <a:t>14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68DD9BD-C2BB-4C9B-BD84-21FE2CE54369}" type="slidenum">
              <a:rPr lang="zh-CN" altLang="en-US" sz="1200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3CE87E4-BB56-44D1-8607-A502345DA3FF}" type="slidenum">
              <a:rPr lang="zh-CN" altLang="en-US" sz="1200"/>
              <a:t>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709A16C-1553-416D-936A-A664D6776482}" type="slidenum">
              <a:rPr lang="zh-CN" altLang="en-US" sz="1200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851C837-A839-430F-A2CD-C0F99B53E393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3853C71-C88A-4486-A351-CFD7D2B57345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1D869B5-3A94-4960-A82A-D634217D1D8C}" type="slidenum">
              <a:rPr lang="zh-CN" altLang="en-US" sz="1200"/>
              <a:t>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2305546-64A5-45F8-B99E-C9B4B6151803}" type="slidenum">
              <a:rPr lang="zh-CN" altLang="en-US" sz="1200"/>
              <a:t>8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E8E84EA-20C1-490E-8DBB-4608EA5B374E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gray">
          <a:xfrm>
            <a:off x="-12700" y="1772816"/>
            <a:ext cx="9156700" cy="3805237"/>
          </a:xfrm>
          <a:custGeom>
            <a:avLst/>
            <a:gdLst>
              <a:gd name="T0" fmla="*/ 2147483646 w 9991"/>
              <a:gd name="T1" fmla="*/ 2147483646 h 9927"/>
              <a:gd name="T2" fmla="*/ 2147483646 w 9991"/>
              <a:gd name="T3" fmla="*/ 2147483646 h 9927"/>
              <a:gd name="T4" fmla="*/ 2147483646 w 9991"/>
              <a:gd name="T5" fmla="*/ 2147483646 h 9927"/>
              <a:gd name="T6" fmla="*/ 2147483646 w 9991"/>
              <a:gd name="T7" fmla="*/ 2147483646 h 9927"/>
              <a:gd name="T8" fmla="*/ 2147483646 w 9991"/>
              <a:gd name="T9" fmla="*/ 2147483646 h 9927"/>
              <a:gd name="T10" fmla="*/ 2147483646 w 9991"/>
              <a:gd name="T11" fmla="*/ 2147483646 h 9927"/>
              <a:gd name="T12" fmla="*/ 2147483646 w 9991"/>
              <a:gd name="T13" fmla="*/ 2147483646 h 9927"/>
              <a:gd name="T14" fmla="*/ 2147483646 w 9991"/>
              <a:gd name="T15" fmla="*/ 2147483646 h 9927"/>
              <a:gd name="T16" fmla="*/ 2147483646 w 9991"/>
              <a:gd name="T17" fmla="*/ 2147483646 h 99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91" h="9927">
                <a:moveTo>
                  <a:pt x="12" y="470"/>
                </a:moveTo>
                <a:cubicBezTo>
                  <a:pt x="251" y="271"/>
                  <a:pt x="997" y="-44"/>
                  <a:pt x="2383" y="6"/>
                </a:cubicBezTo>
                <a:cubicBezTo>
                  <a:pt x="3769" y="51"/>
                  <a:pt x="5829" y="1766"/>
                  <a:pt x="7031" y="2363"/>
                </a:cubicBezTo>
                <a:cubicBezTo>
                  <a:pt x="8233" y="2959"/>
                  <a:pt x="9752" y="863"/>
                  <a:pt x="9991" y="445"/>
                </a:cubicBezTo>
                <a:cubicBezTo>
                  <a:pt x="9987" y="3252"/>
                  <a:pt x="9993" y="6085"/>
                  <a:pt x="9989" y="8892"/>
                </a:cubicBezTo>
                <a:cubicBezTo>
                  <a:pt x="8652" y="9952"/>
                  <a:pt x="7961" y="9510"/>
                  <a:pt x="6861" y="9330"/>
                </a:cubicBezTo>
                <a:cubicBezTo>
                  <a:pt x="5761" y="9150"/>
                  <a:pt x="4694" y="7715"/>
                  <a:pt x="3391" y="7814"/>
                </a:cubicBezTo>
                <a:cubicBezTo>
                  <a:pt x="2252" y="7798"/>
                  <a:pt x="-9" y="9906"/>
                  <a:pt x="1" y="9927"/>
                </a:cubicBezTo>
                <a:cubicBezTo>
                  <a:pt x="12" y="9956"/>
                  <a:pt x="12" y="2309"/>
                  <a:pt x="12" y="470"/>
                </a:cubicBezTo>
                <a:close/>
              </a:path>
            </a:pathLst>
          </a:custGeom>
          <a:solidFill>
            <a:schemeClr val="accent1">
              <a:alpha val="40784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Freeform 3"/>
          <p:cNvSpPr/>
          <p:nvPr/>
        </p:nvSpPr>
        <p:spPr bwMode="gray">
          <a:xfrm>
            <a:off x="-3175" y="2049041"/>
            <a:ext cx="9151938" cy="3192462"/>
          </a:xfrm>
          <a:custGeom>
            <a:avLst/>
            <a:gdLst>
              <a:gd name="T0" fmla="*/ 2147483646 w 10000"/>
              <a:gd name="T1" fmla="*/ 2147483646 h 9999"/>
              <a:gd name="T2" fmla="*/ 2147483646 w 10000"/>
              <a:gd name="T3" fmla="*/ 2147483646 h 9999"/>
              <a:gd name="T4" fmla="*/ 2147483646 w 10000"/>
              <a:gd name="T5" fmla="*/ 2147483646 h 9999"/>
              <a:gd name="T6" fmla="*/ 2147483646 w 10000"/>
              <a:gd name="T7" fmla="*/ 2147483646 h 9999"/>
              <a:gd name="T8" fmla="*/ 2147483646 w 10000"/>
              <a:gd name="T9" fmla="*/ 2147483646 h 9999"/>
              <a:gd name="T10" fmla="*/ 2147483646 w 10000"/>
              <a:gd name="T11" fmla="*/ 2147483646 h 9999"/>
              <a:gd name="T12" fmla="*/ 2147483646 w 10000"/>
              <a:gd name="T13" fmla="*/ 2147483646 h 9999"/>
              <a:gd name="T14" fmla="*/ 2147483646 w 10000"/>
              <a:gd name="T15" fmla="*/ 2147483646 h 9999"/>
              <a:gd name="T16" fmla="*/ 2147483646 w 10000"/>
              <a:gd name="T17" fmla="*/ 2147483646 h 99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0" h="9999">
                <a:moveTo>
                  <a:pt x="1" y="1304"/>
                </a:moveTo>
                <a:cubicBezTo>
                  <a:pt x="241" y="1111"/>
                  <a:pt x="1129" y="-48"/>
                  <a:pt x="2512" y="2"/>
                </a:cubicBezTo>
                <a:cubicBezTo>
                  <a:pt x="3895" y="51"/>
                  <a:pt x="5997" y="2229"/>
                  <a:pt x="7245" y="2348"/>
                </a:cubicBezTo>
                <a:cubicBezTo>
                  <a:pt x="8493" y="2467"/>
                  <a:pt x="9761" y="1130"/>
                  <a:pt x="10000" y="718"/>
                </a:cubicBezTo>
                <a:lnTo>
                  <a:pt x="10000" y="8931"/>
                </a:lnTo>
                <a:cubicBezTo>
                  <a:pt x="8534" y="10154"/>
                  <a:pt x="8060" y="10101"/>
                  <a:pt x="6938" y="9866"/>
                </a:cubicBezTo>
                <a:cubicBezTo>
                  <a:pt x="5816" y="9631"/>
                  <a:pt x="4571" y="7420"/>
                  <a:pt x="3272" y="7519"/>
                </a:cubicBezTo>
                <a:cubicBezTo>
                  <a:pt x="2132" y="7505"/>
                  <a:pt x="-9" y="9706"/>
                  <a:pt x="1" y="9731"/>
                </a:cubicBezTo>
                <a:cubicBezTo>
                  <a:pt x="12" y="9757"/>
                  <a:pt x="1" y="3139"/>
                  <a:pt x="1" y="1304"/>
                </a:cubicBezTo>
                <a:close/>
              </a:path>
            </a:pathLst>
          </a:custGeom>
          <a:solidFill>
            <a:srgbClr val="82C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872491" y="2512294"/>
            <a:ext cx="7443925" cy="1720077"/>
          </a:xfrm>
        </p:spPr>
        <p:txBody>
          <a:bodyPr anchor="ctr"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A1B99-62DD-438D-AFD6-EEDC4F08E33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 userDrawn="1"/>
        </p:nvSpPr>
        <p:spPr>
          <a:xfrm>
            <a:off x="1331913" y="1484313"/>
            <a:ext cx="6480175" cy="439420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0870C-D83E-49B3-8A0C-0509D9160D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327274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619500"/>
            <a:ext cx="3067663" cy="4176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FAB23-03E2-4611-A39B-F51405BF16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534CF-2889-4D90-98A5-8DEDC067EB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BE51-2BEC-4835-A606-B81B0D349C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755650" y="1196975"/>
            <a:ext cx="8113713" cy="5762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605608" y="1124744"/>
            <a:ext cx="7975797" cy="3816424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8B312FF-3BF5-4F41-8F1A-A08A099B54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BB856-A731-4598-A487-94523EB4B4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BB856-A731-4598-A487-94523EB4B4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515938" y="1268413"/>
            <a:ext cx="2736850" cy="1587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39552" y="2204864"/>
            <a:ext cx="8136705" cy="4151486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1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12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 algn="l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7E109F5-E44A-4E9F-9266-F93BCFEC82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10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 algn="l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9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A8729EF-F19B-4BFF-8C23-EF32721314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7368D-B2D7-465A-A5C7-C4CD840DD7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634F-6EEC-41A1-9195-B9063BA0FC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任意多边形 15"/>
          <p:cNvSpPr/>
          <p:nvPr/>
        </p:nvSpPr>
        <p:spPr bwMode="gray">
          <a:xfrm>
            <a:off x="0" y="-92075"/>
            <a:ext cx="9164638" cy="1144588"/>
          </a:xfrm>
          <a:custGeom>
            <a:avLst/>
            <a:gdLst>
              <a:gd name="T0" fmla="*/ 9149593 w 9164371"/>
              <a:gd name="T1" fmla="*/ 183 h 1402412"/>
              <a:gd name="T2" fmla="*/ 9159131 w 9164371"/>
              <a:gd name="T3" fmla="*/ 34133 h 1402412"/>
              <a:gd name="T4" fmla="*/ 9143815 w 9164371"/>
              <a:gd name="T5" fmla="*/ 32574 h 1402412"/>
              <a:gd name="T6" fmla="*/ 6500918 w 9164371"/>
              <a:gd name="T7" fmla="*/ 32364 h 1402412"/>
              <a:gd name="T8" fmla="*/ 3114703 w 9164371"/>
              <a:gd name="T9" fmla="*/ 25954 h 1402412"/>
              <a:gd name="T10" fmla="*/ 8750 w 9164371"/>
              <a:gd name="T11" fmla="*/ 35974 h 1402412"/>
              <a:gd name="T12" fmla="*/ 0 w 9164371"/>
              <a:gd name="T13" fmla="*/ 36070 h 1402412"/>
              <a:gd name="T14" fmla="*/ 0 w 9164371"/>
              <a:gd name="T15" fmla="*/ 2597 h 1402412"/>
              <a:gd name="T16" fmla="*/ 6435 w 9164371"/>
              <a:gd name="T17" fmla="*/ 4840 h 1402412"/>
              <a:gd name="T18" fmla="*/ 2208334 w 9164371"/>
              <a:gd name="T19" fmla="*/ 313 h 1402412"/>
              <a:gd name="T20" fmla="*/ 6447232 w 9164371"/>
              <a:gd name="T21" fmla="*/ 8846 h 1402412"/>
              <a:gd name="T22" fmla="*/ 9169978 w 9164371"/>
              <a:gd name="T23" fmla="*/ 0 h 1402412"/>
              <a:gd name="T24" fmla="*/ 9149593 w 9164371"/>
              <a:gd name="T25" fmla="*/ 183 h 14024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64371" h="1402412">
                <a:moveTo>
                  <a:pt x="9143999" y="7114"/>
                </a:moveTo>
                <a:lnTo>
                  <a:pt x="9153524" y="1327097"/>
                </a:lnTo>
                <a:lnTo>
                  <a:pt x="9138229" y="1266501"/>
                </a:lnTo>
                <a:cubicBezTo>
                  <a:pt x="8118814" y="1354137"/>
                  <a:pt x="7501188" y="1301225"/>
                  <a:pt x="6496949" y="1258323"/>
                </a:cubicBezTo>
                <a:cubicBezTo>
                  <a:pt x="5492710" y="1215421"/>
                  <a:pt x="4194158" y="985696"/>
                  <a:pt x="3112792" y="1009086"/>
                </a:cubicBezTo>
                <a:cubicBezTo>
                  <a:pt x="2031426" y="1032476"/>
                  <a:pt x="456202" y="1253638"/>
                  <a:pt x="8750" y="1398665"/>
                </a:cubicBezTo>
                <a:lnTo>
                  <a:pt x="0" y="1402412"/>
                </a:lnTo>
                <a:lnTo>
                  <a:pt x="0" y="100989"/>
                </a:lnTo>
                <a:lnTo>
                  <a:pt x="6435" y="188191"/>
                </a:lnTo>
                <a:cubicBezTo>
                  <a:pt x="324619" y="155765"/>
                  <a:pt x="1067215" y="6580"/>
                  <a:pt x="2206990" y="12136"/>
                </a:cubicBezTo>
                <a:cubicBezTo>
                  <a:pt x="3509588" y="18486"/>
                  <a:pt x="5287044" y="294711"/>
                  <a:pt x="6443284" y="343923"/>
                </a:cubicBezTo>
                <a:cubicBezTo>
                  <a:pt x="7453571" y="386984"/>
                  <a:pt x="8737712" y="155358"/>
                  <a:pt x="9164371" y="0"/>
                </a:cubicBezTo>
                <a:lnTo>
                  <a:pt x="9143999" y="7114"/>
                </a:lnTo>
                <a:close/>
              </a:path>
            </a:pathLst>
          </a:custGeom>
          <a:solidFill>
            <a:schemeClr val="accent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任意多边形 13"/>
          <p:cNvSpPr/>
          <p:nvPr/>
        </p:nvSpPr>
        <p:spPr bwMode="gray">
          <a:xfrm>
            <a:off x="0" y="104775"/>
            <a:ext cx="9144000" cy="731838"/>
          </a:xfrm>
          <a:custGeom>
            <a:avLst/>
            <a:gdLst>
              <a:gd name="T0" fmla="*/ 2248413 w 9144000"/>
              <a:gd name="T1" fmla="*/ 2 h 965363"/>
              <a:gd name="T2" fmla="*/ 6686052 w 9144000"/>
              <a:gd name="T3" fmla="*/ 686 h 965363"/>
              <a:gd name="T4" fmla="*/ 8995103 w 9144000"/>
              <a:gd name="T5" fmla="*/ 312 h 965363"/>
              <a:gd name="T6" fmla="*/ 9144000 w 9144000"/>
              <a:gd name="T7" fmla="*/ 251 h 965363"/>
              <a:gd name="T8" fmla="*/ 9144000 w 9144000"/>
              <a:gd name="T9" fmla="*/ 2668 h 965363"/>
              <a:gd name="T10" fmla="*/ 8848319 w 9144000"/>
              <a:gd name="T11" fmla="*/ 2737 h 965363"/>
              <a:gd name="T12" fmla="*/ 6345199 w 9144000"/>
              <a:gd name="T13" fmla="*/ 2787 h 965363"/>
              <a:gd name="T14" fmla="*/ 2898982 w 9144000"/>
              <a:gd name="T15" fmla="*/ 2143 h 965363"/>
              <a:gd name="T16" fmla="*/ 209006 w 9144000"/>
              <a:gd name="T17" fmla="*/ 2793 h 965363"/>
              <a:gd name="T18" fmla="*/ 0 w 9144000"/>
              <a:gd name="T19" fmla="*/ 2873 h 965363"/>
              <a:gd name="T20" fmla="*/ 0 w 9144000"/>
              <a:gd name="T21" fmla="*/ 465 h 965363"/>
              <a:gd name="T22" fmla="*/ 102745 w 9144000"/>
              <a:gd name="T23" fmla="*/ 422 h 965363"/>
              <a:gd name="T24" fmla="*/ 2248413 w 9144000"/>
              <a:gd name="T25" fmla="*/ 2 h 9653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44000" h="965363">
                <a:moveTo>
                  <a:pt x="2248413" y="97"/>
                </a:moveTo>
                <a:cubicBezTo>
                  <a:pt x="3554467" y="4859"/>
                  <a:pt x="5527480" y="190597"/>
                  <a:pt x="6686052" y="230284"/>
                </a:cubicBezTo>
                <a:cubicBezTo>
                  <a:pt x="7556209" y="260050"/>
                  <a:pt x="8488126" y="169265"/>
                  <a:pt x="8995103" y="104599"/>
                </a:cubicBezTo>
                <a:lnTo>
                  <a:pt x="9144000" y="84263"/>
                </a:lnTo>
                <a:lnTo>
                  <a:pt x="9144000" y="895147"/>
                </a:lnTo>
                <a:lnTo>
                  <a:pt x="8848319" y="918357"/>
                </a:lnTo>
                <a:cubicBezTo>
                  <a:pt x="7751831" y="993127"/>
                  <a:pt x="7033459" y="962915"/>
                  <a:pt x="6345199" y="935134"/>
                </a:cubicBezTo>
                <a:cubicBezTo>
                  <a:pt x="5560254" y="903384"/>
                  <a:pt x="4126379" y="709709"/>
                  <a:pt x="2898982" y="719234"/>
                </a:cubicBezTo>
                <a:cubicBezTo>
                  <a:pt x="2091505" y="718043"/>
                  <a:pt x="800095" y="863300"/>
                  <a:pt x="209006" y="937342"/>
                </a:cubicBezTo>
                <a:lnTo>
                  <a:pt x="0" y="964474"/>
                </a:lnTo>
                <a:lnTo>
                  <a:pt x="0" y="156255"/>
                </a:lnTo>
                <a:lnTo>
                  <a:pt x="102745" y="141409"/>
                </a:lnTo>
                <a:cubicBezTo>
                  <a:pt x="453405" y="92965"/>
                  <a:pt x="1268871" y="-3475"/>
                  <a:pt x="2248413" y="97"/>
                </a:cubicBezTo>
                <a:close/>
              </a:path>
            </a:pathLst>
          </a:custGeom>
          <a:solidFill>
            <a:srgbClr val="82C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" name="KSO_BT1"/>
          <p:cNvSpPr>
            <a:spLocks noGrp="1"/>
          </p:cNvSpPr>
          <p:nvPr>
            <p:ph type="title"/>
          </p:nvPr>
        </p:nvSpPr>
        <p:spPr bwMode="auto">
          <a:xfrm>
            <a:off x="528638" y="155575"/>
            <a:ext cx="82915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D9D9D"/>
                </a:solidFill>
              </a:defRPr>
            </a:lvl1pPr>
          </a:lstStyle>
          <a:p>
            <a:fld id="{587690C8-E90E-4C10-A208-27FA8286A6D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 kern="1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7675" indent="-36195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"/>
        <a:defRPr sz="2000" kern="1200">
          <a:solidFill>
            <a:srgbClr val="6EAA2E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447675" indent="-44767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9FD47C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hyperlink" Target="Lesson24_Let&#8217;s_chant&#35838;&#25991;&#21160;&#30011;.swf" TargetMode="Externa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&#21160;&#30011;&#35828;&#21809;&#65306;How_are_you_feeling&#65311;.sw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hyperlink" Target="Lesson24_Just_practise&#35838;&#25991;&#21160;&#30011;.swf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microsoft.com/office/2007/relationships/media" Target="file:///C:\Users\Administrator\Desktop\&#20154;&#25945;&#26032;&#29256;\&#20116;&#24180;&#32423;\U4%20What&#8216;s%20wrong%20with%20you&#65311;\Lesson24%20&#25945;&#23398;&#35838;&#20214;\get-well_card-128k.mp3" TargetMode="Externa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10.png"/><Relationship Id="rId2" Type="http://schemas.openxmlformats.org/officeDocument/2006/relationships/audio" Target="file:///C:\Users\Administrator\Desktop\&#20154;&#25945;&#26032;&#29256;\&#20116;&#24180;&#32423;\U4%20What&#8216;s%20wrong%20with%20you&#65311;\Lesson24%20&#25945;&#23398;&#35838;&#20214;\chocolate-128k.mp3" TargetMode="External"/><Relationship Id="rId1" Type="http://schemas.microsoft.com/office/2007/relationships/media" Target="file:///C:\Users\Administrator\Desktop\&#20154;&#25945;&#26032;&#29256;\&#20116;&#24180;&#32423;\U4%20What&#8216;s%20wrong%20with%20you&#65311;\Lesson24%20&#25945;&#23398;&#35838;&#20214;\chocolate-128k.mp3" TargetMode="External"/><Relationship Id="rId6" Type="http://schemas.openxmlformats.org/officeDocument/2006/relationships/audio" Target="file:///C:\Users\Administrator\Desktop\&#20154;&#25945;&#26032;&#29256;\&#20116;&#24180;&#32423;\U4%20What&#8216;s%20wrong%20with%20you&#65311;\Lesson24%20&#25945;&#23398;&#35838;&#20214;\dragon_fruit-128k.mp3" TargetMode="External"/><Relationship Id="rId11" Type="http://schemas.openxmlformats.org/officeDocument/2006/relationships/image" Target="../media/image9.jpeg"/><Relationship Id="rId5" Type="http://schemas.microsoft.com/office/2007/relationships/media" Target="file:///C:\Users\Administrator\Desktop\&#20154;&#25945;&#26032;&#29256;\&#20116;&#24180;&#32423;\U4%20What&#8216;s%20wrong%20with%20you&#65311;\Lesson24%20&#25945;&#23398;&#35838;&#20214;\dragon_fruit-128k.mp3" TargetMode="External"/><Relationship Id="rId10" Type="http://schemas.openxmlformats.org/officeDocument/2006/relationships/image" Target="../media/image8.jpeg"/><Relationship Id="rId4" Type="http://schemas.openxmlformats.org/officeDocument/2006/relationships/audio" Target="file:///C:\Users\Administrator\Desktop\&#20154;&#25945;&#26032;&#29256;\&#20116;&#24180;&#32423;\U4%20What&#8216;s%20wrong%20with%20you&#65311;\Lesson24%20&#25945;&#23398;&#35838;&#20214;\get-well_card-128k.mp3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54" y="2708920"/>
            <a:ext cx="9144000" cy="1720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Unit 4 What’s wrong with you? </a:t>
            </a:r>
            <a:endParaRPr lang="zh-CN" altLang="en-US" sz="3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08104" y="404664"/>
            <a:ext cx="2736304" cy="2052228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标题 1"/>
          <p:cNvSpPr txBox="1"/>
          <p:nvPr/>
        </p:nvSpPr>
        <p:spPr bwMode="auto">
          <a:xfrm>
            <a:off x="700085" y="713057"/>
            <a:ext cx="5672113" cy="6992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人教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精通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版五年级下册</a:t>
            </a:r>
            <a:endParaRPr lang="zh-CN" altLang="en-US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05642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303462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88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989013" y="868363"/>
            <a:ext cx="2862262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Just write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84213" y="1844675"/>
            <a:ext cx="2082800" cy="812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bring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7175" y="1878013"/>
            <a:ext cx="2081213" cy="8112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feel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9913" y="3741738"/>
            <a:ext cx="3455987" cy="812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get-well card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67175" y="2781300"/>
            <a:ext cx="2081213" cy="812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for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4213" y="2781300"/>
            <a:ext cx="2082800" cy="812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here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414588" y="1976438"/>
            <a:ext cx="1077912" cy="669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带来</a:t>
            </a:r>
            <a:endParaRPr lang="zh-CN" altLang="en-US" sz="3200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25863" y="3800475"/>
            <a:ext cx="1668462" cy="7318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康复卡</a:t>
            </a:r>
            <a:endParaRPr lang="zh-CN" altLang="en-US" sz="3200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398713" y="2978150"/>
            <a:ext cx="1004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这里</a:t>
            </a: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364163" y="2970213"/>
            <a:ext cx="1416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为了</a:t>
            </a:r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…</a:t>
            </a:r>
            <a:endParaRPr lang="zh-CN" altLang="en-US"/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5364163" y="1949450"/>
            <a:ext cx="10048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感觉</a:t>
            </a:r>
            <a:endParaRPr lang="zh-CN" altLang="en-US" sz="3200">
              <a:solidFill>
                <a:srgbClr val="30303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69913" y="5162550"/>
            <a:ext cx="7173912" cy="812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Here is a get-well card for you.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6113" y="1922463"/>
            <a:ext cx="153035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6113" y="2857500"/>
            <a:ext cx="153035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6113" y="3784600"/>
            <a:ext cx="153987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02063" y="1946275"/>
            <a:ext cx="153035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95713" y="2852738"/>
            <a:ext cx="153035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6300" y="3786188"/>
            <a:ext cx="154146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6113" y="5207000"/>
            <a:ext cx="110807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18150" y="5207000"/>
            <a:ext cx="78263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8" grpId="0"/>
      <p:bldP spid="18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3" y="1798638"/>
            <a:ext cx="6661150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37" name="图片 19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内容占位符 1"/>
          <p:cNvSpPr txBox="1"/>
          <p:nvPr/>
        </p:nvSpPr>
        <p:spPr bwMode="auto">
          <a:xfrm>
            <a:off x="989013" y="868363"/>
            <a:ext cx="25034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act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4675188" y="1389063"/>
            <a:ext cx="4032250" cy="792162"/>
          </a:xfrm>
          <a:prstGeom prst="wedgeRoundRectCallout">
            <a:avLst>
              <a:gd name="adj1" fmla="val 5537"/>
              <a:gd name="adj2" fmla="val 9210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solidFill>
                  <a:schemeClr val="tx1">
                    <a:lumMod val="50000"/>
                  </a:schemeClr>
                </a:solidFill>
              </a:rPr>
              <a:t>How do you feel today?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503238" y="4024313"/>
            <a:ext cx="3168650" cy="792162"/>
          </a:xfrm>
          <a:prstGeom prst="wedgeRoundRectCallout">
            <a:avLst>
              <a:gd name="adj1" fmla="val 35428"/>
              <a:gd name="adj2" fmla="val -7075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>
                <a:solidFill>
                  <a:schemeClr val="tx1">
                    <a:lumMod val="50000"/>
                  </a:schemeClr>
                </a:solidFill>
              </a:rPr>
              <a:t>I feel much better.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5937250" y="3644900"/>
            <a:ext cx="2952750" cy="938213"/>
          </a:xfrm>
          <a:prstGeom prst="wedgeRoundRectCallout">
            <a:avLst>
              <a:gd name="adj1" fmla="val -57509"/>
              <a:gd name="adj2" fmla="val 1785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dirty="0">
                <a:solidFill>
                  <a:schemeClr val="tx1">
                    <a:lumMod val="50000"/>
                  </a:schemeClr>
                </a:solidFill>
              </a:rPr>
              <a:t>Here’s a get-well card for you.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1028700" y="5338763"/>
            <a:ext cx="2951163" cy="936625"/>
          </a:xfrm>
          <a:prstGeom prst="wedgeRoundRectCallout">
            <a:avLst>
              <a:gd name="adj1" fmla="val 50917"/>
              <a:gd name="adj2" fmla="val -6568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dirty="0">
                <a:solidFill>
                  <a:schemeClr val="tx1">
                    <a:lumMod val="50000"/>
                  </a:schemeClr>
                </a:solidFill>
              </a:rPr>
              <a:t>Here’s a teddy bear for you.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5915025" y="5040313"/>
            <a:ext cx="2716213" cy="1344612"/>
          </a:xfrm>
          <a:prstGeom prst="wedgeRoundRectCallout">
            <a:avLst>
              <a:gd name="adj1" fmla="val -57924"/>
              <a:gd name="adj2" fmla="val 173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dirty="0">
                <a:solidFill>
                  <a:schemeClr val="tx1">
                    <a:lumMod val="50000"/>
                  </a:schemeClr>
                </a:solidFill>
              </a:rPr>
              <a:t>Here are some chocolates for you.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755650" y="1484313"/>
            <a:ext cx="24479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084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971550" y="881063"/>
            <a:ext cx="54546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Let’s chant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55688" y="1844824"/>
            <a:ext cx="6232624" cy="4668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87" name="图片 3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688" y="5445125"/>
            <a:ext cx="1090612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&gt;&gt;Summary</a:t>
            </a:r>
            <a:endParaRPr lang="zh-CN" altLang="en-US" dirty="0" smtClean="0"/>
          </a:p>
        </p:txBody>
      </p:sp>
      <p:pic>
        <p:nvPicPr>
          <p:cNvPr id="48131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5825" y="5373688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3" y="912813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00250" y="1557338"/>
            <a:ext cx="224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四会单词：</a:t>
            </a:r>
            <a:endParaRPr lang="zh-CN" altLang="en-US" sz="2800" dirty="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181475" y="1617663"/>
            <a:ext cx="1082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bring</a:t>
            </a:r>
            <a:endParaRPr lang="zh-CN" altLang="en-US" dirty="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618163" y="1617663"/>
            <a:ext cx="804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feel</a:t>
            </a:r>
            <a:endParaRPr lang="zh-CN" alt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181475" y="2203450"/>
            <a:ext cx="2382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get-well card</a:t>
            </a:r>
            <a:endParaRPr lang="zh-CN" alt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637338" y="1617663"/>
            <a:ext cx="944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here</a:t>
            </a:r>
            <a:endParaRPr lang="zh-CN" alt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740650" y="1617663"/>
            <a:ext cx="66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for</a:t>
            </a:r>
            <a:endParaRPr lang="zh-CN" alt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000250" y="3011488"/>
            <a:ext cx="5127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如何询问对方今天怎么样？</a:t>
            </a:r>
            <a:endParaRPr lang="zh-CN" altLang="en-US" sz="2800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019300" y="3695700"/>
            <a:ext cx="46783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--- How do you feel today?</a:t>
            </a:r>
            <a:endParaRPr lang="zh-CN" altLang="en-US" dirty="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024063" y="4273550"/>
            <a:ext cx="3700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--- I feel much better.</a:t>
            </a:r>
            <a:endParaRPr lang="zh-CN" altLang="en-US" dirty="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981200" y="5076825"/>
            <a:ext cx="553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如何表达“这是给你的</a:t>
            </a:r>
            <a:r>
              <a:rPr kumimoji="0" lang="en-US" altLang="zh-CN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”？</a:t>
            </a:r>
            <a:endParaRPr lang="zh-CN" altLang="en-US" sz="2800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019300" y="5741988"/>
            <a:ext cx="3898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Here is/are … for you.</a:t>
            </a:r>
            <a:endParaRPr lang="zh-CN" alt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58938" y="1574800"/>
            <a:ext cx="7000875" cy="40322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1. </a:t>
            </a:r>
            <a:r>
              <a:rPr lang="zh-CN" altLang="zh-CN" sz="2800" b="1" dirty="0" smtClean="0"/>
              <a:t>观</a:t>
            </a:r>
            <a:r>
              <a:rPr lang="zh-CN" altLang="zh-CN" sz="2800" b="1" dirty="0"/>
              <a:t>看课文动画，按照正确的语音、语调朗读</a:t>
            </a:r>
            <a:r>
              <a:rPr lang="zh-CN" altLang="zh-CN" sz="2800" b="1" dirty="0" smtClean="0"/>
              <a:t>课文。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2 . </a:t>
            </a:r>
            <a:r>
              <a:rPr lang="zh-CN" altLang="en-US" sz="2800" b="1" dirty="0" smtClean="0"/>
              <a:t>熟读</a:t>
            </a:r>
            <a:r>
              <a:rPr lang="en-US" altLang="zh-CN" sz="2800" b="1" dirty="0" smtClean="0"/>
              <a:t>Let’s chant</a:t>
            </a:r>
            <a:r>
              <a:rPr lang="zh-CN" altLang="en-US" sz="2800" b="1" dirty="0" smtClean="0"/>
              <a:t>部分</a:t>
            </a:r>
            <a:r>
              <a:rPr lang="zh-CN" altLang="zh-CN" sz="2800" b="1" dirty="0" smtClean="0"/>
              <a:t>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3 . </a:t>
            </a:r>
            <a:r>
              <a:rPr lang="zh-CN" altLang="zh-CN" sz="2800" b="1" dirty="0" smtClean="0"/>
              <a:t>预习</a:t>
            </a:r>
            <a:r>
              <a:rPr lang="en-US" altLang="zh-CN" sz="2800" b="1" dirty="0" smtClean="0"/>
              <a:t>Revision</a:t>
            </a:r>
            <a:r>
              <a:rPr lang="zh-CN" altLang="zh-CN" sz="2800" b="1" dirty="0" smtClean="0"/>
              <a:t>。</a:t>
            </a:r>
            <a:r>
              <a:rPr lang="en-US" altLang="zh-CN" sz="2800" b="1" dirty="0" smtClean="0"/>
              <a:t> </a:t>
            </a:r>
            <a:endParaRPr lang="zh-CN" altLang="zh-CN" sz="2800" b="1" dirty="0"/>
          </a:p>
        </p:txBody>
      </p:sp>
      <p:sp>
        <p:nvSpPr>
          <p:cNvPr id="49155" name="标题 1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&gt;&gt;Homework</a:t>
            </a:r>
            <a:endParaRPr lang="zh-CN" altLang="en-US" dirty="0" smtClean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591846" y="6093296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49159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图片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050" y="1196975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7"/>
          <p:cNvSpPr>
            <a:spLocks noGrp="1"/>
          </p:cNvSpPr>
          <p:nvPr>
            <p:ph type="title"/>
          </p:nvPr>
        </p:nvSpPr>
        <p:spPr>
          <a:xfrm>
            <a:off x="684213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&gt;&gt;Warm-up</a:t>
            </a:r>
            <a:endParaRPr lang="zh-CN" altLang="en-US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66540" y="1661135"/>
            <a:ext cx="6610920" cy="46949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4" name="图片 3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88125" y="5300663"/>
            <a:ext cx="109061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684213" y="980727"/>
            <a:ext cx="203773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宋体" panose="02010600030101010101" pitchFamily="2" charset="-122"/>
              </a:rPr>
              <a:t>动画说唱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7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&gt;&gt;Lead-in</a:t>
            </a:r>
            <a:endParaRPr lang="zh-CN" altLang="en-US" smtClean="0"/>
          </a:p>
        </p:txBody>
      </p:sp>
      <p:cxnSp>
        <p:nvCxnSpPr>
          <p:cNvPr id="7" name="直接连接符 6"/>
          <p:cNvCxnSpPr/>
          <p:nvPr/>
        </p:nvCxnSpPr>
        <p:spPr>
          <a:xfrm>
            <a:off x="684213" y="1484313"/>
            <a:ext cx="26638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2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内容占位符 1"/>
          <p:cNvSpPr txBox="1"/>
          <p:nvPr/>
        </p:nvSpPr>
        <p:spPr bwMode="auto">
          <a:xfrm>
            <a:off x="989013" y="868363"/>
            <a:ext cx="25034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review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7654" name="矩形 5"/>
          <p:cNvSpPr>
            <a:spLocks noChangeArrowheads="1"/>
          </p:cNvSpPr>
          <p:nvPr/>
        </p:nvSpPr>
        <p:spPr bwMode="auto">
          <a:xfrm>
            <a:off x="395288" y="1989138"/>
            <a:ext cx="670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I f___ much better today. </a:t>
            </a:r>
            <a:endParaRPr lang="zh-CN" altLang="en-US" dirty="0"/>
          </a:p>
        </p:txBody>
      </p:sp>
      <p:sp>
        <p:nvSpPr>
          <p:cNvPr id="27655" name="矩形 11"/>
          <p:cNvSpPr>
            <a:spLocks noChangeArrowheads="1"/>
          </p:cNvSpPr>
          <p:nvPr/>
        </p:nvSpPr>
        <p:spPr bwMode="auto">
          <a:xfrm>
            <a:off x="407988" y="2852738"/>
            <a:ext cx="805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I like ice cream and c_________.</a:t>
            </a:r>
            <a:endParaRPr lang="zh-CN" altLang="en-US" dirty="0"/>
          </a:p>
        </p:txBody>
      </p:sp>
      <p:sp>
        <p:nvSpPr>
          <p:cNvPr id="27656" name="矩形 12"/>
          <p:cNvSpPr>
            <a:spLocks noChangeArrowheads="1"/>
          </p:cNvSpPr>
          <p:nvPr/>
        </p:nvSpPr>
        <p:spPr bwMode="auto">
          <a:xfrm>
            <a:off x="407988" y="3713163"/>
            <a:ext cx="805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3. Thanks for your g______ card.</a:t>
            </a:r>
            <a:endParaRPr lang="zh-CN" altLang="en-US" dirty="0"/>
          </a:p>
        </p:txBody>
      </p:sp>
      <p:sp>
        <p:nvSpPr>
          <p:cNvPr id="27657" name="矩形 13"/>
          <p:cNvSpPr>
            <a:spLocks noChangeArrowheads="1"/>
          </p:cNvSpPr>
          <p:nvPr/>
        </p:nvSpPr>
        <p:spPr bwMode="auto">
          <a:xfrm>
            <a:off x="395288" y="4572000"/>
            <a:ext cx="8640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4. He will help me w___ my English.</a:t>
            </a:r>
            <a:endParaRPr lang="zh-CN" altLang="en-US" dirty="0"/>
          </a:p>
        </p:txBody>
      </p:sp>
      <p:sp>
        <p:nvSpPr>
          <p:cNvPr id="27658" name="矩形 20"/>
          <p:cNvSpPr>
            <a:spLocks noChangeArrowheads="1"/>
          </p:cNvSpPr>
          <p:nvPr/>
        </p:nvSpPr>
        <p:spPr bwMode="auto">
          <a:xfrm>
            <a:off x="395288" y="5200650"/>
            <a:ext cx="8177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5. They b____ her a lot of things. 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25550" y="1989138"/>
            <a:ext cx="754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eel</a:t>
            </a:r>
            <a:endParaRPr lang="zh-CN" altLang="en-US" dirty="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924425" y="2852738"/>
            <a:ext cx="209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hocolates</a:t>
            </a:r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284663" y="3725863"/>
            <a:ext cx="1504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et-well</a:t>
            </a:r>
            <a:endParaRPr lang="zh-CN" alt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229100" y="45847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ith</a:t>
            </a: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124075" y="5364163"/>
            <a:ext cx="958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ring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27656" grpId="0"/>
      <p:bldP spid="27657" grpId="0"/>
      <p:bldP spid="27658" grpId="0"/>
      <p:bldP spid="5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29699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475656" y="1916832"/>
            <a:ext cx="6192688" cy="44000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701" name="图片 2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43663" y="5300663"/>
            <a:ext cx="10922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684213" y="1484313"/>
            <a:ext cx="280828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3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971550" y="881063"/>
            <a:ext cx="54546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Just practise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620963" y="4398963"/>
            <a:ext cx="29210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图片 6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04825" y="1920875"/>
            <a:ext cx="2538413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519738" y="1928813"/>
            <a:ext cx="27860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84213" y="1412875"/>
            <a:ext cx="209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chocolate</a:t>
            </a:r>
            <a:endParaRPr lang="zh-CN" altLang="en-US" sz="280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292725" y="1473200"/>
            <a:ext cx="2687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get-well card</a:t>
            </a:r>
            <a:endParaRPr lang="zh-CN" altLang="en-US" sz="280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825750" y="3933825"/>
            <a:ext cx="2530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dragon fruit</a:t>
            </a:r>
            <a:endParaRPr lang="zh-CN" altLang="en-US" sz="2800"/>
          </a:p>
        </p:txBody>
      </p:sp>
      <p:pic>
        <p:nvPicPr>
          <p:cNvPr id="3" name="chocolate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988" y="1447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et-well_card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225" y="14938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dragon_fruit-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225" y="3933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4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dirty="0" smtClean="0"/>
              <a:t>&gt;&gt;Presentation</a:t>
            </a:r>
            <a:endParaRPr lang="zh-CN" altLang="en-US" dirty="0" smtClean="0"/>
          </a:p>
        </p:txBody>
      </p:sp>
      <p:pic>
        <p:nvPicPr>
          <p:cNvPr id="33795" name="图片 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49550" y="1038225"/>
            <a:ext cx="2892425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8038" y="4292600"/>
            <a:ext cx="186055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135063" y="5927725"/>
            <a:ext cx="6878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Here are </a:t>
            </a:r>
            <a:r>
              <a:rPr kumimoji="0" lang="en-US" altLang="zh-CN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some chocolate</a:t>
            </a:r>
            <a:r>
              <a:rPr kumimoji="0"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s</a:t>
            </a:r>
            <a:r>
              <a:rPr kumimoji="0" lang="en-US" altLang="zh-CN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for you.</a:t>
            </a:r>
            <a:endParaRPr lang="zh-CN" altLang="en-US" sz="2800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131888" y="3106738"/>
            <a:ext cx="61277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Here is a </a:t>
            </a:r>
            <a:r>
              <a:rPr kumimoji="0" lang="en-US" altLang="zh-CN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get-well card for you.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pic>
        <p:nvPicPr>
          <p:cNvPr id="35843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1412875"/>
            <a:ext cx="1924050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/>
          <p:nvPr/>
        </p:nvGrpSpPr>
        <p:grpSpPr bwMode="auto">
          <a:xfrm>
            <a:off x="5508625" y="1473200"/>
            <a:ext cx="2579688" cy="2403475"/>
            <a:chOff x="3143250" y="1430787"/>
            <a:chExt cx="3019937" cy="2817363"/>
          </a:xfrm>
        </p:grpSpPr>
        <p:pic>
          <p:nvPicPr>
            <p:cNvPr id="35851" name="图片 1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143250" y="3140008"/>
              <a:ext cx="1932806" cy="110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2" name="图片 7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 flipH="1">
              <a:off x="4355976" y="3161132"/>
              <a:ext cx="1807211" cy="103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3" name="图片 8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 flipH="1">
              <a:off x="4109653" y="2592181"/>
              <a:ext cx="1807211" cy="103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4" name="图片 9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286708" y="2516441"/>
              <a:ext cx="1932806" cy="110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5" name="图片 10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707991" y="1983494"/>
              <a:ext cx="1932806" cy="1108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6" name="图片 11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976381" y="1430787"/>
              <a:ext cx="1802450" cy="1033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22263" y="4437063"/>
            <a:ext cx="8221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kumimoji="0"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1. Here ________ some ________ for you.</a:t>
            </a:r>
            <a:endParaRPr lang="zh-CN" altLang="en-US" sz="2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25438" y="5332413"/>
            <a:ext cx="8221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kumimoji="0"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2. Here ________ some ________ for you.</a:t>
            </a:r>
            <a:endParaRPr lang="zh-CN" altLang="en-US" sz="2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255838" y="4433888"/>
            <a:ext cx="8001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are</a:t>
            </a: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266950" y="5332413"/>
            <a:ext cx="800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are</a:t>
            </a:r>
            <a:endParaRPr lang="zh-CN" alt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076825" y="4405313"/>
            <a:ext cx="161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flowers</a:t>
            </a:r>
            <a:endParaRPr lang="zh-CN" alt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5033963" y="5289550"/>
            <a:ext cx="177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oranges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22263" y="4437063"/>
            <a:ext cx="7834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kumimoji="0"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1. Here ________ a _________ for you.</a:t>
            </a:r>
            <a:endParaRPr lang="zh-CN" altLang="en-US" sz="2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25438" y="5332413"/>
            <a:ext cx="828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kumimoji="0"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2. Here ________ a new ________ for you.</a:t>
            </a:r>
            <a:endParaRPr lang="zh-CN" altLang="en-US" sz="2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37893" name="图片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1585913"/>
            <a:ext cx="2154237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1500" y="1557338"/>
            <a:ext cx="238125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411413" y="4437063"/>
            <a:ext cx="527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is</a:t>
            </a:r>
            <a:endParaRPr lang="zh-CN" alt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459038" y="5332413"/>
            <a:ext cx="525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is</a:t>
            </a: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149725" y="4392613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toy plane</a:t>
            </a:r>
            <a:endParaRPr lang="zh-CN" alt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257800" y="5332413"/>
            <a:ext cx="1003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bike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5" name="矩形 4"/>
          <p:cNvSpPr/>
          <p:nvPr/>
        </p:nvSpPr>
        <p:spPr>
          <a:xfrm>
            <a:off x="596289" y="975193"/>
            <a:ext cx="29828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宋体" panose="02010600030101010101" pitchFamily="2" charset="-122"/>
              </a:rPr>
              <a:t>Pair Work</a:t>
            </a:r>
            <a:endParaRPr lang="zh-CN" alt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宋体" panose="02010600030101010101" pitchFamily="2" charset="-122"/>
            </a:endParaRPr>
          </a:p>
        </p:txBody>
      </p:sp>
      <p:pic>
        <p:nvPicPr>
          <p:cNvPr id="39940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4724400"/>
            <a:ext cx="2303463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6"/>
          <p:cNvSpPr/>
          <p:nvPr/>
        </p:nvSpPr>
        <p:spPr>
          <a:xfrm>
            <a:off x="4427538" y="2060575"/>
            <a:ext cx="4491037" cy="792163"/>
          </a:xfrm>
          <a:prstGeom prst="wedgeRoundRectCallout">
            <a:avLst>
              <a:gd name="adj1" fmla="val 5537"/>
              <a:gd name="adj2" fmla="val 9210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How do you feel today?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323850" y="2668588"/>
            <a:ext cx="3527425" cy="792162"/>
          </a:xfrm>
          <a:prstGeom prst="wedgeRoundRectCallout">
            <a:avLst>
              <a:gd name="adj1" fmla="val 36716"/>
              <a:gd name="adj2" fmla="val 7767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I feel much better.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5580063" y="4005263"/>
            <a:ext cx="3206750" cy="1009650"/>
          </a:xfrm>
          <a:prstGeom prst="wedgeRoundRectCallout">
            <a:avLst>
              <a:gd name="adj1" fmla="val -57509"/>
              <a:gd name="adj2" fmla="val 1785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Here’s a get-well card for you.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358775" y="4437063"/>
            <a:ext cx="2341563" cy="792162"/>
          </a:xfrm>
          <a:prstGeom prst="wedgeRoundRectCallout">
            <a:avLst>
              <a:gd name="adj1" fmla="val 38809"/>
              <a:gd name="adj2" fmla="val 7046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Thank you.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cfb2e38232a3adc9f01484d56034753feb27df"/>
</p:tagLst>
</file>

<file path=ppt/theme/theme1.xml><?xml version="1.0" encoding="utf-8"?>
<a:theme xmlns:a="http://schemas.openxmlformats.org/drawingml/2006/main" name="WWW.2PPT.COM&#10;">
  <a:themeElements>
    <a:clrScheme name="自定义 92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92D050"/>
      </a:accent1>
      <a:accent2>
        <a:srgbClr val="63A537"/>
      </a:accent2>
      <a:accent3>
        <a:srgbClr val="37A76F"/>
      </a:accent3>
      <a:accent4>
        <a:srgbClr val="43C1A3"/>
      </a:accent4>
      <a:accent5>
        <a:srgbClr val="36B7F8"/>
      </a:accent5>
      <a:accent6>
        <a:srgbClr val="FFC000"/>
      </a:accent6>
      <a:hlink>
        <a:srgbClr val="2998E3"/>
      </a:hlink>
      <a:folHlink>
        <a:srgbClr val="7F723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341</Words>
  <Application>Microsoft Office PowerPoint</Application>
  <PresentationFormat>全屏显示(4:3)</PresentationFormat>
  <Paragraphs>98</Paragraphs>
  <Slides>14</Slides>
  <Notes>13</Notes>
  <HiddenSlides>0</HiddenSlides>
  <MMClips>3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Unit 4 What’s wrong with you? </vt:lpstr>
      <vt:lpstr>&gt;&gt;Warm-up</vt:lpstr>
      <vt:lpstr>&gt;&gt;Lead-in</vt:lpstr>
      <vt:lpstr>&gt;&gt;Presentation</vt:lpstr>
      <vt:lpstr>&gt;&gt;Presentation</vt:lpstr>
      <vt:lpstr>&gt;&gt;Presentation</vt:lpstr>
      <vt:lpstr>&gt;&gt;Practice</vt:lpstr>
      <vt:lpstr>&gt;&gt;Practice</vt:lpstr>
      <vt:lpstr>&gt;&gt;Practice</vt:lpstr>
      <vt:lpstr>&gt;&gt;Practice</vt:lpstr>
      <vt:lpstr>&gt;&gt;Practice</vt:lpstr>
      <vt:lpstr>&gt;&gt;Presentation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2023-01-16T18:51:24Z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842C66127AE34FD9BFCDB676706572A4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