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2" r:id="rId2"/>
    <p:sldId id="295" r:id="rId3"/>
    <p:sldId id="296" r:id="rId4"/>
    <p:sldId id="298" r:id="rId5"/>
    <p:sldId id="300" r:id="rId6"/>
    <p:sldId id="302" r:id="rId7"/>
    <p:sldId id="301" r:id="rId8"/>
    <p:sldId id="299" r:id="rId9"/>
    <p:sldId id="306" r:id="rId10"/>
    <p:sldId id="309" r:id="rId11"/>
    <p:sldId id="310" r:id="rId12"/>
    <p:sldId id="308" r:id="rId13"/>
    <p:sldId id="311" r:id="rId14"/>
    <p:sldId id="313" r:id="rId15"/>
    <p:sldId id="320" r:id="rId16"/>
    <p:sldId id="290" r:id="rId17"/>
    <p:sldId id="304" r:id="rId18"/>
    <p:sldId id="319" r:id="rId19"/>
    <p:sldId id="314" r:id="rId20"/>
    <p:sldId id="291" r:id="rId21"/>
    <p:sldId id="258" r:id="rId22"/>
    <p:sldId id="317" r:id="rId23"/>
    <p:sldId id="31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66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FFFF00"/>
    <a:srgbClr val="FFFF99"/>
    <a:srgbClr val="FF0000"/>
    <a:srgbClr val="FFFFFF"/>
    <a:srgbClr val="00FF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2D41C-973C-4C79-82CA-23570C4C2C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C329-4B89-4D3D-AB77-FC4B7310C3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C329-4B89-4D3D-AB77-FC4B7310C3C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rgbClr val="008000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008000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1\&#35838;&#20214;\Unit3%20Topic1%20SectionD%20&#31934;&#21697;&#35838;&#20214;\p61-1a.mp3" TargetMode="External"/><Relationship Id="rId1" Type="http://schemas.microsoft.com/office/2007/relationships/media" Target="file:///C:\Documents%20and%20Settings\Administrator\&#26700;&#38754;\Unit3%20Topic1\&#35838;&#20214;\Unit3%20Topic1%20SectionD%20&#31934;&#21697;&#35838;&#20214;\p61-1a.mp3" TargetMode="External"/><Relationship Id="rId5" Type="http://schemas.openxmlformats.org/officeDocument/2006/relationships/image" Target="../media/image9.png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01350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800" spc="-15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English is widely spoken throughout the world.</a:t>
            </a:r>
            <a:endParaRPr lang="en-US" altLang="zh-CN" sz="3800" spc="-15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08200" y="101892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4400" dirty="0" smtClean="0">
                <a:solidFill>
                  <a:srgbClr val="006600"/>
                </a:solidFill>
              </a:rPr>
              <a:t>Unit 3 Topic 1</a:t>
            </a:r>
            <a:endParaRPr lang="en-US" altLang="zh-CN" sz="4400" dirty="0">
              <a:solidFill>
                <a:srgbClr val="0066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657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34697" y="4724400"/>
            <a:ext cx="2074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006600"/>
                </a:solidFill>
              </a:rPr>
              <a:t>Section D</a:t>
            </a:r>
            <a:endParaRPr lang="en-US" altLang="zh-CN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3810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endParaRPr lang="zh-CN" altLang="zh-CN" sz="32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 descr="0009 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590800"/>
            <a:ext cx="8153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876800" y="3851275"/>
            <a:ext cx="1506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U.S.A.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858000" y="342900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5638800" y="3352800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543800" y="3200400"/>
            <a:ext cx="120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4876800" y="57150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41925" y="5451475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New Zealand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4114800" y="5257800"/>
            <a:ext cx="83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937125" y="49942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114300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752600" y="3317875"/>
            <a:ext cx="284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United Kingdom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914400" y="3733800"/>
            <a:ext cx="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81000" y="4724400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Ireland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381000" y="609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English, use, mother tongue, English-speaking countries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81000" y="13716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is used as mother tongue in English-speaking countries like UK.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3810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endParaRPr lang="zh-CN" altLang="zh-CN" sz="3200" i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9395" name="Picture 3" descr="0009 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257425"/>
            <a:ext cx="8153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2"/>
          <p:cNvGrpSpPr/>
          <p:nvPr/>
        </p:nvGrpSpPr>
        <p:grpSpPr bwMode="auto">
          <a:xfrm>
            <a:off x="990600" y="5867400"/>
            <a:ext cx="2895600" cy="685800"/>
            <a:chOff x="624" y="3696"/>
            <a:chExt cx="1824" cy="432"/>
          </a:xfrm>
        </p:grpSpPr>
        <p:sp>
          <p:nvSpPr>
            <p:cNvPr id="13319" name="AutoShape 23"/>
            <p:cNvSpPr>
              <a:spLocks noChangeArrowheads="1"/>
            </p:cNvSpPr>
            <p:nvPr/>
          </p:nvSpPr>
          <p:spPr bwMode="auto">
            <a:xfrm>
              <a:off x="624" y="3696"/>
              <a:ext cx="1632" cy="432"/>
            </a:xfrm>
            <a:prstGeom prst="wedgeRoundRectCallout">
              <a:avLst>
                <a:gd name="adj1" fmla="val -36273"/>
                <a:gd name="adj2" fmla="val -347222"/>
                <a:gd name="adj3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 sz="1800" b="0">
                <a:solidFill>
                  <a:schemeClr val="tx1"/>
                </a:solidFill>
              </a:endParaRPr>
            </a:p>
          </p:txBody>
        </p:sp>
        <p:sp>
          <p:nvSpPr>
            <p:cNvPr id="13320" name="Text Box 24"/>
            <p:cNvSpPr txBox="1">
              <a:spLocks noChangeArrowheads="1"/>
            </p:cNvSpPr>
            <p:nvPr/>
          </p:nvSpPr>
          <p:spPr bwMode="auto">
            <a:xfrm>
              <a:off x="624" y="3792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0">
                  <a:solidFill>
                    <a:schemeClr val="tx1"/>
                  </a:solidFill>
                  <a:latin typeface="Arial Black" panose="020B0A04020102020204" pitchFamily="34" charset="0"/>
                </a:rPr>
                <a:t>European countries</a:t>
              </a:r>
            </a:p>
          </p:txBody>
        </p:sp>
      </p:grpSp>
      <p:sp>
        <p:nvSpPr>
          <p:cNvPr id="13317" name="Text Box 25"/>
          <p:cNvSpPr txBox="1">
            <a:spLocks noChangeArrowheads="1"/>
          </p:cNvSpPr>
          <p:nvPr/>
        </p:nvSpPr>
        <p:spPr bwMode="auto">
          <a:xfrm>
            <a:off x="381000" y="3810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English, second  language, European countries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381000" y="10668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English is spoken as the second language in European countries.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English, base language,  world’s airlines, international business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English has become the base language for  world’s airlines and international business.</a:t>
            </a:r>
          </a:p>
        </p:txBody>
      </p:sp>
      <p:pic>
        <p:nvPicPr>
          <p:cNvPr id="14340" name="Picture 6" descr="p57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657600"/>
            <a:ext cx="42672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7"/>
          <p:cNvSpPr>
            <a:spLocks noChangeArrowheads="1"/>
          </p:cNvSpPr>
          <p:nvPr/>
        </p:nvSpPr>
        <p:spPr bwMode="auto">
          <a:xfrm>
            <a:off x="1981200" y="2438400"/>
            <a:ext cx="2667000" cy="762000"/>
          </a:xfrm>
          <a:prstGeom prst="wedgeEllipseCallout">
            <a:avLst>
              <a:gd name="adj1" fmla="val -32144"/>
              <a:gd name="adj2" fmla="val 17604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438400" y="259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welcome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533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has this happened?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90600" y="27432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find the answer from history.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1a Read the passage and complete the table on Page 62.</a:t>
            </a:r>
          </a:p>
        </p:txBody>
      </p:sp>
      <p:graphicFrame>
        <p:nvGraphicFramePr>
          <p:cNvPr id="62549" name="Group 85"/>
          <p:cNvGraphicFramePr>
            <a:graphicFrameLocks noGrp="1"/>
          </p:cNvGraphicFramePr>
          <p:nvPr/>
        </p:nvGraphicFramePr>
        <p:xfrm>
          <a:off x="838200" y="1371600"/>
          <a:ext cx="7848600" cy="549641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19th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century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Great Britain 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English became _____________________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since the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1950s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USA 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internet _________________________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since the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1970s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China_______________________________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now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study of English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___________________________________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2544" name="Group 80"/>
          <p:cNvGraphicFramePr>
            <a:graphicFrameLocks noGrp="1"/>
          </p:cNvGraphicFramePr>
          <p:nvPr/>
        </p:nvGraphicFramePr>
        <p:xfrm>
          <a:off x="838200" y="685800"/>
          <a:ext cx="7848600" cy="685800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Why has English become so popular?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4572000" y="24384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 an international language.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4267200" y="16764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became a powerful country.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4267200" y="36576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has helped English to become much more popular.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3886200" y="31845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has become more and more powerful.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3581400" y="44196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has encouraged more people to learn English.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5334000" y="5715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is regarded as a very</a:t>
            </a:r>
          </a:p>
        </p:txBody>
      </p:sp>
      <p:sp>
        <p:nvSpPr>
          <p:cNvPr id="62547" name="Rectangle 83"/>
          <p:cNvSpPr>
            <a:spLocks noChangeArrowheads="1"/>
          </p:cNvSpPr>
          <p:nvPr/>
        </p:nvSpPr>
        <p:spPr bwMode="auto">
          <a:xfrm>
            <a:off x="2819400" y="6400800"/>
            <a:ext cx="249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important industry.</a:t>
            </a:r>
          </a:p>
        </p:txBody>
      </p:sp>
    </p:spTree>
  </p:cSld>
  <p:clrMapOvr>
    <a:masterClrMapping/>
  </p:clrMapOvr>
  <p:transition spd="med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7" grpId="0"/>
      <p:bldP spid="62538" grpId="0"/>
      <p:bldP spid="62539" grpId="0"/>
      <p:bldP spid="62540" grpId="0"/>
      <p:bldP spid="62541" grpId="0"/>
      <p:bldP spid="62542" grpId="0"/>
      <p:bldP spid="625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763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1b Retell the passage in pairs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based on the table in 1a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609600" y="1143000"/>
            <a:ext cx="556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Listen, read and follow.</a:t>
            </a:r>
          </a:p>
        </p:txBody>
      </p:sp>
      <p:sp>
        <p:nvSpPr>
          <p:cNvPr id="61451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29600" y="6324600"/>
            <a:ext cx="609600" cy="917575"/>
          </a:xfrm>
          <a:prstGeom prst="leftArrow">
            <a:avLst>
              <a:gd name="adj1" fmla="val 50000"/>
              <a:gd name="adj2" fmla="val 28569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61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55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1444" grpId="0"/>
      <p:bldP spid="61449" grpId="0"/>
      <p:bldP spid="614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3200400" y="2227263"/>
            <a:ext cx="35877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28800" y="2438400"/>
            <a:ext cx="38877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“in the +</a:t>
            </a:r>
            <a:r>
              <a:rPr lang="zh-CN" altLang="en-US">
                <a:solidFill>
                  <a:srgbClr val="009900"/>
                </a:solidFill>
              </a:rPr>
              <a:t>序数词</a:t>
            </a:r>
            <a:r>
              <a:rPr lang="en-US" altLang="zh-CN" sz="2000"/>
              <a:t>+century”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752600" y="2514600"/>
            <a:ext cx="3529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600" b="0">
              <a:solidFill>
                <a:schemeClr val="tx1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571625" y="1752600"/>
            <a:ext cx="6048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 in the nineteenth century </a:t>
            </a:r>
            <a:r>
              <a:rPr lang="zh-CN" altLang="en-US" sz="2000" dirty="0">
                <a:solidFill>
                  <a:srgbClr val="FF0000"/>
                </a:solidFill>
              </a:rPr>
              <a:t>在</a:t>
            </a:r>
            <a:r>
              <a:rPr lang="en-US" altLang="zh-CN" sz="2000" dirty="0">
                <a:solidFill>
                  <a:srgbClr val="FF0000"/>
                </a:solidFill>
              </a:rPr>
              <a:t>19</a:t>
            </a:r>
            <a:r>
              <a:rPr lang="zh-CN" altLang="en-US" sz="2000" dirty="0">
                <a:solidFill>
                  <a:srgbClr val="FF0000"/>
                </a:solidFill>
              </a:rPr>
              <a:t>世纪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1143000" y="2667000"/>
            <a:ext cx="647700" cy="866775"/>
          </a:xfrm>
          <a:prstGeom prst="curvedRightArrow">
            <a:avLst>
              <a:gd name="adj1" fmla="val 26765"/>
              <a:gd name="adj2" fmla="val 53529"/>
              <a:gd name="adj3" fmla="val 33333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828800" y="3276600"/>
            <a:ext cx="1511300" cy="406400"/>
          </a:xfrm>
          <a:prstGeom prst="rect">
            <a:avLst/>
          </a:prstGeom>
          <a:solidFill>
            <a:srgbClr val="3366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>
                <a:solidFill>
                  <a:srgbClr val="FF0000"/>
                </a:solidFill>
              </a:rPr>
              <a:t>在几世纪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3429000" y="3200400"/>
            <a:ext cx="576263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1600" b="0">
                <a:solidFill>
                  <a:schemeClr val="tx1"/>
                </a:solidFill>
              </a:rPr>
              <a:t>e.g.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114800" y="3124200"/>
            <a:ext cx="3995738" cy="711200"/>
          </a:xfrm>
          <a:prstGeom prst="rect">
            <a:avLst/>
          </a:prstGeom>
          <a:solidFill>
            <a:srgbClr val="66FF33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2000"/>
              <a:t>In the twenty-first century   </a:t>
            </a:r>
            <a:r>
              <a:rPr lang="zh-CN" altLang="en-US" sz="2000"/>
              <a:t>在</a:t>
            </a:r>
            <a:r>
              <a:rPr lang="en-US" altLang="zh-CN" sz="2000"/>
              <a:t>21</a:t>
            </a:r>
            <a:r>
              <a:rPr lang="zh-CN" altLang="en-US" sz="2000"/>
              <a:t>世纪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2209800" y="3810000"/>
            <a:ext cx="503238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905000" y="4800600"/>
            <a:ext cx="4968875" cy="406400"/>
          </a:xfrm>
          <a:prstGeom prst="rect">
            <a:avLst/>
          </a:prstGeom>
          <a:solidFill>
            <a:srgbClr val="66FF33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In the 1880s  </a:t>
            </a:r>
            <a:r>
              <a:rPr lang="zh-CN" altLang="en-US" sz="2000"/>
              <a:t>在</a:t>
            </a:r>
            <a:r>
              <a:rPr lang="en-US" altLang="zh-CN" sz="2000"/>
              <a:t>19</a:t>
            </a:r>
            <a:r>
              <a:rPr lang="zh-CN" altLang="en-US" sz="2000"/>
              <a:t>世纪</a:t>
            </a:r>
            <a:r>
              <a:rPr lang="en-US" altLang="zh-CN" sz="2000"/>
              <a:t>80 </a:t>
            </a:r>
            <a:r>
              <a:rPr lang="zh-CN" altLang="en-US" sz="2000"/>
              <a:t>年代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1295400" y="4267200"/>
            <a:ext cx="2665413" cy="406400"/>
          </a:xfrm>
          <a:prstGeom prst="rect">
            <a:avLst/>
          </a:prstGeom>
          <a:solidFill>
            <a:srgbClr val="3366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>
                <a:solidFill>
                  <a:srgbClr val="FF0000"/>
                </a:solidFill>
              </a:rPr>
              <a:t>在几世纪几十年代</a:t>
            </a:r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 rot="5400000">
            <a:off x="4075113" y="4154487"/>
            <a:ext cx="431800" cy="504825"/>
          </a:xfrm>
          <a:prstGeom prst="upDownArrow">
            <a:avLst>
              <a:gd name="adj1" fmla="val 50000"/>
              <a:gd name="adj2" fmla="val 23382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4572000" y="4191000"/>
            <a:ext cx="2303463" cy="406400"/>
          </a:xfrm>
          <a:prstGeom prst="rect">
            <a:avLst/>
          </a:prstGeom>
          <a:solidFill>
            <a:srgbClr val="3366FF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FF0000"/>
                </a:solidFill>
              </a:rPr>
              <a:t>in the +</a:t>
            </a:r>
            <a:r>
              <a:rPr lang="zh-CN" altLang="en-US" sz="2000" b="0">
                <a:solidFill>
                  <a:srgbClr val="FF0000"/>
                </a:solidFill>
              </a:rPr>
              <a:t>年份</a:t>
            </a:r>
            <a:r>
              <a:rPr lang="en-US" altLang="zh-CN" sz="2000" b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6934200" y="4267200"/>
            <a:ext cx="649288" cy="792163"/>
          </a:xfrm>
          <a:prstGeom prst="curvedLeftArrow">
            <a:avLst>
              <a:gd name="adj1" fmla="val 24401"/>
              <a:gd name="adj2" fmla="val 48802"/>
              <a:gd name="adj3" fmla="val 33333"/>
            </a:avLst>
          </a:prstGeom>
          <a:solidFill>
            <a:srgbClr val="009900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1600" b="0">
                <a:solidFill>
                  <a:schemeClr val="tx1"/>
                </a:solidFill>
              </a:rPr>
              <a:t>e.g. </a:t>
            </a:r>
          </a:p>
        </p:txBody>
      </p:sp>
      <p:sp>
        <p:nvSpPr>
          <p:cNvPr id="18448" name="Text Box 32"/>
          <p:cNvSpPr txBox="1">
            <a:spLocks noChangeArrowheads="1"/>
          </p:cNvSpPr>
          <p:nvPr/>
        </p:nvSpPr>
        <p:spPr bwMode="auto">
          <a:xfrm>
            <a:off x="0" y="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</a:rPr>
              <a:t>Language points</a:t>
            </a:r>
          </a:p>
        </p:txBody>
      </p:sp>
      <p:pic>
        <p:nvPicPr>
          <p:cNvPr id="18449" name="Picture 33" descr="Q_0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042025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1447800" y="5486400"/>
            <a:ext cx="5715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</a:rPr>
              <a:t>在十一世纪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</a:rPr>
              <a:t>在十八世纪二十年代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3962400" y="5410200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in the eleventh century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4191000" y="5867400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in the 1720s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609600" y="533400"/>
            <a:ext cx="82296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1.</a:t>
            </a:r>
            <a:r>
              <a:rPr lang="en-US" altLang="zh-CN" sz="2000" u="sng" dirty="0">
                <a:solidFill>
                  <a:srgbClr val="FF0000"/>
                </a:solidFill>
              </a:rPr>
              <a:t> In the nineteenth century</a:t>
            </a:r>
            <a:r>
              <a:rPr lang="en-US" altLang="zh-CN" sz="2000" dirty="0">
                <a:solidFill>
                  <a:srgbClr val="FF0000"/>
                </a:solidFill>
              </a:rPr>
              <a:t>, Great Britain became a powerful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    country, so English became an international language. </a:t>
            </a:r>
            <a:r>
              <a:rPr lang="en-US" altLang="zh-CN" sz="1800" dirty="0"/>
              <a:t>19</a:t>
            </a:r>
            <a:r>
              <a:rPr lang="zh-CN" altLang="en-US" sz="1800" dirty="0"/>
              <a:t>世纪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800" dirty="0"/>
              <a:t>     时，英国成为了一个十分强大的国家，因此英语也成为了国际性的语言。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utoUpdateAnimBg="0"/>
      <p:bldP spid="38918" grpId="0" autoUpdateAnimBg="0"/>
      <p:bldP spid="38919" grpId="0" animBg="1"/>
      <p:bldP spid="38920" grpId="0" animBg="1" autoUpdateAnimBg="0"/>
      <p:bldP spid="38921" grpId="0" animBg="1" autoUpdateAnimBg="0"/>
      <p:bldP spid="38922" grpId="0" animBg="1" autoUpdateAnimBg="0"/>
      <p:bldP spid="38923" grpId="0" animBg="1"/>
      <p:bldP spid="38927" grpId="0" animBg="1" autoUpdateAnimBg="0"/>
      <p:bldP spid="38940" grpId="0" animBg="1" autoUpdateAnimBg="0"/>
      <p:bldP spid="38941" grpId="0" animBg="1"/>
      <p:bldP spid="38942" grpId="0" animBg="1" autoUpdateAnimBg="0"/>
      <p:bldP spid="38943" grpId="0" animBg="1" autoUpdateAnimBg="0"/>
      <p:bldP spid="38946" grpId="0"/>
      <p:bldP spid="38947" grpId="0"/>
      <p:bldP spid="38948" grpId="0"/>
      <p:bldP spid="389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</a:rPr>
              <a:t>Language points</a:t>
            </a:r>
          </a:p>
        </p:txBody>
      </p:sp>
      <p:pic>
        <p:nvPicPr>
          <p:cNvPr id="19459" name="Picture 5" descr="Q_0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676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09600" y="30480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encourage sb. to do </a:t>
            </a:r>
            <a:r>
              <a:rPr lang="en-US" altLang="zh-CN" dirty="0" err="1">
                <a:solidFill>
                  <a:srgbClr val="FF0000"/>
                </a:solidFill>
              </a:rPr>
              <a:t>sth</a:t>
            </a:r>
            <a:r>
              <a:rPr lang="en-US" altLang="zh-CN" dirty="0">
                <a:solidFill>
                  <a:srgbClr val="FF0000"/>
                </a:solidFill>
              </a:rPr>
              <a:t>.   </a:t>
            </a:r>
            <a:r>
              <a:rPr lang="zh-CN" altLang="en-US" dirty="0">
                <a:solidFill>
                  <a:srgbClr val="FF0000"/>
                </a:solidFill>
              </a:rPr>
              <a:t>鼓励某人干某事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85800" y="3733800"/>
            <a:ext cx="861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D60093"/>
                </a:solidFill>
              </a:rPr>
              <a:t>e.g. Teachers __________us to ________________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D60093"/>
                </a:solidFill>
              </a:rPr>
              <a:t>       to reduce the pollution. 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鼓励我们做些有益的事）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743200" y="3733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encourage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5257800" y="3733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do something useful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28600" y="838200"/>
            <a:ext cx="8153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   2.China, a country with the largest population in the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/>
              <a:t>    world, has </a:t>
            </a:r>
            <a:r>
              <a:rPr lang="en-US" altLang="zh-CN" dirty="0">
                <a:solidFill>
                  <a:srgbClr val="FF0000"/>
                </a:solidFill>
              </a:rPr>
              <a:t>encouraged</a:t>
            </a:r>
            <a:r>
              <a:rPr lang="en-US" altLang="zh-CN" dirty="0"/>
              <a:t> more people </a:t>
            </a:r>
            <a:r>
              <a:rPr lang="en-US" altLang="zh-CN" dirty="0">
                <a:solidFill>
                  <a:srgbClr val="FF0000"/>
                </a:solidFill>
              </a:rPr>
              <a:t>to</a:t>
            </a:r>
            <a:r>
              <a:rPr lang="en-US" altLang="zh-CN" dirty="0"/>
              <a:t> learn English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/>
              <a:t>    since the 1970s. </a:t>
            </a:r>
            <a:r>
              <a:rPr lang="zh-CN" altLang="en-US" sz="1800" dirty="0"/>
              <a:t>中国作为世界上人口最多的国家，从</a:t>
            </a:r>
            <a:r>
              <a:rPr lang="en-US" altLang="zh-CN" sz="1800" dirty="0"/>
              <a:t>20</a:t>
            </a:r>
            <a:r>
              <a:rPr lang="zh-CN" altLang="en-US" sz="1800" dirty="0"/>
              <a:t>世纪</a:t>
            </a:r>
            <a:r>
              <a:rPr lang="en-US" altLang="zh-CN" sz="1800" dirty="0"/>
              <a:t>70</a:t>
            </a:r>
            <a:r>
              <a:rPr lang="zh-CN" altLang="en-US" sz="1800" dirty="0"/>
              <a:t>年代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800" dirty="0"/>
              <a:t>     开始鼓励越来越多的人学习英语。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/>
      <p:bldP spid="53267" grpId="0"/>
      <p:bldP spid="53270" grpId="0"/>
      <p:bldP spid="53271" grpId="0"/>
      <p:bldP spid="532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regard… as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95800" y="3657600"/>
            <a:ext cx="2160588" cy="466725"/>
          </a:xfrm>
          <a:prstGeom prst="rect">
            <a:avLst/>
          </a:prstGeom>
          <a:solidFill>
            <a:srgbClr val="66FF33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660033"/>
                </a:solidFill>
              </a:rPr>
              <a:t>think of … as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495800" y="2667000"/>
            <a:ext cx="2192338" cy="466725"/>
          </a:xfrm>
          <a:prstGeom prst="rect">
            <a:avLst/>
          </a:prstGeom>
          <a:solidFill>
            <a:srgbClr val="66FF33"/>
          </a:solidFill>
          <a:ln w="9525">
            <a:solidFill>
              <a:srgbClr val="FF00FF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660033"/>
                </a:solidFill>
              </a:rPr>
              <a:t>consider… as</a:t>
            </a:r>
            <a:endParaRPr lang="en-US" altLang="zh-CN" b="0">
              <a:solidFill>
                <a:srgbClr val="660033"/>
              </a:solidFill>
            </a:endParaRPr>
          </a:p>
        </p:txBody>
      </p:sp>
      <p:sp>
        <p:nvSpPr>
          <p:cNvPr id="68615" name="AutoShape 7"/>
          <p:cNvSpPr/>
          <p:nvPr/>
        </p:nvSpPr>
        <p:spPr bwMode="auto">
          <a:xfrm>
            <a:off x="4343400" y="2971800"/>
            <a:ext cx="73025" cy="863600"/>
          </a:xfrm>
          <a:prstGeom prst="leftBrace">
            <a:avLst>
              <a:gd name="adj1" fmla="val 98551"/>
              <a:gd name="adj2" fmla="val 50000"/>
            </a:avLst>
          </a:prstGeom>
          <a:solidFill>
            <a:srgbClr val="66FF33"/>
          </a:solidFill>
          <a:ln w="9525">
            <a:solidFill>
              <a:srgbClr val="FF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V="1">
            <a:off x="2362200" y="3048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2362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2362200" y="3505200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895600" y="2743200"/>
            <a:ext cx="6096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tx1"/>
                </a:solidFill>
              </a:rPr>
              <a:t>n.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819400" y="3276600"/>
            <a:ext cx="533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tx1"/>
                </a:solidFill>
              </a:rPr>
              <a:t>v.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743200" y="3810000"/>
            <a:ext cx="649288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tx1"/>
                </a:solidFill>
              </a:rPr>
              <a:t>adj.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810000" y="3276600"/>
            <a:ext cx="360363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FF33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rgbClr val="66FF33"/>
                </a:solidFill>
              </a:rPr>
              <a:t>=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381000" y="41148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D60093"/>
                </a:solidFill>
              </a:rPr>
              <a:t>e.g. She regards me as her friend.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33400" y="4876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The rest of …</a:t>
            </a:r>
            <a:r>
              <a:rPr lang="en-US" altLang="zh-CN" dirty="0">
                <a:solidFill>
                  <a:schemeClr val="tx1"/>
                </a:solidFill>
              </a:rPr>
              <a:t>     ……</a:t>
            </a:r>
            <a:r>
              <a:rPr lang="zh-CN" altLang="en-US" dirty="0">
                <a:solidFill>
                  <a:schemeClr val="tx1"/>
                </a:solidFill>
              </a:rPr>
              <a:t>中剩下的，做主语时，谓语动词单复数由</a:t>
            </a:r>
            <a:r>
              <a:rPr lang="en-US" altLang="zh-CN" dirty="0">
                <a:solidFill>
                  <a:schemeClr val="tx1"/>
                </a:solidFill>
              </a:rPr>
              <a:t>of</a:t>
            </a:r>
            <a:r>
              <a:rPr lang="zh-CN" altLang="en-US" dirty="0">
                <a:solidFill>
                  <a:schemeClr val="tx1"/>
                </a:solidFill>
              </a:rPr>
              <a:t>后名词决定。</a:t>
            </a:r>
          </a:p>
        </p:txBody>
      </p:sp>
      <p:pic>
        <p:nvPicPr>
          <p:cNvPr id="20495" name="Picture 17" descr="Q_0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676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81000" y="5943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D60093"/>
                </a:solidFill>
              </a:rPr>
              <a:t>e.g. The rest of the earth _________ (cover) by sea.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038600" y="5943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is covered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304800" y="762000"/>
            <a:ext cx="80772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3.Now, students are required to learn English, and the study of English is </a:t>
            </a:r>
            <a:r>
              <a:rPr lang="en-US" altLang="zh-CN" dirty="0">
                <a:solidFill>
                  <a:srgbClr val="FF0000"/>
                </a:solidFill>
              </a:rPr>
              <a:t>regarded as</a:t>
            </a:r>
            <a:r>
              <a:rPr lang="en-US" altLang="zh-CN" dirty="0">
                <a:solidFill>
                  <a:srgbClr val="0000FF"/>
                </a:solidFill>
              </a:rPr>
              <a:t> a very important industry in China as well as in </a:t>
            </a:r>
            <a:r>
              <a:rPr lang="en-US" altLang="zh-CN" dirty="0">
                <a:solidFill>
                  <a:srgbClr val="FF0000"/>
                </a:solidFill>
              </a:rPr>
              <a:t>the rest of</a:t>
            </a:r>
            <a:r>
              <a:rPr lang="en-US" altLang="zh-CN" dirty="0">
                <a:solidFill>
                  <a:srgbClr val="0000FF"/>
                </a:solidFill>
              </a:rPr>
              <a:t> the world.</a:t>
            </a:r>
            <a:r>
              <a:rPr lang="zh-CN" altLang="en-US" sz="2000" dirty="0"/>
              <a:t>现在，学生都被要求学英语，并且英语学习在中国乃至全世界都被看作是一个非常重要的产业。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0" y="2286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</a:rPr>
              <a:t>Language points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/>
      <p:bldP spid="68624" grpId="0"/>
      <p:bldP spid="68626" grpId="0"/>
      <p:bldP spid="68627" grpId="0"/>
      <p:bldP spid="686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819400" y="0"/>
            <a:ext cx="31242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/>
              <a:t>     </a:t>
            </a:r>
            <a:r>
              <a:rPr lang="en-US" altLang="zh-CN" sz="3600" dirty="0">
                <a:solidFill>
                  <a:srgbClr val="0000FF"/>
                </a:solidFill>
              </a:rPr>
              <a:t>Project</a:t>
            </a:r>
            <a:r>
              <a:rPr lang="en-US" altLang="zh-CN" sz="3600" dirty="0"/>
              <a:t> 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/>
              <a:t>Debating Which Language Will Be More Widely Used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914400" y="1143000"/>
            <a:ext cx="79248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/>
              <a:t>The topic of the debate is “Which language will be more widely used, Chinese or English?”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/>
              <a:t>Divide the class into two groups and each group holds different opinions.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/>
              <a:t>Discuss in groups and list your opinions. The following information may help you.</a:t>
            </a:r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4. Debate between two groups.</a:t>
            </a:r>
          </a:p>
          <a:p>
            <a:pPr eaLnBrk="1" hangingPunct="1">
              <a:spcBef>
                <a:spcPct val="50000"/>
              </a:spcBef>
            </a:pPr>
            <a:endParaRPr lang="en-US" altLang="zh-CN"/>
          </a:p>
        </p:txBody>
      </p:sp>
      <p:graphicFrame>
        <p:nvGraphicFramePr>
          <p:cNvPr id="63540" name="Group 52"/>
          <p:cNvGraphicFramePr>
            <a:graphicFrameLocks noGrp="1"/>
          </p:cNvGraphicFramePr>
          <p:nvPr/>
        </p:nvGraphicFramePr>
        <p:xfrm>
          <a:off x="1371600" y="3886200"/>
          <a:ext cx="6705600" cy="1951037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Importance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Advantage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Development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Conclusion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011849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40322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2971800"/>
            <a:ext cx="1060450" cy="1087438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0033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676400" y="2362200"/>
            <a:ext cx="1071563" cy="1090613"/>
          </a:xfrm>
          <a:prstGeom prst="octagon">
            <a:avLst>
              <a:gd name="adj" fmla="val 2928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362200" y="5410200"/>
            <a:ext cx="1114425" cy="110331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124200" y="4267200"/>
            <a:ext cx="1157288" cy="1116013"/>
          </a:xfrm>
          <a:prstGeom prst="octagon">
            <a:avLst>
              <a:gd name="adj" fmla="val 2928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003399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6405" y="1307306"/>
            <a:ext cx="5903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play a game!</a:t>
            </a: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990600" y="5562600"/>
            <a:ext cx="1108075" cy="1101725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FFFF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743200" y="2971800"/>
            <a:ext cx="1165225" cy="1117600"/>
          </a:xfrm>
          <a:prstGeom prst="octagon">
            <a:avLst>
              <a:gd name="adj" fmla="val 2928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pic>
        <p:nvPicPr>
          <p:cNvPr id="44043" name="Picture 11" descr="10397722_60390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24600" y="0"/>
            <a:ext cx="2479675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30212" y="203200"/>
            <a:ext cx="579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Read through Section A-C and fill in the blanks with the correct words.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152400" y="4419600"/>
            <a:ext cx="1108075" cy="1101725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0">
                <a:solidFill>
                  <a:srgbClr val="003399"/>
                </a:solidFill>
                <a:latin typeface="Times New Roman" panose="02020603050405020304" pitchFamily="18" charset="0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/>
      <p:bldP spid="44040" grpId="0" animBg="1"/>
      <p:bldP spid="44041" grpId="0" animBg="1"/>
      <p:bldP spid="44044" grpId="0"/>
      <p:bldP spid="440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60363"/>
            <a:ext cx="9144000" cy="573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800" dirty="0">
              <a:solidFill>
                <a:schemeClr val="tx1"/>
              </a:solidFill>
            </a:endParaRPr>
          </a:p>
          <a:p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rgbClr val="FF00FF"/>
                </a:solidFill>
              </a:rPr>
              <a:t>Fill in the blanks.</a:t>
            </a:r>
          </a:p>
          <a:p>
            <a:endParaRPr lang="en-US" altLang="zh-CN" sz="3600" dirty="0">
              <a:solidFill>
                <a:srgbClr val="FF00FF"/>
              </a:solidFill>
            </a:endParaRPr>
          </a:p>
          <a:p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800" b="0" dirty="0">
                <a:solidFill>
                  <a:schemeClr val="tx1"/>
                </a:solidFill>
              </a:rPr>
              <a:t>1. English is changing _____ the _____________ 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   (develop) of the world.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2. Since the 1950s, the American Internet has ______   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   (take) the  ________ (lead) position in the world.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3. China has encouraged more people 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     ________ (learn) English since the 1970s.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4. A celebrating party will be ______   (hold) in our   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    classroom.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5. The pollution _____________ (regard) as the most   </a:t>
            </a:r>
          </a:p>
          <a:p>
            <a:r>
              <a:rPr lang="en-US" altLang="zh-CN" sz="2800" b="0" dirty="0">
                <a:solidFill>
                  <a:schemeClr val="tx1"/>
                </a:solidFill>
              </a:rPr>
              <a:t>     serious problem now.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733800" y="1752600"/>
            <a:ext cx="4787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 with          development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391400" y="2590800"/>
            <a:ext cx="1603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taken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09800" y="2986088"/>
            <a:ext cx="1785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leading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282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to learn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648200" y="4267200"/>
            <a:ext cx="153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held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667000" y="5181600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is regarded</a:t>
            </a:r>
          </a:p>
        </p:txBody>
      </p:sp>
      <p:pic>
        <p:nvPicPr>
          <p:cNvPr id="22537" name="Picture 9" descr="7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0"/>
            <a:ext cx="1692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34000" y="0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00FF"/>
                </a:solidFill>
              </a:rPr>
              <a:t>Exercises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2590800"/>
            <a:ext cx="85344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320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(A=</a:t>
            </a:r>
            <a:r>
              <a:rPr lang="en-US" altLang="zh-CN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B=Dad   C=Mom)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Dad, could you come and help me?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Sure, dear. What is it?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I don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understand the meaning of 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interpreter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US" altLang="zh-CN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But I left my dictionary at school.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US" altLang="zh-CN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Thanks, Dad, I will. Mom, </a:t>
            </a:r>
            <a:r>
              <a:rPr lang="en-US" altLang="zh-CN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This word 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interpreter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means a person who helps foreigners to    </a:t>
            </a: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 the language and explain the culture of the country.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I see. </a:t>
            </a:r>
            <a:r>
              <a:rPr lang="en-US" altLang="zh-CN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help businessmen all over the world and help them  </a:t>
            </a: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know China.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indent="203200" eaLnBrk="0" hangingPunct="0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Good idea. </a:t>
            </a:r>
            <a:r>
              <a:rPr lang="en-US" altLang="zh-CN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  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graphicFrame>
        <p:nvGraphicFramePr>
          <p:cNvPr id="32797" name="Group 29"/>
          <p:cNvGraphicFramePr>
            <a:graphicFrameLocks noGrp="1"/>
          </p:cNvGraphicFramePr>
          <p:nvPr/>
        </p:nvGraphicFramePr>
        <p:xfrm>
          <a:off x="533400" y="304800"/>
          <a:ext cx="7010400" cy="2209800"/>
        </p:xfrm>
        <a:graphic>
          <a:graphicData uri="http://schemas.openxmlformats.org/drawingml/2006/table">
            <a:tbl>
              <a:tblPr/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A. I want to be an interpreter when I grow up.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B. You may go and ask your mother for help.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C.  Oh, dear, you can look it up in your dictionary.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D. But you must study English harder than before.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E. what does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interpreter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mean in English?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561" name="Picture 30" descr="7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228600"/>
            <a:ext cx="161607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1447800" y="5562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838200" y="4343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838200" y="37941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2133600" y="617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3810000" y="4648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/>
      <p:bldP spid="32800" grpId="0"/>
      <p:bldP spid="32801" grpId="0"/>
      <p:bldP spid="32802" grpId="0"/>
      <p:bldP spid="328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667000" y="3048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66563" name="WordArt 3"/>
          <p:cNvSpPr>
            <a:spLocks noChangeArrowheads="1" noChangeShapeType="1"/>
          </p:cNvSpPr>
          <p:nvPr/>
        </p:nvSpPr>
        <p:spPr bwMode="auto">
          <a:xfrm>
            <a:off x="838200" y="12192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66564" name="WordArt 4"/>
          <p:cNvSpPr>
            <a:spLocks noChangeArrowheads="1" noChangeShapeType="1"/>
          </p:cNvSpPr>
          <p:nvPr/>
        </p:nvSpPr>
        <p:spPr bwMode="auto">
          <a:xfrm>
            <a:off x="838200" y="4085272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590800" y="1143000"/>
            <a:ext cx="6400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1800" dirty="0">
                <a:solidFill>
                  <a:srgbClr val="FF0000"/>
                </a:solidFill>
              </a:rPr>
              <a:t>Some words: </a:t>
            </a:r>
            <a:r>
              <a:rPr lang="en-US" altLang="zh-CN" sz="1800" dirty="0">
                <a:solidFill>
                  <a:srgbClr val="0000FF"/>
                </a:solidFill>
              </a:rPr>
              <a:t>  Britain, powerful, leading, position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marL="342900" indent="-342900"/>
            <a:r>
              <a:rPr lang="en-US" altLang="zh-CN" sz="1800" dirty="0">
                <a:solidFill>
                  <a:srgbClr val="FF0000"/>
                </a:solidFill>
              </a:rPr>
              <a:t>2. Some phrases: </a:t>
            </a:r>
            <a:r>
              <a:rPr lang="en-US" altLang="zh-CN" sz="1800" dirty="0">
                <a:solidFill>
                  <a:srgbClr val="0000FF"/>
                </a:solidFill>
              </a:rPr>
              <a:t>in the nineteenth century, since the  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1950s, take the leading position,   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encourage sb. to do </a:t>
            </a:r>
            <a:r>
              <a:rPr lang="en-US" altLang="zh-CN" sz="1800" dirty="0" err="1">
                <a:solidFill>
                  <a:srgbClr val="0000FF"/>
                </a:solidFill>
              </a:rPr>
              <a:t>sth</a:t>
            </a:r>
            <a:r>
              <a:rPr lang="en-US" altLang="zh-CN" sz="1800" dirty="0">
                <a:solidFill>
                  <a:srgbClr val="0000FF"/>
                </a:solidFill>
              </a:rPr>
              <a:t>., regard …as,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the rest of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 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</a:t>
            </a:r>
            <a:r>
              <a:rPr lang="en-US" altLang="zh-CN" sz="1800" dirty="0">
                <a:solidFill>
                  <a:srgbClr val="FF0000"/>
                </a:solidFill>
              </a:rPr>
              <a:t>3. Some sentences: </a:t>
            </a:r>
            <a:r>
              <a:rPr lang="en-US" altLang="zh-CN" sz="1800" dirty="0">
                <a:solidFill>
                  <a:srgbClr val="0000FF"/>
                </a:solidFill>
              </a:rPr>
              <a:t>The study of English is regarded as   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    a very important industry in China           </a:t>
            </a:r>
          </a:p>
          <a:p>
            <a:pPr marL="342900" indent="-342900"/>
            <a:r>
              <a:rPr lang="en-US" altLang="zh-CN" sz="1800" dirty="0">
                <a:solidFill>
                  <a:srgbClr val="0000FF"/>
                </a:solidFill>
              </a:rPr>
              <a:t>                                   as well as in the rest of the world.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438400" y="4161472"/>
            <a:ext cx="5257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FF0000"/>
                </a:solidFill>
              </a:rPr>
              <a:t>1.Talk about the history of English.</a:t>
            </a:r>
          </a:p>
          <a:p>
            <a:pPr eaLnBrk="1" hangingPunct="1"/>
            <a:endParaRPr lang="en-US" altLang="zh-CN" sz="1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1800" dirty="0">
                <a:solidFill>
                  <a:srgbClr val="FF0000"/>
                </a:solidFill>
              </a:rPr>
              <a:t>2.Understand and use Passive Voice better.</a:t>
            </a:r>
          </a:p>
          <a:p>
            <a:pPr eaLnBrk="1" hangingPunct="1"/>
            <a:endParaRPr lang="en-US" altLang="zh-CN" sz="1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1800" dirty="0">
                <a:solidFill>
                  <a:srgbClr val="0000FF"/>
                </a:solidFill>
              </a:rPr>
              <a:t>  Student are required to learn English</a:t>
            </a:r>
            <a:r>
              <a:rPr lang="en-US" altLang="zh-CN" sz="1800" dirty="0" smtClean="0">
                <a:solidFill>
                  <a:srgbClr val="0000FF"/>
                </a:solidFill>
              </a:rPr>
              <a:t>. </a:t>
            </a:r>
            <a:endParaRPr lang="en-US" altLang="zh-CN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  <p:bldP spid="66564" grpId="0" animBg="1"/>
      <p:bldP spid="66565" grpId="0"/>
      <p:bldP spid="665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4676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3300"/>
                </a:solidFill>
              </a:rPr>
              <a:t>Assignment: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chemeClr val="tx1"/>
                </a:solidFill>
              </a:rPr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chemeClr val="tx1"/>
                </a:solidFill>
              </a:rPr>
              <a:t>Review the useful expressions  and key sentences which we learn in this topic 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chemeClr val="tx1"/>
                </a:solidFill>
              </a:rPr>
              <a:t>Finish Section D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chemeClr val="tx1"/>
                </a:solidFill>
              </a:rPr>
              <a:t>Preview  Section A in Topic 2.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962400" y="1752600"/>
            <a:ext cx="6096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tx1"/>
                </a:solidFill>
              </a:rPr>
              <a:t>What are they?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tx1"/>
                </a:solidFill>
              </a:rPr>
              <a:t>They are</a:t>
            </a:r>
            <a:endParaRPr lang="en-US" altLang="zh-CN">
              <a:solidFill>
                <a:srgbClr val="FF0066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334000" y="2286000"/>
            <a:ext cx="449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cartoon characters.</a:t>
            </a:r>
            <a:r>
              <a:rPr lang="en-US" altLang="zh-CN" sz="1600" b="0">
                <a:solidFill>
                  <a:srgbClr val="FF0066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1600" b="0">
              <a:solidFill>
                <a:srgbClr val="FF0066"/>
              </a:solidFill>
            </a:endParaRP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6858000" y="533400"/>
            <a:ext cx="1600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 point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125" name="Picture 10" descr="图片1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81000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2413" y="260350"/>
            <a:ext cx="8785225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66"/>
                </a:solidFill>
              </a:rPr>
              <a:t>Fill in the blanks.</a:t>
            </a:r>
            <a:r>
              <a:rPr lang="en-US" altLang="zh-CN" sz="2800" dirty="0">
                <a:solidFill>
                  <a:srgbClr val="FF0066"/>
                </a:solidFill>
              </a:rPr>
              <a:t> </a:t>
            </a:r>
            <a:r>
              <a:rPr lang="zh-CN" altLang="en-US" sz="2800" dirty="0">
                <a:solidFill>
                  <a:srgbClr val="FF0066"/>
                </a:solidFill>
              </a:rPr>
              <a:t>(</a:t>
            </a:r>
            <a:r>
              <a:rPr lang="en-US" altLang="zh-CN" sz="2800" dirty="0">
                <a:solidFill>
                  <a:srgbClr val="FF0066"/>
                </a:solidFill>
              </a:rPr>
              <a:t> 2</a:t>
            </a:r>
            <a:r>
              <a:rPr lang="zh-CN" altLang="en-US" sz="2800" dirty="0">
                <a:solidFill>
                  <a:srgbClr val="FF0066"/>
                </a:solidFill>
              </a:rPr>
              <a:t> points)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0" dirty="0">
              <a:solidFill>
                <a:srgbClr val="FF0066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/>
                </a:solidFill>
              </a:rPr>
              <a:t>  </a:t>
            </a:r>
            <a:r>
              <a:rPr lang="zh-CN" altLang="en-US" sz="2800" b="0" dirty="0">
                <a:solidFill>
                  <a:schemeClr val="tx1"/>
                </a:solidFill>
              </a:rPr>
              <a:t>1.</a:t>
            </a:r>
            <a:r>
              <a:rPr lang="en-US" altLang="zh-CN" sz="2800" b="0" dirty="0">
                <a:solidFill>
                  <a:schemeClr val="tx1"/>
                </a:solidFill>
              </a:rPr>
              <a:t> </a:t>
            </a:r>
            <a:r>
              <a:rPr lang="zh-CN" altLang="en-US" sz="2800" b="0" dirty="0">
                <a:solidFill>
                  <a:schemeClr val="tx1"/>
                </a:solidFill>
              </a:rPr>
              <a:t>English is also spoken as a second  ___</a:t>
            </a:r>
            <a:r>
              <a:rPr lang="en-US" altLang="zh-CN" sz="2800" b="0" dirty="0">
                <a:solidFill>
                  <a:schemeClr val="tx1"/>
                </a:solidFill>
              </a:rPr>
              <a:t>___</a:t>
            </a:r>
            <a:r>
              <a:rPr lang="zh-CN" altLang="en-US" sz="2800" b="0" dirty="0">
                <a:solidFill>
                  <a:schemeClr val="tx1"/>
                </a:solidFill>
              </a:rPr>
              <a:t>___ </a:t>
            </a:r>
            <a:endParaRPr lang="en-US" altLang="zh-CN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(语言) in many countries.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 2.</a:t>
            </a:r>
            <a:r>
              <a:rPr lang="en-US" altLang="zh-CN" sz="2800" b="0" dirty="0">
                <a:solidFill>
                  <a:schemeClr val="tx1"/>
                </a:solidFill>
              </a:rPr>
              <a:t> </a:t>
            </a:r>
            <a:r>
              <a:rPr lang="zh-CN" altLang="en-US" sz="2800" b="0" dirty="0">
                <a:solidFill>
                  <a:schemeClr val="tx1"/>
                </a:solidFill>
              </a:rPr>
              <a:t>English is necessary for_____________</a:t>
            </a:r>
            <a:r>
              <a:rPr lang="en-US" altLang="zh-CN" sz="2800" b="0" dirty="0">
                <a:solidFill>
                  <a:schemeClr val="tx1"/>
                </a:solidFill>
              </a:rPr>
              <a:t>__</a:t>
            </a:r>
            <a:r>
              <a:rPr lang="zh-CN" altLang="en-US" sz="2800" b="0" dirty="0">
                <a:solidFill>
                  <a:schemeClr val="tx1"/>
                </a:solidFill>
              </a:rPr>
              <a:t>__ (交流)</a:t>
            </a:r>
            <a:r>
              <a:rPr lang="en-US" altLang="zh-CN" sz="2800" b="0" dirty="0">
                <a:solidFill>
                  <a:schemeClr val="tx1"/>
                </a:solidFill>
              </a:rPr>
              <a:t> </a:t>
            </a:r>
            <a:r>
              <a:rPr lang="zh-CN" altLang="en-US" sz="2800" b="0" dirty="0">
                <a:solidFill>
                  <a:schemeClr val="tx1"/>
                </a:solidFill>
              </a:rPr>
              <a:t>on the Internet.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 3. I’m going to India on  b________.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 4. Is Spanish  s________   to English ?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 5.</a:t>
            </a:r>
            <a:r>
              <a:rPr lang="en-US" altLang="zh-CN" sz="2800" b="0" dirty="0">
                <a:solidFill>
                  <a:schemeClr val="tx1"/>
                </a:solidFill>
              </a:rPr>
              <a:t> </a:t>
            </a:r>
            <a:r>
              <a:rPr lang="zh-CN" altLang="en-US" sz="2800" b="0" dirty="0">
                <a:solidFill>
                  <a:schemeClr val="tx1"/>
                </a:solidFill>
              </a:rPr>
              <a:t>Disneyland is enjoyed by m ________  of people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0" dirty="0">
                <a:solidFill>
                  <a:schemeClr val="tx1"/>
                </a:solidFill>
              </a:rPr>
              <a:t>     around the world.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516688" y="1052513"/>
            <a:ext cx="1741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66FF"/>
                </a:solidFill>
                <a:latin typeface="Times New Roman" panose="02020603050405020304" pitchFamily="18" charset="0"/>
              </a:rPr>
              <a:t>language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645025" y="2349500"/>
            <a:ext cx="3295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66FF"/>
                </a:solidFill>
              </a:rPr>
              <a:t>communication</a:t>
            </a:r>
            <a:r>
              <a:rPr lang="en-US" altLang="zh-CN" sz="3200" b="0">
                <a:solidFill>
                  <a:srgbClr val="FF66FF"/>
                </a:solidFill>
              </a:rPr>
              <a:t>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495800" y="362585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66FF"/>
                </a:solidFill>
                <a:latin typeface="Times New Roman" panose="02020603050405020304" pitchFamily="18" charset="0"/>
              </a:rPr>
              <a:t>usiness</a:t>
            </a:r>
            <a:r>
              <a:rPr lang="en-US" altLang="zh-CN" sz="1800" b="0">
                <a:solidFill>
                  <a:srgbClr val="FF66FF"/>
                </a:solidFill>
              </a:rPr>
              <a:t>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700338" y="4464050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66FF"/>
                </a:solidFill>
                <a:latin typeface="Times New Roman" panose="02020603050405020304" pitchFamily="18" charset="0"/>
              </a:rPr>
              <a:t>imilar</a:t>
            </a:r>
            <a:r>
              <a:rPr lang="en-US" altLang="zh-CN" sz="36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203825" y="5378450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66FF"/>
                </a:solidFill>
                <a:latin typeface="Times New Roman" panose="02020603050405020304" pitchFamily="18" charset="0"/>
              </a:rPr>
              <a:t>illions</a:t>
            </a:r>
            <a:r>
              <a:rPr lang="en-US" altLang="zh-CN" sz="1800" b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  <p:bldP spid="47108" grpId="0" autoUpdateAnimBg="0"/>
      <p:bldP spid="47109" grpId="0" autoUpdateAnimBg="0"/>
      <p:bldP spid="47110" grpId="0" autoUpdateAnimBg="0"/>
      <p:bldP spid="471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8613" y="1676400"/>
            <a:ext cx="4068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over/throughout the world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81000" y="1066800"/>
            <a:ext cx="1855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now on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2286000"/>
            <a:ext cx="3459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chance to do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81000" y="2971800"/>
            <a:ext cx="220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pleased with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28600" y="3581400"/>
            <a:ext cx="372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trouble (in) doing </a:t>
            </a:r>
            <a:r>
              <a:rPr lang="en-US" altLang="zh-CN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81000" y="41910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58775" y="54864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wide  knowledge of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81000" y="4800600"/>
            <a:ext cx="3536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an important part in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562600" y="106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从现在开始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5562600" y="1752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遍及全世界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562600" y="2971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满意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562600" y="3581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有困难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638800" y="4191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和，也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486400" y="4800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中起重要作用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5638800" y="5334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的广泛知识</a:t>
            </a:r>
          </a:p>
        </p:txBody>
      </p:sp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228600" y="228600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Collection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5638800" y="2362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有做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的好机会</a:t>
            </a:r>
          </a:p>
        </p:txBody>
      </p:sp>
      <p:sp>
        <p:nvSpPr>
          <p:cNvPr id="7187" name="WordArt 26"/>
          <p:cNvSpPr>
            <a:spLocks noChangeArrowheads="1" noChangeShapeType="1" noTextEdit="1"/>
          </p:cNvSpPr>
          <p:nvPr/>
        </p:nvSpPr>
        <p:spPr bwMode="auto">
          <a:xfrm>
            <a:off x="7010400" y="0"/>
            <a:ext cx="19050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3 points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  <p:bldP spid="49159" grpId="0"/>
      <p:bldP spid="49160" grpId="0"/>
      <p:bldP spid="49164" grpId="0"/>
      <p:bldP spid="49165" grpId="0"/>
      <p:bldP spid="49166" grpId="0"/>
      <p:bldP spid="49167" grpId="0"/>
      <p:bldP spid="49168" grpId="0"/>
      <p:bldP spid="49169" grpId="0"/>
      <p:bldP spid="49170" grpId="0"/>
      <p:bldP spid="49171" grpId="0"/>
      <p:bldP spid="49172" grpId="0"/>
      <p:bldP spid="49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4" name="Group 34"/>
          <p:cNvGraphicFramePr>
            <a:graphicFrameLocks noGrp="1"/>
          </p:cNvGraphicFramePr>
          <p:nvPr/>
        </p:nvGraphicFramePr>
        <p:xfrm>
          <a:off x="533400" y="685800"/>
          <a:ext cx="8305800" cy="5297424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I can’t ______ to fly there.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Try your ______ and work much harder from now 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 a good trip. I ______ you success.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362200" y="14620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667000" y="32146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990600" y="54244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4876800" y="54102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</a:p>
        </p:txBody>
      </p:sp>
      <p:sp>
        <p:nvSpPr>
          <p:cNvPr id="8208" name="AutoShape 24"/>
          <p:cNvSpPr>
            <a:spLocks noChangeArrowheads="1"/>
          </p:cNvSpPr>
          <p:nvPr/>
        </p:nvSpPr>
        <p:spPr bwMode="auto">
          <a:xfrm>
            <a:off x="304800" y="0"/>
            <a:ext cx="2514600" cy="765175"/>
          </a:xfrm>
          <a:prstGeom prst="flowChartPunchedTap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228600" y="0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</p:txBody>
      </p:sp>
      <p:sp>
        <p:nvSpPr>
          <p:cNvPr id="8210" name="WordArt 29"/>
          <p:cNvSpPr>
            <a:spLocks noChangeArrowheads="1" noChangeShapeType="1" noTextEdit="1"/>
          </p:cNvSpPr>
          <p:nvPr/>
        </p:nvSpPr>
        <p:spPr bwMode="auto">
          <a:xfrm>
            <a:off x="6858000" y="0"/>
            <a:ext cx="19812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4 points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/>
      <p:bldP spid="51221" grpId="0"/>
      <p:bldP spid="51222" grpId="0"/>
      <p:bldP spid="51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72" name="Group 96"/>
          <p:cNvGraphicFramePr>
            <a:graphicFrameLocks noGrp="1"/>
          </p:cNvGraphicFramePr>
          <p:nvPr/>
        </p:nvGraphicFramePr>
        <p:xfrm>
          <a:off x="304800" y="1371600"/>
          <a:ext cx="8305800" cy="4041648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Disneyland ________  by millions  of people from all over the world.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  English ________ as the  official language in Cuba?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 all these languages, English ____ the most widely _______.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260" name="Text Box 84"/>
          <p:cNvSpPr txBox="1">
            <a:spLocks noChangeArrowheads="1"/>
          </p:cNvSpPr>
          <p:nvPr/>
        </p:nvSpPr>
        <p:spPr bwMode="auto">
          <a:xfrm>
            <a:off x="2819400" y="3581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</a:p>
        </p:txBody>
      </p:sp>
      <p:sp>
        <p:nvSpPr>
          <p:cNvPr id="50261" name="Text Box 85"/>
          <p:cNvSpPr txBox="1">
            <a:spLocks noChangeArrowheads="1"/>
          </p:cNvSpPr>
          <p:nvPr/>
        </p:nvSpPr>
        <p:spPr bwMode="auto">
          <a:xfrm>
            <a:off x="1981200" y="1905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enjoyed</a:t>
            </a:r>
          </a:p>
        </p:txBody>
      </p:sp>
      <p:sp>
        <p:nvSpPr>
          <p:cNvPr id="50262" name="Text Box 86"/>
          <p:cNvSpPr txBox="1">
            <a:spLocks noChangeArrowheads="1"/>
          </p:cNvSpPr>
          <p:nvPr/>
        </p:nvSpPr>
        <p:spPr bwMode="auto">
          <a:xfrm>
            <a:off x="7239000" y="4953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</a:p>
        </p:txBody>
      </p:sp>
      <p:sp>
        <p:nvSpPr>
          <p:cNvPr id="50263" name="Text Box 87"/>
          <p:cNvSpPr txBox="1">
            <a:spLocks noChangeArrowheads="1"/>
          </p:cNvSpPr>
          <p:nvPr/>
        </p:nvSpPr>
        <p:spPr bwMode="auto">
          <a:xfrm>
            <a:off x="4419600" y="4953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0264" name="Text Box 88"/>
          <p:cNvSpPr txBox="1">
            <a:spLocks noChangeArrowheads="1"/>
          </p:cNvSpPr>
          <p:nvPr/>
        </p:nvSpPr>
        <p:spPr bwMode="auto">
          <a:xfrm>
            <a:off x="685800" y="3581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9233" name="AutoShape 89"/>
          <p:cNvSpPr>
            <a:spLocks noChangeArrowheads="1"/>
          </p:cNvSpPr>
          <p:nvPr/>
        </p:nvSpPr>
        <p:spPr bwMode="auto">
          <a:xfrm>
            <a:off x="381000" y="457200"/>
            <a:ext cx="184150" cy="765175"/>
          </a:xfrm>
          <a:prstGeom prst="flowChartPunchedTap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4" name="Text Box 90"/>
          <p:cNvSpPr txBox="1">
            <a:spLocks noChangeArrowheads="1"/>
          </p:cNvSpPr>
          <p:nvPr/>
        </p:nvSpPr>
        <p:spPr bwMode="auto">
          <a:xfrm>
            <a:off x="457200" y="3810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</p:txBody>
      </p:sp>
      <p:sp>
        <p:nvSpPr>
          <p:cNvPr id="9235" name="WordArt 94"/>
          <p:cNvSpPr>
            <a:spLocks noChangeArrowheads="1" noChangeShapeType="1" noTextEdit="1"/>
          </p:cNvSpPr>
          <p:nvPr/>
        </p:nvSpPr>
        <p:spPr bwMode="auto">
          <a:xfrm>
            <a:off x="6934200" y="228600"/>
            <a:ext cx="18288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5 points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5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60" grpId="0"/>
      <p:bldP spid="50261" grpId="0"/>
      <p:bldP spid="50262" grpId="0"/>
      <p:bldP spid="50263" grpId="0"/>
      <p:bldP spid="50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1905000"/>
            <a:ext cx="8734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All the students __________(ask) to bring a kite with them last Sunday.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4572000"/>
            <a:ext cx="883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3. A traffic accident __________ (happen) just now.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2. Must the old people ____________(speak) to 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    politely?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Fill in the blanks using right forms of the words given.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(6 points)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00400" y="19050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were asked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419600" y="31242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be spoken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733800" y="45720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happened</a:t>
            </a:r>
          </a:p>
        </p:txBody>
      </p:sp>
      <p:sp>
        <p:nvSpPr>
          <p:cNvPr id="10249" name="WordArt 11"/>
          <p:cNvSpPr>
            <a:spLocks noChangeArrowheads="1" noChangeShapeType="1" noTextEdit="1"/>
          </p:cNvSpPr>
          <p:nvPr/>
        </p:nvSpPr>
        <p:spPr bwMode="auto">
          <a:xfrm>
            <a:off x="6477000" y="0"/>
            <a:ext cx="20574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398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6 points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69342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Which language is the most widely used all over the world? Can you give us some examples?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22098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7 points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清新树叶PPT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主题45</Template>
  <TotalTime>0</TotalTime>
  <Words>1423</Words>
  <Application>Microsoft Office PowerPoint</Application>
  <PresentationFormat>全屏显示(4:3)</PresentationFormat>
  <Paragraphs>263</Paragraphs>
  <Slides>23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Arail</vt:lpstr>
      <vt:lpstr>MS PGothic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2014-01-09T06:35:00Z</dcterms:created>
  <dcterms:modified xsi:type="dcterms:W3CDTF">2023-01-16T18:51:47Z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7AA7947699B24481B648EEC4685F7CF1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