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1173" r:id="rId5"/>
    <p:sldId id="1174" r:id="rId6"/>
    <p:sldId id="1175" r:id="rId7"/>
    <p:sldId id="1176" r:id="rId8"/>
    <p:sldId id="1144" r:id="rId9"/>
    <p:sldId id="1145" r:id="rId10"/>
    <p:sldId id="1146" r:id="rId11"/>
    <p:sldId id="1147" r:id="rId12"/>
    <p:sldId id="1148" r:id="rId13"/>
    <p:sldId id="1149" r:id="rId14"/>
    <p:sldId id="1150" r:id="rId15"/>
    <p:sldId id="1151" r:id="rId16"/>
    <p:sldId id="1152" r:id="rId17"/>
    <p:sldId id="1154" r:id="rId18"/>
    <p:sldId id="1155" r:id="rId19"/>
    <p:sldId id="1156" r:id="rId20"/>
    <p:sldId id="1157" r:id="rId21"/>
    <p:sldId id="1158" r:id="rId22"/>
    <p:sldId id="1167" r:id="rId23"/>
    <p:sldId id="1168" r:id="rId24"/>
    <p:sldId id="1169" r:id="rId25"/>
    <p:sldId id="1170" r:id="rId26"/>
    <p:sldId id="1171" r:id="rId27"/>
    <p:sldId id="1172" r:id="rId28"/>
    <p:sldId id="257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E5843F2-65EB-473D-995D-91583F49298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39E5682-583D-4809-8981-921F503B015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AA8F57-990B-4190-9503-257EBAC095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E32801-2ED3-4702-8315-947041347B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91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91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163CD7-BC24-417D-B699-4D0B010F38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12670F-FA39-459B-92E6-0BE714A0AF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5682-583D-4809-8981-921F503B015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b="29600"/>
          <a:stretch>
            <a:fillRect/>
          </a:stretch>
        </p:blipFill>
        <p:spPr>
          <a:xfrm>
            <a:off x="3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72214" y="1578859"/>
            <a:ext cx="5418087" cy="2574648"/>
            <a:chOff x="752564" y="2292723"/>
            <a:chExt cx="4640835" cy="2574648"/>
          </a:xfrm>
        </p:grpSpPr>
        <p:sp>
          <p:nvSpPr>
            <p:cNvPr id="7" name="文本框 6"/>
            <p:cNvSpPr txBox="1"/>
            <p:nvPr/>
          </p:nvSpPr>
          <p:spPr>
            <a:xfrm>
              <a:off x="860734" y="2292723"/>
              <a:ext cx="453266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8000" b="1" dirty="0">
                  <a:solidFill>
                    <a:schemeClr val="bg1"/>
                  </a:solidFill>
                  <a:cs typeface="+mn-ea"/>
                  <a:sym typeface="+mn-lt"/>
                </a:rPr>
                <a:t>母鸡</a:t>
              </a:r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4108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746375" y="1704975"/>
            <a:ext cx="12160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换一换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41158" y="2794000"/>
            <a:ext cx="3659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故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攵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口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咕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15758" y="3708400"/>
            <a:ext cx="3659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杨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木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氵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汤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28458" y="4660900"/>
            <a:ext cx="3659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梅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木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亻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侮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598988" y="1189038"/>
            <a:ext cx="2357437" cy="957262"/>
            <a:chOff x="2046" y="2263"/>
            <a:chExt cx="3714" cy="1507"/>
          </a:xfrm>
        </p:grpSpPr>
        <p:sp>
          <p:nvSpPr>
            <p:cNvPr id="6" name="椭圆 5"/>
            <p:cNvSpPr/>
            <p:nvPr/>
          </p:nvSpPr>
          <p:spPr>
            <a:xfrm>
              <a:off x="2046" y="2263"/>
              <a:ext cx="3714" cy="150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646" y="2513"/>
              <a:ext cx="2400" cy="981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换一换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2791407"/>
            <a:ext cx="4327842" cy="2877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oup 12"/>
          <p:cNvGraphicFramePr>
            <a:graphicFrameLocks noGrp="1"/>
          </p:cNvGraphicFramePr>
          <p:nvPr/>
        </p:nvGraphicFramePr>
        <p:xfrm>
          <a:off x="1295400" y="2762250"/>
          <a:ext cx="1974850" cy="2038350"/>
        </p:xfrm>
        <a:graphic>
          <a:graphicData uri="http://schemas.openxmlformats.org/drawingml/2006/table">
            <a:tbl>
              <a:tblPr/>
              <a:tblGrid>
                <a:gridCol w="98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87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7366" marR="77366" marT="38616" marB="386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7366" marR="77366" marT="38616" marB="38616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7366" marR="77366" marT="38616" marB="386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7366" marR="77366" marT="38616" marB="38616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2571750"/>
            <a:ext cx="202882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毒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137150" y="3962400"/>
            <a:ext cx="449103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  <a:r>
              <a:rPr kumimoji="0" lang="zh-CN" altLang="en-US" sz="3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恶毒   毒品</a:t>
            </a:r>
            <a:endParaRPr kumimoji="0" lang="en-US" altLang="zh-CN" sz="3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384550" y="5168900"/>
            <a:ext cx="7370763" cy="568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noFill/>
            <a:miter lim="800000"/>
          </a:ln>
          <a:effec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造句：这个人内心的想法很恶毒。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1701800" y="1889125"/>
            <a:ext cx="932300" cy="86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dú</a:t>
            </a:r>
          </a:p>
        </p:txBody>
      </p:sp>
      <p:sp>
        <p:nvSpPr>
          <p:cNvPr id="49" name="线形标注 2 48"/>
          <p:cNvSpPr/>
          <p:nvPr/>
        </p:nvSpPr>
        <p:spPr>
          <a:xfrm>
            <a:off x="4572000" y="1290638"/>
            <a:ext cx="4797425" cy="1182687"/>
          </a:xfrm>
          <a:prstGeom prst="borderCallout2">
            <a:avLst>
              <a:gd name="adj1" fmla="val 101819"/>
              <a:gd name="adj2" fmla="val 49754"/>
              <a:gd name="adj3" fmla="val 162911"/>
              <a:gd name="adj4" fmla="val 29817"/>
              <a:gd name="adj5" fmla="val 178315"/>
              <a:gd name="adj6" fmla="val -32900"/>
            </a:avLst>
          </a:prstGeom>
          <a:solidFill>
            <a:srgbClr val="CCFFCC"/>
          </a:solidFill>
          <a:ln w="34925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上半部分不是“丰”。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749425" y="2762250"/>
            <a:ext cx="1120775" cy="787400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 bldLvl="0" animBg="1"/>
      <p:bldP spid="124" grpId="0"/>
      <p:bldP spid="49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12"/>
          <p:cNvGraphicFramePr>
            <a:graphicFrameLocks noGrp="1"/>
          </p:cNvGraphicFramePr>
          <p:nvPr/>
        </p:nvGraphicFramePr>
        <p:xfrm>
          <a:off x="2216150" y="2987675"/>
          <a:ext cx="1481138" cy="1528763"/>
        </p:xfrm>
        <a:graphic>
          <a:graphicData uri="http://schemas.openxmlformats.org/drawingml/2006/table">
            <a:tbl>
              <a:tblPr/>
              <a:tblGrid>
                <a:gridCol w="740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0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2" marR="58032" marT="28962" marB="28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2" marR="58032" marT="28962" marB="28962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6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2" marR="58032" marT="28962" marB="28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2" marR="58032" marT="28962" marB="28962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252663" y="2889250"/>
            <a:ext cx="1420812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戒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59238" y="4838700"/>
            <a:ext cx="49037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戒备  警戒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线形标注 2 14"/>
          <p:cNvSpPr/>
          <p:nvPr/>
        </p:nvSpPr>
        <p:spPr>
          <a:xfrm>
            <a:off x="4737100" y="1468438"/>
            <a:ext cx="4225925" cy="1317625"/>
          </a:xfrm>
          <a:prstGeom prst="borderCallout2">
            <a:avLst>
              <a:gd name="adj1" fmla="val 99367"/>
              <a:gd name="adj2" fmla="val 50591"/>
              <a:gd name="adj3" fmla="val 148830"/>
              <a:gd name="adj4" fmla="val 40546"/>
              <a:gd name="adj5" fmla="val 184464"/>
              <a:gd name="adj6" fmla="val -41552"/>
            </a:avLst>
          </a:prstGeom>
          <a:solidFill>
            <a:srgbClr val="CCFFCC"/>
          </a:solidFill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半包围结构，和“戎”有区别。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578100" y="2093913"/>
            <a:ext cx="9810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jiè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30463" y="3752850"/>
            <a:ext cx="604837" cy="3683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r="1675" b="3222"/>
          <a:stretch>
            <a:fillRect/>
          </a:stretch>
        </p:blipFill>
        <p:spPr>
          <a:xfrm>
            <a:off x="8398510" y="2987675"/>
            <a:ext cx="2814319" cy="2773045"/>
          </a:xfrm>
          <a:prstGeom prst="round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bldLvl="0" animBg="1"/>
      <p:bldP spid="16" grpId="0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lum bright="-4000" contrast="18000"/>
          </a:blip>
          <a:srcRect t="5618" r="4658" b="8235"/>
          <a:stretch>
            <a:fillRect/>
          </a:stretch>
        </p:blipFill>
        <p:spPr bwMode="auto">
          <a:xfrm>
            <a:off x="1422882" y="3640887"/>
            <a:ext cx="2843808" cy="2520280"/>
          </a:xfrm>
          <a:prstGeom prst="rect">
            <a:avLst/>
          </a:prstGeom>
          <a:noFill/>
          <a:effectLst>
            <a:outerShdw blurRad="1270000" dist="1181100" dir="11100000" sx="134000" sy="134000" algn="ctr" rotWithShape="0">
              <a:srgbClr val="000000">
                <a:alpha val="0"/>
              </a:srgbClr>
            </a:outerShdw>
            <a:softEdge rad="63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56267" t="38557" r="4658" b="8235"/>
          <a:stretch>
            <a:fillRect/>
          </a:stretch>
        </p:blipFill>
        <p:spPr bwMode="auto">
          <a:xfrm rot="1193920">
            <a:off x="3834884" y="2319705"/>
            <a:ext cx="1554434" cy="112035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矩形 20"/>
          <p:cNvSpPr>
            <a:spLocks noChangeArrowheads="1"/>
          </p:cNvSpPr>
          <p:nvPr/>
        </p:nvSpPr>
        <p:spPr bwMode="auto">
          <a:xfrm>
            <a:off x="4019550" y="2587625"/>
            <a:ext cx="1352550" cy="5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一撮毛</a:t>
            </a:r>
          </a:p>
        </p:txBody>
      </p:sp>
      <p:sp>
        <p:nvSpPr>
          <p:cNvPr id="9" name="矩形 20"/>
          <p:cNvSpPr>
            <a:spLocks noChangeArrowheads="1"/>
          </p:cNvSpPr>
          <p:nvPr/>
        </p:nvSpPr>
        <p:spPr bwMode="auto">
          <a:xfrm>
            <a:off x="2176463" y="4733925"/>
            <a:ext cx="868362" cy="5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啄食</a:t>
            </a:r>
          </a:p>
        </p:txBody>
      </p:sp>
      <p:sp>
        <p:nvSpPr>
          <p:cNvPr id="10" name="矩形 20"/>
          <p:cNvSpPr/>
          <p:nvPr/>
        </p:nvSpPr>
        <p:spPr>
          <a:xfrm>
            <a:off x="1630363" y="3862387"/>
            <a:ext cx="936625" cy="551561"/>
          </a:xfrm>
          <a:prstGeom prst="rect">
            <a:avLst/>
          </a:prstGeom>
          <a:solidFill>
            <a:schemeClr val="accent6">
              <a:lumMod val="20000"/>
              <a:lumOff val="80000"/>
              <a:alpha val="5000"/>
            </a:schemeClr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疙瘩</a:t>
            </a:r>
          </a:p>
        </p:txBody>
      </p:sp>
      <p:pic>
        <p:nvPicPr>
          <p:cNvPr id="11" name="Picture 4" descr="http://pic.90sjimg.com/design/01/34/34/16/58e0a5d4e207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21175"/>
            <a:ext cx="20161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56267" t="38557" r="4658" b="8235"/>
          <a:stretch>
            <a:fillRect/>
          </a:stretch>
        </p:blipFill>
        <p:spPr bwMode="auto">
          <a:xfrm>
            <a:off x="2610506" y="3384762"/>
            <a:ext cx="1368152" cy="100811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3" name="矩形 20"/>
          <p:cNvSpPr>
            <a:spLocks noChangeArrowheads="1"/>
          </p:cNvSpPr>
          <p:nvPr/>
        </p:nvSpPr>
        <p:spPr bwMode="auto">
          <a:xfrm>
            <a:off x="4910138" y="4719637"/>
            <a:ext cx="1074737" cy="5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雏鸡</a:t>
            </a:r>
          </a:p>
        </p:txBody>
      </p:sp>
      <p:sp>
        <p:nvSpPr>
          <p:cNvPr id="14" name="矩形 20"/>
          <p:cNvSpPr>
            <a:spLocks noChangeArrowheads="1"/>
          </p:cNvSpPr>
          <p:nvPr/>
        </p:nvSpPr>
        <p:spPr bwMode="auto">
          <a:xfrm>
            <a:off x="3278188" y="5084762"/>
            <a:ext cx="989012" cy="5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啼叫</a:t>
            </a:r>
          </a:p>
        </p:txBody>
      </p:sp>
      <p:sp>
        <p:nvSpPr>
          <p:cNvPr id="7" name="矩形 20"/>
          <p:cNvSpPr>
            <a:spLocks noChangeArrowheads="1"/>
          </p:cNvSpPr>
          <p:nvPr/>
        </p:nvSpPr>
        <p:spPr bwMode="auto">
          <a:xfrm>
            <a:off x="2844800" y="3570287"/>
            <a:ext cx="1046163" cy="5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可恶</a:t>
            </a:r>
          </a:p>
        </p:txBody>
      </p:sp>
      <p:grpSp>
        <p:nvGrpSpPr>
          <p:cNvPr id="22546" name="组合 19"/>
          <p:cNvGrpSpPr/>
          <p:nvPr/>
        </p:nvGrpSpPr>
        <p:grpSpPr bwMode="auto">
          <a:xfrm>
            <a:off x="4598988" y="1189038"/>
            <a:ext cx="2357437" cy="957262"/>
            <a:chOff x="2046" y="2263"/>
            <a:chExt cx="3714" cy="1507"/>
          </a:xfrm>
        </p:grpSpPr>
        <p:sp>
          <p:nvSpPr>
            <p:cNvPr id="21" name="椭圆 20"/>
            <p:cNvSpPr/>
            <p:nvPr/>
          </p:nvSpPr>
          <p:spPr>
            <a:xfrm>
              <a:off x="2046" y="2263"/>
              <a:ext cx="3714" cy="150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646" y="2513"/>
              <a:ext cx="2400" cy="981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找小鸡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314" y="3022600"/>
            <a:ext cx="3853561" cy="3853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ldLvl="0" animBg="1"/>
      <p:bldP spid="13" grpId="0"/>
      <p:bldP spid="1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081088" y="1947863"/>
            <a:ext cx="4132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忠厚：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诚实,老实,善良。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76338" y="2798763"/>
            <a:ext cx="4408487" cy="522287"/>
          </a:xfrm>
          <a:prstGeom prst="rect">
            <a:avLst/>
          </a:prstGeom>
          <a:solidFill>
            <a:schemeClr val="accent2">
              <a:alpha val="12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母鸡总是欺侮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忠厚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的鸭子。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176338" y="3949700"/>
            <a:ext cx="6003925" cy="13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如怨如诉：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好像很哀怨凄婉，又像在倾诉衷肠。形容声音悲切忧伤。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76338" y="5629275"/>
            <a:ext cx="6186487" cy="522288"/>
          </a:xfrm>
          <a:prstGeom prst="rect">
            <a:avLst/>
          </a:prstGeom>
          <a:solidFill>
            <a:schemeClr val="accent2">
              <a:alpha val="12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那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如怨如诉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的琴声感动得我潸然泪下。</a:t>
            </a:r>
          </a:p>
        </p:txBody>
      </p:sp>
      <p:grpSp>
        <p:nvGrpSpPr>
          <p:cNvPr id="23563" name="组合 2"/>
          <p:cNvGrpSpPr/>
          <p:nvPr/>
        </p:nvGrpSpPr>
        <p:grpSpPr bwMode="auto">
          <a:xfrm>
            <a:off x="5003800" y="990600"/>
            <a:ext cx="2359025" cy="957263"/>
            <a:chOff x="2046" y="2263"/>
            <a:chExt cx="3714" cy="1507"/>
          </a:xfrm>
        </p:grpSpPr>
        <p:sp>
          <p:nvSpPr>
            <p:cNvPr id="7" name="椭圆 6"/>
            <p:cNvSpPr/>
            <p:nvPr/>
          </p:nvSpPr>
          <p:spPr>
            <a:xfrm>
              <a:off x="2046" y="2263"/>
              <a:ext cx="3714" cy="150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76" y="2525"/>
              <a:ext cx="3097" cy="98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词语解释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314" y="3022600"/>
            <a:ext cx="3853561" cy="3853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  <p:bldP spid="1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3275" y="1854200"/>
            <a:ext cx="5937250" cy="222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警戒：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部队为防止敌人突然袭击、敌方侦察员的潜入等而高度警备。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82650" y="4438650"/>
            <a:ext cx="5778500" cy="1077218"/>
          </a:xfrm>
          <a:prstGeom prst="rect">
            <a:avLst/>
          </a:prstGeom>
          <a:solidFill>
            <a:srgbClr val="FBE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一有风吹草动，敌人立刻加强了警戒。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88" y="2336799"/>
            <a:ext cx="4439261" cy="2963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6325" y="1371600"/>
            <a:ext cx="3622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啼叫：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鸟兽叫。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076325" y="2513013"/>
            <a:ext cx="5062538" cy="585787"/>
          </a:xfrm>
          <a:prstGeom prst="rect">
            <a:avLst/>
          </a:prstGeom>
          <a:solidFill>
            <a:srgbClr val="FBE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这只小鸟的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啼叫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声真好听。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6325" y="4008438"/>
            <a:ext cx="3851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凄惨: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凄凉悲惨。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076325" y="5222875"/>
            <a:ext cx="5165725" cy="1077218"/>
          </a:xfrm>
          <a:prstGeom prst="rect">
            <a:avLst/>
          </a:prstGeom>
          <a:solidFill>
            <a:srgbClr val="FBE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这个老人晚年的生活很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凄惨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2926177"/>
            <a:ext cx="4214978" cy="2863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7" grpId="0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89113" y="1692275"/>
            <a:ext cx="9388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根据态度变化，把课文分成两部分。</a:t>
            </a: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789113" y="3106738"/>
            <a:ext cx="2154237" cy="584775"/>
          </a:xfrm>
          <a:prstGeom prst="rect">
            <a:avLst/>
          </a:prstGeom>
          <a:solidFill>
            <a:schemeClr val="accent1">
              <a:lumMod val="75000"/>
              <a:alpha val="13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一向讨厌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89113" y="4521200"/>
            <a:ext cx="2030412" cy="584775"/>
          </a:xfrm>
          <a:prstGeom prst="rect">
            <a:avLst/>
          </a:prstGeom>
          <a:solidFill>
            <a:schemeClr val="accent1">
              <a:lumMod val="75000"/>
              <a:alpha val="13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不再讨厌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226050" y="3125788"/>
            <a:ext cx="3503613" cy="646112"/>
          </a:xfrm>
          <a:prstGeom prst="rect">
            <a:avLst/>
          </a:prstGeom>
          <a:solidFill>
            <a:schemeClr val="accent6">
              <a:lumMod val="60000"/>
              <a:lumOff val="40000"/>
              <a:alpha val="13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1-3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）自然段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211763" y="4537075"/>
            <a:ext cx="3517900" cy="644525"/>
          </a:xfrm>
          <a:prstGeom prst="rect">
            <a:avLst/>
          </a:prstGeom>
          <a:solidFill>
            <a:schemeClr val="accent6">
              <a:lumMod val="60000"/>
              <a:lumOff val="40000"/>
              <a:alpha val="13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4-10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）自然段</a:t>
            </a:r>
          </a:p>
        </p:txBody>
      </p:sp>
      <p:sp>
        <p:nvSpPr>
          <p:cNvPr id="17" name="燕尾形箭头 16"/>
          <p:cNvSpPr/>
          <p:nvPr/>
        </p:nvSpPr>
        <p:spPr>
          <a:xfrm>
            <a:off x="4068763" y="3205163"/>
            <a:ext cx="979487" cy="485775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燕尾形箭头 17"/>
          <p:cNvSpPr/>
          <p:nvPr/>
        </p:nvSpPr>
        <p:spPr>
          <a:xfrm>
            <a:off x="4054475" y="4600575"/>
            <a:ext cx="979488" cy="485775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7661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4" b="8156"/>
          <a:stretch>
            <a:fillRect/>
          </a:stretch>
        </p:blipFill>
        <p:spPr bwMode="auto">
          <a:xfrm>
            <a:off x="8912225" y="2973388"/>
            <a:ext cx="279400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自读感悟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733550" y="1254125"/>
            <a:ext cx="91440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听吧，它由前院嘎嘎到后院，由后院嘎嘎到前院，没完没了，而并没有什么理由，讨厌！有的时候，它不这样乱叫，可是细声细气的，有什么心事似的，颤颤巍巍的，顺着墙根，或沿着田坝，那么扯长了声如怨如诉，使人心中立刻结起了个小疙瘩来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云形 15"/>
          <p:cNvSpPr/>
          <p:nvPr/>
        </p:nvSpPr>
        <p:spPr>
          <a:xfrm>
            <a:off x="5918200" y="4816476"/>
            <a:ext cx="3625850" cy="100647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rPr>
              <a:t>无病呻吟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3105150" y="2376488"/>
            <a:ext cx="5159375" cy="793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148513" y="2949575"/>
            <a:ext cx="1639887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5033963" y="4140200"/>
            <a:ext cx="1768475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318000" y="3563938"/>
            <a:ext cx="163353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r="2868" b="7269"/>
          <a:stretch>
            <a:fillRect/>
          </a:stretch>
        </p:blipFill>
        <p:spPr>
          <a:xfrm>
            <a:off x="718015" y="4712970"/>
            <a:ext cx="1866266" cy="1781810"/>
          </a:xfrm>
          <a:prstGeom prst="round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自读感悟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6"/>
          <p:cNvSpPr txBox="1">
            <a:spLocks noChangeArrowheads="1"/>
          </p:cNvSpPr>
          <p:nvPr/>
        </p:nvSpPr>
        <p:spPr bwMode="auto">
          <a:xfrm>
            <a:off x="2946400" y="4157663"/>
            <a:ext cx="6319838" cy="16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形容母鸡拉长音的叫声影响人的情绪，令人讨厌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743075" y="1258888"/>
            <a:ext cx="7923213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9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有的时候，它不这样乱叫，可是细声细气的，有什么心事似的，颤颤巍巍的，顺着墙根，或沿着田坝，那么扯长了声如怨如诉，使人心中立刻结起了个小疙瘩来。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828800" y="2303463"/>
            <a:ext cx="593725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252913" y="3278188"/>
            <a:ext cx="1660525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187450" y="4772025"/>
            <a:ext cx="113364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拟人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2427" b="4427"/>
          <a:stretch>
            <a:fillRect/>
          </a:stretch>
        </p:blipFill>
        <p:spPr>
          <a:xfrm>
            <a:off x="8917136" y="3852863"/>
            <a:ext cx="2748916" cy="2693035"/>
          </a:xfrm>
          <a:prstGeom prst="round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自读感悟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b="29600"/>
          <a:stretch>
            <a:fillRect/>
          </a:stretch>
        </p:blipFill>
        <p:spPr>
          <a:xfrm>
            <a:off x="3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398385" y="1080086"/>
            <a:ext cx="3168015" cy="912495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398385" y="2033676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398385" y="2987266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398385" y="3940856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98385" y="4894447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920899" y="1544578"/>
            <a:ext cx="6230938" cy="75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用拟人的修辞手法完成句子。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920899" y="2520890"/>
            <a:ext cx="8496300" cy="205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母鸡在田野里（         ）地（         ）。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母鸡在鸡窝里（        ）地（          ）。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4613424" y="2595503"/>
            <a:ext cx="1133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悠闲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7227952" y="3928903"/>
            <a:ext cx="1133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唱歌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50" y="4089400"/>
            <a:ext cx="2208552" cy="230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4613424" y="3928904"/>
            <a:ext cx="1133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欢快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7348518" y="2607984"/>
            <a:ext cx="1133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散步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自读感悟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/>
      <p:bldP spid="19" grpId="0"/>
      <p:bldP spid="20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4"/>
          <p:cNvSpPr txBox="1">
            <a:spLocks noChangeArrowheads="1"/>
          </p:cNvSpPr>
          <p:nvPr/>
        </p:nvSpPr>
        <p:spPr bwMode="auto">
          <a:xfrm>
            <a:off x="876300" y="1443038"/>
            <a:ext cx="7177088" cy="14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讨论：“我”之前“一向讨厌母鸡”的原因是什么？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715773" y="3772503"/>
            <a:ext cx="65915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讨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厌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218602" y="3056593"/>
            <a:ext cx="2020888" cy="52322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无病呻吟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194790" y="4210705"/>
            <a:ext cx="2020887" cy="52322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欺软怕硬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218602" y="5264805"/>
            <a:ext cx="2020888" cy="52322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拼命炫耀</a:t>
            </a:r>
          </a:p>
        </p:txBody>
      </p:sp>
      <p:sp>
        <p:nvSpPr>
          <p:cNvPr id="18" name="文本框 16"/>
          <p:cNvSpPr txBox="1"/>
          <p:nvPr/>
        </p:nvSpPr>
        <p:spPr>
          <a:xfrm>
            <a:off x="6962955" y="4084016"/>
            <a:ext cx="73249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分</a:t>
            </a:r>
          </a:p>
        </p:txBody>
      </p:sp>
      <p:sp>
        <p:nvSpPr>
          <p:cNvPr id="19" name="文本框 16"/>
          <p:cNvSpPr txBox="1"/>
          <p:nvPr/>
        </p:nvSpPr>
        <p:spPr>
          <a:xfrm>
            <a:off x="1271519" y="4063619"/>
            <a:ext cx="73249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总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3687763" y="3040063"/>
            <a:ext cx="282575" cy="2719387"/>
          </a:xfrm>
          <a:prstGeom prst="leftBrac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云形标注 20"/>
          <p:cNvSpPr/>
          <p:nvPr/>
        </p:nvSpPr>
        <p:spPr>
          <a:xfrm>
            <a:off x="8053388" y="1214438"/>
            <a:ext cx="3694112" cy="1758950"/>
          </a:xfrm>
          <a:prstGeom prst="cloudCallout">
            <a:avLst>
              <a:gd name="adj1" fmla="val -65437"/>
              <a:gd name="adj2" fmla="val 902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rPr>
              <a:t>13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rPr>
              <a:t>课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rPr>
              <a:t>猫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rPr>
              <a:t>也运用了这种写法！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自读感悟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50" y="4089400"/>
            <a:ext cx="2208552" cy="230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  <p:bldP spid="14" grpId="0" bldLvl="0" animBg="1"/>
      <p:bldP spid="15" grpId="0" bldLvl="0" animBg="1"/>
      <p:bldP spid="16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69950" y="2080503"/>
            <a:ext cx="10687050" cy="380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都有过渡部分，结构都非常清晰。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《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猫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写了猫的性格古怪和淘气可爱，由两部分构成；并以“小猫满月的时候更可爱”为过渡句，将两部分内容紧密地联系在一起；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《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母鸡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可以明显分为母鸡孵鸡雏以前和孵出鸡雏以后两部分，以过渡段使文章浑然一体。 </a:t>
            </a: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4632325" y="974725"/>
            <a:ext cx="2357438" cy="955675"/>
            <a:chOff x="2046" y="2263"/>
            <a:chExt cx="3714" cy="1507"/>
          </a:xfrm>
        </p:grpSpPr>
        <p:sp>
          <p:nvSpPr>
            <p:cNvPr id="21" name="椭圆 20"/>
            <p:cNvSpPr/>
            <p:nvPr/>
          </p:nvSpPr>
          <p:spPr>
            <a:xfrm>
              <a:off x="2046" y="2263"/>
              <a:ext cx="3714" cy="150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646" y="2511"/>
              <a:ext cx="2400" cy="983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相同点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比较异同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73100" y="1439256"/>
            <a:ext cx="11010900" cy="427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2.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采用的都是总分段式。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采用总分来表现小动物特点时，这两篇文章都是通过点滴小事生动具体的进行描写。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3.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在语言的运用上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都是生活化的语言风格，生动鲜明而又通俗易懂。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比较异同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1832923"/>
            <a:ext cx="12296775" cy="44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128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8128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情感表达方面 </a:t>
            </a:r>
          </a:p>
          <a:p>
            <a:pPr marL="0" marR="0" lvl="0" indent="8128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猫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：始终都是表达作者的喜爱之情 </a:t>
            </a:r>
          </a:p>
          <a:p>
            <a:pPr marL="0" marR="0" lvl="0" indent="8128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《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母鸡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情感上产生变化，“讨厌”到“不敢讨厌”。 </a:t>
            </a:r>
          </a:p>
          <a:p>
            <a:pPr marL="0" marR="0" lvl="0" indent="8128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2.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叙述动物特点方面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</a:p>
          <a:p>
            <a:pPr marL="0" marR="0" lvl="0" indent="8128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猫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先写“猫的性格实在有些古怪”，再具体写它的表现。 </a:t>
            </a:r>
          </a:p>
          <a:p>
            <a:pPr marL="0" marR="0" lvl="0" indent="8128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《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母鸡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先写“我一向讨厌母鸡”，再写它令人生厌的三个方面。 </a:t>
            </a: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5357813" y="892175"/>
            <a:ext cx="2357437" cy="957263"/>
            <a:chOff x="2046" y="2263"/>
            <a:chExt cx="3714" cy="1507"/>
          </a:xfrm>
        </p:grpSpPr>
        <p:sp>
          <p:nvSpPr>
            <p:cNvPr id="21" name="椭圆 20"/>
            <p:cNvSpPr/>
            <p:nvPr/>
          </p:nvSpPr>
          <p:spPr>
            <a:xfrm>
              <a:off x="2046" y="2263"/>
              <a:ext cx="3714" cy="150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646" y="2513"/>
              <a:ext cx="2400" cy="981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不同点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比较异同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12261" y="1599512"/>
            <a:ext cx="8520113" cy="358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课文以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为线索，对母鸡的情感由“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”转变为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，前后形成了鲜明的对比，塑造了一位“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”的形象。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445024" y="2148787"/>
            <a:ext cx="367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作者的情感变化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70444" y="3370973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讨厌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280174" y="3409073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尊敬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537075" y="4551694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伟大的鸡母亲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50" y="4089400"/>
            <a:ext cx="2208552" cy="230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2414588" y="1835150"/>
            <a:ext cx="9031447" cy="363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1.到下蛋的时候，它差不多是发了狂，恨不能让全世界都知道它这点儿成绩;就是聋子也会被它吵得受不了。  (          ) 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2.发现了一点儿可吃的东西，它咕咕地紧叫，啄一啄那个东西，马上便放下，让它的儿女吃。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     )(          )</a:t>
            </a: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8629375" y="5001279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比喻</a:t>
            </a:r>
          </a:p>
        </p:txBody>
      </p:sp>
      <p:sp>
        <p:nvSpPr>
          <p:cNvPr id="13" name="文本框 3"/>
          <p:cNvSpPr txBox="1">
            <a:spLocks noChangeArrowheads="1"/>
          </p:cNvSpPr>
          <p:nvPr/>
        </p:nvSpPr>
        <p:spPr bwMode="auto">
          <a:xfrm>
            <a:off x="7600676" y="5001279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拟人</a:t>
            </a:r>
          </a:p>
        </p:txBody>
      </p:sp>
      <p:sp>
        <p:nvSpPr>
          <p:cNvPr id="15" name="文本框 4"/>
          <p:cNvSpPr txBox="1">
            <a:spLocks noChangeArrowheads="1"/>
          </p:cNvSpPr>
          <p:nvPr/>
        </p:nvSpPr>
        <p:spPr bwMode="auto">
          <a:xfrm>
            <a:off x="8662713" y="3190232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夸张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45965" y="1311930"/>
            <a:ext cx="6303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一、下面的句子各用了什么修辞手法?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课后作业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3925888"/>
            <a:ext cx="2214754" cy="2932112"/>
          </a:xfrm>
          <a:prstGeom prst="rect">
            <a:avLst/>
          </a:prstGeom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41300" y="1441450"/>
            <a:ext cx="11496675" cy="66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二、点滴之恩，当涌泉相报，请你写一写你最想对妈妈说的话。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77999" y="2862517"/>
            <a:ext cx="6742112" cy="255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妈妈，有您的日子里，我每天都是开心，妈妈，多么希望，时间能慢点再慢点，留下您年轻美丽的模样，妈妈，我永远爱您。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课后作业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00" y="2862517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b="29600"/>
          <a:stretch>
            <a:fillRect/>
          </a:stretch>
        </p:blipFill>
        <p:spPr>
          <a:xfrm>
            <a:off x="3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72214" y="1964061"/>
            <a:ext cx="5320232" cy="2189446"/>
            <a:chOff x="752564" y="2677925"/>
            <a:chExt cx="4557018" cy="2189446"/>
          </a:xfrm>
        </p:grpSpPr>
        <p:sp>
          <p:nvSpPr>
            <p:cNvPr id="7" name="文本框 6"/>
            <p:cNvSpPr txBox="1"/>
            <p:nvPr/>
          </p:nvSpPr>
          <p:spPr>
            <a:xfrm>
              <a:off x="752564" y="2677925"/>
              <a:ext cx="45326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感谢各位聆听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4108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矩形 3"/>
          <p:cNvSpPr/>
          <p:nvPr/>
        </p:nvSpPr>
        <p:spPr>
          <a:xfrm>
            <a:off x="1035698" y="1775247"/>
            <a:ext cx="5970361" cy="66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母鸡给你留下了什么印象？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35698" y="2649311"/>
            <a:ext cx="5970361" cy="27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老舍眼里的母鸡又是怎样的呢？这节课我们一起来学习老舍先生的一篇文章《母鸡》。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98" y="2649311"/>
            <a:ext cx="4247104" cy="2823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467225" y="1888097"/>
            <a:ext cx="6804155" cy="308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舍（1899年2月3日－1966年8月24日），原名舒庆春，字舍予，满族正红旗人，生于北京，中国现代小说家、著名作家，杰出的语言大师、人民艺术家。著有长篇小说《小坡的生日》、《猫城记》、《牛天赐传》、《骆驼祥子》等，短篇小说《赶集》等。</a:t>
            </a: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10" y="1888097"/>
            <a:ext cx="26289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221571" y="2956119"/>
            <a:ext cx="91170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疙  瘩       侮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辱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恶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撮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毛 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聋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子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鸡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雏          啄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食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起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伏      哼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叫  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啼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叫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凄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惨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582184" y="2419544"/>
            <a:ext cx="7088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wǔ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221571" y="2371919"/>
            <a:ext cx="753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gē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715784" y="2419544"/>
            <a:ext cx="816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wù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308046" y="2419544"/>
            <a:ext cx="9589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zuǒ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121559" y="3621282"/>
            <a:ext cx="9589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lóng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176034" y="3568894"/>
            <a:ext cx="1300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zhuó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615271" y="4799207"/>
            <a:ext cx="6399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fú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837646" y="4813494"/>
            <a:ext cx="12089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hēng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790271" y="4799207"/>
            <a:ext cx="526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tí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571446" y="4778569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qī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704171" y="2419544"/>
            <a:ext cx="1552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da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480584" y="3621282"/>
            <a:ext cx="845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chú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28"/>
          <p:cNvGrpSpPr/>
          <p:nvPr/>
        </p:nvGrpSpPr>
        <p:grpSpPr bwMode="auto">
          <a:xfrm>
            <a:off x="4046631" y="1254725"/>
            <a:ext cx="2263775" cy="844550"/>
            <a:chOff x="11617" y="1518"/>
            <a:chExt cx="3001" cy="1812"/>
          </a:xfrm>
        </p:grpSpPr>
        <p:sp>
          <p:nvSpPr>
            <p:cNvPr id="21" name="椭圆 9221"/>
            <p:cNvSpPr>
              <a:spLocks noChangeArrowheads="1"/>
            </p:cNvSpPr>
            <p:nvPr/>
          </p:nvSpPr>
          <p:spPr bwMode="auto">
            <a:xfrm>
              <a:off x="11617" y="1518"/>
              <a:ext cx="3001" cy="181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16"/>
            <p:cNvSpPr>
              <a:spLocks noChangeArrowheads="1"/>
            </p:cNvSpPr>
            <p:nvPr/>
          </p:nvSpPr>
          <p:spPr bwMode="auto">
            <a:xfrm>
              <a:off x="12036" y="1816"/>
              <a:ext cx="2162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我会认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15" y="3237722"/>
            <a:ext cx="2728268" cy="3611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15" y="3237722"/>
            <a:ext cx="2728268" cy="3611952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524000" y="2854325"/>
            <a:ext cx="1023938" cy="18700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6"/>
          <p:cNvSpPr txBox="1">
            <a:spLocks noChangeArrowheads="1"/>
          </p:cNvSpPr>
          <p:nvPr/>
        </p:nvSpPr>
        <p:spPr bwMode="auto">
          <a:xfrm>
            <a:off x="1524000" y="3327400"/>
            <a:ext cx="4778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rPr>
              <a:t>恶</a:t>
            </a:r>
          </a:p>
        </p:txBody>
      </p:sp>
      <p:sp>
        <p:nvSpPr>
          <p:cNvPr id="25" name="左大括号 24"/>
          <p:cNvSpPr/>
          <p:nvPr/>
        </p:nvSpPr>
        <p:spPr>
          <a:xfrm>
            <a:off x="2649538" y="2212975"/>
            <a:ext cx="395287" cy="3168650"/>
          </a:xfrm>
          <a:prstGeom prst="leftBrace">
            <a:avLst>
              <a:gd name="adj1" fmla="val 8333"/>
              <a:gd name="adj2" fmla="val 50010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044825" y="1989138"/>
            <a:ext cx="3430588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è    </a:t>
            </a:r>
            <a:r>
              <a:rPr kumimoji="0" lang="zh-CN" altLang="en-US" sz="4000" b="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凶恶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044825" y="3475038"/>
            <a:ext cx="3430588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wù   </a:t>
            </a:r>
            <a:r>
              <a:rPr kumimoji="0" lang="zh-CN" altLang="en-US" sz="4000" b="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厌恶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144838" y="4954588"/>
            <a:ext cx="3430587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ě    </a:t>
            </a:r>
            <a:r>
              <a:rPr kumimoji="0" lang="zh-CN" altLang="en-US" sz="4000" b="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恶心</a:t>
            </a: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6159500" y="1206500"/>
            <a:ext cx="2263775" cy="842963"/>
            <a:chOff x="11617" y="1519"/>
            <a:chExt cx="3002" cy="1812"/>
          </a:xfrm>
        </p:grpSpPr>
        <p:sp>
          <p:nvSpPr>
            <p:cNvPr id="30" name="椭圆 9221"/>
            <p:cNvSpPr>
              <a:spLocks noChangeArrowheads="1"/>
            </p:cNvSpPr>
            <p:nvPr/>
          </p:nvSpPr>
          <p:spPr bwMode="auto">
            <a:xfrm>
              <a:off x="11617" y="1519"/>
              <a:ext cx="3002" cy="181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矩形 16"/>
            <p:cNvSpPr>
              <a:spLocks noChangeArrowheads="1"/>
            </p:cNvSpPr>
            <p:nvPr/>
          </p:nvSpPr>
          <p:spPr bwMode="auto">
            <a:xfrm>
              <a:off x="12036" y="1816"/>
              <a:ext cx="2162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多音字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13" name="文本框 64"/>
          <p:cNvSpPr txBox="1">
            <a:spLocks noChangeArrowheads="1"/>
          </p:cNvSpPr>
          <p:nvPr/>
        </p:nvSpPr>
        <p:spPr bwMode="auto">
          <a:xfrm>
            <a:off x="1506538" y="4276725"/>
            <a:ext cx="608012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警</a:t>
            </a:r>
          </a:p>
        </p:txBody>
      </p:sp>
      <p:sp>
        <p:nvSpPr>
          <p:cNvPr id="14" name="文本框 64"/>
          <p:cNvSpPr txBox="1">
            <a:spLocks noChangeArrowheads="1"/>
          </p:cNvSpPr>
          <p:nvPr/>
        </p:nvSpPr>
        <p:spPr bwMode="auto">
          <a:xfrm>
            <a:off x="2635250" y="4276725"/>
            <a:ext cx="100012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戒</a:t>
            </a:r>
          </a:p>
        </p:txBody>
      </p:sp>
      <p:sp>
        <p:nvSpPr>
          <p:cNvPr id="15" name="文本框 64"/>
          <p:cNvSpPr txBox="1">
            <a:spLocks noChangeArrowheads="1"/>
          </p:cNvSpPr>
          <p:nvPr/>
        </p:nvSpPr>
        <p:spPr bwMode="auto">
          <a:xfrm>
            <a:off x="3716338" y="4276725"/>
            <a:ext cx="944562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歪</a:t>
            </a:r>
          </a:p>
        </p:txBody>
      </p:sp>
      <p:sp>
        <p:nvSpPr>
          <p:cNvPr id="16" name="文本框 64"/>
          <p:cNvSpPr txBox="1">
            <a:spLocks noChangeArrowheads="1"/>
          </p:cNvSpPr>
          <p:nvPr/>
        </p:nvSpPr>
        <p:spPr bwMode="auto">
          <a:xfrm>
            <a:off x="4800600" y="4276725"/>
            <a:ext cx="94456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咕</a:t>
            </a:r>
          </a:p>
        </p:txBody>
      </p:sp>
      <p:sp>
        <p:nvSpPr>
          <p:cNvPr id="17" name="文本框 64"/>
          <p:cNvSpPr txBox="1">
            <a:spLocks noChangeArrowheads="1"/>
          </p:cNvSpPr>
          <p:nvPr/>
        </p:nvSpPr>
        <p:spPr bwMode="auto">
          <a:xfrm>
            <a:off x="5907088" y="4276725"/>
            <a:ext cx="93662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汤</a:t>
            </a:r>
          </a:p>
        </p:txBody>
      </p:sp>
      <p:sp>
        <p:nvSpPr>
          <p:cNvPr id="18" name="文本框 64"/>
          <p:cNvSpPr txBox="1">
            <a:spLocks noChangeArrowheads="1"/>
          </p:cNvSpPr>
          <p:nvPr/>
        </p:nvSpPr>
        <p:spPr bwMode="auto">
          <a:xfrm>
            <a:off x="6961188" y="4302125"/>
            <a:ext cx="94456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掘</a:t>
            </a:r>
          </a:p>
        </p:txBody>
      </p:sp>
      <p:sp>
        <p:nvSpPr>
          <p:cNvPr id="19" name="文本框 64"/>
          <p:cNvSpPr txBox="1">
            <a:spLocks noChangeArrowheads="1"/>
          </p:cNvSpPr>
          <p:nvPr/>
        </p:nvSpPr>
        <p:spPr bwMode="auto">
          <a:xfrm>
            <a:off x="8067675" y="4302125"/>
            <a:ext cx="9350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伏</a:t>
            </a:r>
          </a:p>
        </p:txBody>
      </p:sp>
      <p:sp>
        <p:nvSpPr>
          <p:cNvPr id="20" name="文本框 64"/>
          <p:cNvSpPr txBox="1">
            <a:spLocks noChangeArrowheads="1"/>
          </p:cNvSpPr>
          <p:nvPr/>
        </p:nvSpPr>
        <p:spPr bwMode="auto">
          <a:xfrm>
            <a:off x="9148763" y="4302125"/>
            <a:ext cx="9350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啼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195513" y="1944688"/>
            <a:ext cx="9826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tǎo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232150" y="1944688"/>
            <a:ext cx="981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yàn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330700" y="1944688"/>
            <a:ext cx="981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bà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5270500" y="1944688"/>
            <a:ext cx="13414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zhōng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6611938" y="1944688"/>
            <a:ext cx="9826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dú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813675" y="1944688"/>
            <a:ext cx="981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jì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8740775" y="1944688"/>
            <a:ext cx="13414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fū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763713" y="3743325"/>
            <a:ext cx="9826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jǐng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2889250" y="3743325"/>
            <a:ext cx="9826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jiè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3838575" y="3743325"/>
            <a:ext cx="9826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wāi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4979988" y="3743325"/>
            <a:ext cx="981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gū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5918200" y="3746500"/>
            <a:ext cx="11842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tāng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7164388" y="3743325"/>
            <a:ext cx="981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jué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8297863" y="3743325"/>
            <a:ext cx="5699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fú</a:t>
            </a: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9420225" y="3743325"/>
            <a:ext cx="1108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tí</a:t>
            </a:r>
          </a:p>
        </p:txBody>
      </p:sp>
      <p:grpSp>
        <p:nvGrpSpPr>
          <p:cNvPr id="45" name="组合 7"/>
          <p:cNvGrpSpPr/>
          <p:nvPr/>
        </p:nvGrpSpPr>
        <p:grpSpPr bwMode="auto">
          <a:xfrm>
            <a:off x="2025650" y="2520950"/>
            <a:ext cx="1030288" cy="1085850"/>
            <a:chOff x="2437" y="2032"/>
            <a:chExt cx="1244" cy="1264"/>
          </a:xfrm>
        </p:grpSpPr>
        <p:sp>
          <p:nvSpPr>
            <p:cNvPr id="46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7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" name="组合 7"/>
          <p:cNvGrpSpPr/>
          <p:nvPr/>
        </p:nvGrpSpPr>
        <p:grpSpPr bwMode="auto">
          <a:xfrm>
            <a:off x="3106738" y="2525713"/>
            <a:ext cx="1028700" cy="1085850"/>
            <a:chOff x="2437" y="2032"/>
            <a:chExt cx="1244" cy="1264"/>
          </a:xfrm>
        </p:grpSpPr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1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组合 7"/>
          <p:cNvGrpSpPr/>
          <p:nvPr/>
        </p:nvGrpSpPr>
        <p:grpSpPr bwMode="auto">
          <a:xfrm>
            <a:off x="4202113" y="2525713"/>
            <a:ext cx="1030287" cy="1085850"/>
            <a:chOff x="2437" y="2032"/>
            <a:chExt cx="1244" cy="1264"/>
          </a:xfrm>
        </p:grpSpPr>
        <p:sp>
          <p:nvSpPr>
            <p:cNvPr id="54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5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" name="组合 7"/>
          <p:cNvGrpSpPr/>
          <p:nvPr/>
        </p:nvGrpSpPr>
        <p:grpSpPr bwMode="auto">
          <a:xfrm>
            <a:off x="5283200" y="2532063"/>
            <a:ext cx="1028700" cy="1085850"/>
            <a:chOff x="2437" y="2032"/>
            <a:chExt cx="1244" cy="1264"/>
          </a:xfrm>
        </p:grpSpPr>
        <p:sp>
          <p:nvSpPr>
            <p:cNvPr id="58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9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" name="组合 7"/>
          <p:cNvGrpSpPr/>
          <p:nvPr/>
        </p:nvGrpSpPr>
        <p:grpSpPr bwMode="auto">
          <a:xfrm>
            <a:off x="6383338" y="2525713"/>
            <a:ext cx="1030287" cy="1085850"/>
            <a:chOff x="2437" y="2032"/>
            <a:chExt cx="1244" cy="1264"/>
          </a:xfrm>
        </p:grpSpPr>
        <p:sp>
          <p:nvSpPr>
            <p:cNvPr id="62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5" name="组合 7"/>
          <p:cNvGrpSpPr/>
          <p:nvPr/>
        </p:nvGrpSpPr>
        <p:grpSpPr bwMode="auto">
          <a:xfrm>
            <a:off x="7464425" y="2532063"/>
            <a:ext cx="1028700" cy="1085850"/>
            <a:chOff x="2437" y="2032"/>
            <a:chExt cx="1244" cy="1264"/>
          </a:xfrm>
        </p:grpSpPr>
        <p:sp>
          <p:nvSpPr>
            <p:cNvPr id="66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7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9" name="组合 7"/>
          <p:cNvGrpSpPr/>
          <p:nvPr/>
        </p:nvGrpSpPr>
        <p:grpSpPr bwMode="auto">
          <a:xfrm>
            <a:off x="8558213" y="2525713"/>
            <a:ext cx="1028700" cy="1074737"/>
            <a:chOff x="2437" y="2032"/>
            <a:chExt cx="1244" cy="1264"/>
          </a:xfrm>
        </p:grpSpPr>
        <p:sp>
          <p:nvSpPr>
            <p:cNvPr id="70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1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文本框 64"/>
          <p:cNvSpPr txBox="1">
            <a:spLocks noChangeArrowheads="1"/>
          </p:cNvSpPr>
          <p:nvPr/>
        </p:nvSpPr>
        <p:spPr bwMode="auto">
          <a:xfrm>
            <a:off x="2098675" y="2405063"/>
            <a:ext cx="60801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讨</a:t>
            </a:r>
          </a:p>
        </p:txBody>
      </p:sp>
      <p:sp>
        <p:nvSpPr>
          <p:cNvPr id="74" name="文本框 64"/>
          <p:cNvSpPr txBox="1">
            <a:spLocks noChangeArrowheads="1"/>
          </p:cNvSpPr>
          <p:nvPr/>
        </p:nvSpPr>
        <p:spPr bwMode="auto">
          <a:xfrm>
            <a:off x="3140075" y="2451100"/>
            <a:ext cx="998538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厌</a:t>
            </a:r>
          </a:p>
        </p:txBody>
      </p:sp>
      <p:sp>
        <p:nvSpPr>
          <p:cNvPr id="75" name="文本框 64"/>
          <p:cNvSpPr txBox="1">
            <a:spLocks noChangeArrowheads="1"/>
          </p:cNvSpPr>
          <p:nvPr/>
        </p:nvSpPr>
        <p:spPr bwMode="auto">
          <a:xfrm>
            <a:off x="4186238" y="2451100"/>
            <a:ext cx="944562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坝</a:t>
            </a:r>
          </a:p>
        </p:txBody>
      </p:sp>
      <p:sp>
        <p:nvSpPr>
          <p:cNvPr id="76" name="文本框 64"/>
          <p:cNvSpPr txBox="1">
            <a:spLocks noChangeArrowheads="1"/>
          </p:cNvSpPr>
          <p:nvPr/>
        </p:nvSpPr>
        <p:spPr bwMode="auto">
          <a:xfrm>
            <a:off x="5270500" y="2451100"/>
            <a:ext cx="94456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忠</a:t>
            </a:r>
          </a:p>
        </p:txBody>
      </p:sp>
      <p:sp>
        <p:nvSpPr>
          <p:cNvPr id="77" name="文本框 64"/>
          <p:cNvSpPr txBox="1">
            <a:spLocks noChangeArrowheads="1"/>
          </p:cNvSpPr>
          <p:nvPr/>
        </p:nvSpPr>
        <p:spPr bwMode="auto">
          <a:xfrm>
            <a:off x="6376988" y="2451100"/>
            <a:ext cx="935037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毒</a:t>
            </a:r>
          </a:p>
        </p:txBody>
      </p:sp>
      <p:sp>
        <p:nvSpPr>
          <p:cNvPr id="78" name="文本框 64"/>
          <p:cNvSpPr txBox="1">
            <a:spLocks noChangeArrowheads="1"/>
          </p:cNvSpPr>
          <p:nvPr/>
        </p:nvSpPr>
        <p:spPr bwMode="auto">
          <a:xfrm>
            <a:off x="7431088" y="2476500"/>
            <a:ext cx="944562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绩</a:t>
            </a:r>
          </a:p>
        </p:txBody>
      </p:sp>
      <p:sp>
        <p:nvSpPr>
          <p:cNvPr id="79" name="文本框 64"/>
          <p:cNvSpPr txBox="1">
            <a:spLocks noChangeArrowheads="1"/>
          </p:cNvSpPr>
          <p:nvPr/>
        </p:nvSpPr>
        <p:spPr bwMode="auto">
          <a:xfrm>
            <a:off x="8578850" y="2428875"/>
            <a:ext cx="9366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孵</a:t>
            </a:r>
          </a:p>
        </p:txBody>
      </p:sp>
      <p:grpSp>
        <p:nvGrpSpPr>
          <p:cNvPr id="80" name="组合 7"/>
          <p:cNvGrpSpPr/>
          <p:nvPr/>
        </p:nvGrpSpPr>
        <p:grpSpPr bwMode="auto">
          <a:xfrm>
            <a:off x="1522413" y="4325938"/>
            <a:ext cx="1028700" cy="1085850"/>
            <a:chOff x="2437" y="2032"/>
            <a:chExt cx="1244" cy="1264"/>
          </a:xfrm>
        </p:grpSpPr>
        <p:sp>
          <p:nvSpPr>
            <p:cNvPr id="81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82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4" name="组合 7"/>
          <p:cNvGrpSpPr/>
          <p:nvPr/>
        </p:nvGrpSpPr>
        <p:grpSpPr bwMode="auto">
          <a:xfrm>
            <a:off x="2601913" y="4332288"/>
            <a:ext cx="1030287" cy="1085850"/>
            <a:chOff x="2437" y="2032"/>
            <a:chExt cx="1244" cy="1264"/>
          </a:xfrm>
        </p:grpSpPr>
        <p:sp>
          <p:nvSpPr>
            <p:cNvPr id="8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86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8" name="组合 7"/>
          <p:cNvGrpSpPr/>
          <p:nvPr/>
        </p:nvGrpSpPr>
        <p:grpSpPr bwMode="auto">
          <a:xfrm>
            <a:off x="3698875" y="4332288"/>
            <a:ext cx="1028700" cy="1085850"/>
            <a:chOff x="2437" y="2032"/>
            <a:chExt cx="1244" cy="1264"/>
          </a:xfrm>
        </p:grpSpPr>
        <p:sp>
          <p:nvSpPr>
            <p:cNvPr id="89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90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2" name="组合 7"/>
          <p:cNvGrpSpPr/>
          <p:nvPr/>
        </p:nvGrpSpPr>
        <p:grpSpPr bwMode="auto">
          <a:xfrm>
            <a:off x="4778375" y="4337050"/>
            <a:ext cx="1030288" cy="1085850"/>
            <a:chOff x="2437" y="2032"/>
            <a:chExt cx="1244" cy="1264"/>
          </a:xfrm>
        </p:grpSpPr>
        <p:sp>
          <p:nvSpPr>
            <p:cNvPr id="93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94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" name="组合 7"/>
          <p:cNvGrpSpPr/>
          <p:nvPr/>
        </p:nvGrpSpPr>
        <p:grpSpPr bwMode="auto">
          <a:xfrm>
            <a:off x="5880100" y="4332288"/>
            <a:ext cx="1028700" cy="1085850"/>
            <a:chOff x="2437" y="2032"/>
            <a:chExt cx="1244" cy="1264"/>
          </a:xfrm>
        </p:grpSpPr>
        <p:sp>
          <p:nvSpPr>
            <p:cNvPr id="97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98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0" name="组合 7"/>
          <p:cNvGrpSpPr/>
          <p:nvPr/>
        </p:nvGrpSpPr>
        <p:grpSpPr bwMode="auto">
          <a:xfrm>
            <a:off x="6959600" y="4337050"/>
            <a:ext cx="1030288" cy="1085850"/>
            <a:chOff x="2437" y="2032"/>
            <a:chExt cx="1244" cy="1264"/>
          </a:xfrm>
        </p:grpSpPr>
        <p:sp>
          <p:nvSpPr>
            <p:cNvPr id="101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02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4" name="组合 7"/>
          <p:cNvGrpSpPr/>
          <p:nvPr/>
        </p:nvGrpSpPr>
        <p:grpSpPr bwMode="auto">
          <a:xfrm>
            <a:off x="8053388" y="4332288"/>
            <a:ext cx="1030287" cy="1074737"/>
            <a:chOff x="2437" y="2032"/>
            <a:chExt cx="1244" cy="1264"/>
          </a:xfrm>
        </p:grpSpPr>
        <p:sp>
          <p:nvSpPr>
            <p:cNvPr id="10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06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" name="组合 7"/>
          <p:cNvGrpSpPr/>
          <p:nvPr/>
        </p:nvGrpSpPr>
        <p:grpSpPr bwMode="auto">
          <a:xfrm>
            <a:off x="9155113" y="4332288"/>
            <a:ext cx="1028700" cy="1074737"/>
            <a:chOff x="2437" y="2032"/>
            <a:chExt cx="1244" cy="1264"/>
          </a:xfrm>
        </p:grpSpPr>
        <p:sp>
          <p:nvSpPr>
            <p:cNvPr id="109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10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2" name="组合 28"/>
          <p:cNvGrpSpPr/>
          <p:nvPr/>
        </p:nvGrpSpPr>
        <p:grpSpPr bwMode="auto">
          <a:xfrm>
            <a:off x="4964113" y="1152525"/>
            <a:ext cx="2263775" cy="844550"/>
            <a:chOff x="11617" y="1519"/>
            <a:chExt cx="3002" cy="1812"/>
          </a:xfrm>
        </p:grpSpPr>
        <p:sp>
          <p:nvSpPr>
            <p:cNvPr id="113" name="椭圆 9221"/>
            <p:cNvSpPr>
              <a:spLocks noChangeArrowheads="1"/>
            </p:cNvSpPr>
            <p:nvPr/>
          </p:nvSpPr>
          <p:spPr bwMode="auto">
            <a:xfrm>
              <a:off x="11617" y="1519"/>
              <a:ext cx="3002" cy="181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矩形 16"/>
            <p:cNvSpPr>
              <a:spLocks noChangeArrowheads="1"/>
            </p:cNvSpPr>
            <p:nvPr/>
          </p:nvSpPr>
          <p:spPr bwMode="auto">
            <a:xfrm>
              <a:off x="12036" y="1816"/>
              <a:ext cx="2162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我会写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912813" y="1771650"/>
            <a:ext cx="2209800" cy="8577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字理识字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995488" y="2505075"/>
            <a:ext cx="866775" cy="133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歪</a:t>
            </a:r>
            <a:endParaRPr kumimoji="0" lang="en-US" altLang="zh-CN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252538" y="4494213"/>
            <a:ext cx="9886950" cy="1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会意字。合不正二字为一字，“不正”为歪。本义：不正，偏斜。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8013" y="2390775"/>
            <a:ext cx="1638300" cy="1982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0538" y="2406650"/>
            <a:ext cx="1568450" cy="194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371" name="组合 28"/>
          <p:cNvGrpSpPr/>
          <p:nvPr/>
        </p:nvGrpSpPr>
        <p:grpSpPr bwMode="auto">
          <a:xfrm>
            <a:off x="4568825" y="1152525"/>
            <a:ext cx="2773363" cy="844550"/>
            <a:chOff x="11617" y="1519"/>
            <a:chExt cx="3746" cy="1812"/>
          </a:xfrm>
        </p:grpSpPr>
        <p:sp>
          <p:nvSpPr>
            <p:cNvPr id="10245" name="椭圆 9221"/>
            <p:cNvSpPr>
              <a:spLocks noChangeArrowheads="1"/>
            </p:cNvSpPr>
            <p:nvPr/>
          </p:nvSpPr>
          <p:spPr bwMode="auto">
            <a:xfrm>
              <a:off x="11617" y="1519"/>
              <a:ext cx="3746" cy="181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73" name="矩形 16"/>
            <p:cNvSpPr>
              <a:spLocks noChangeArrowheads="1"/>
            </p:cNvSpPr>
            <p:nvPr/>
          </p:nvSpPr>
          <p:spPr bwMode="auto">
            <a:xfrm>
              <a:off x="12207" y="1816"/>
              <a:ext cx="2944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识字方法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0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717675" y="2857500"/>
            <a:ext cx="3787775" cy="2617788"/>
            <a:chOff x="3241963" y="2707574"/>
            <a:chExt cx="3788410" cy="3636234"/>
          </a:xfrm>
        </p:grpSpPr>
        <p:sp>
          <p:nvSpPr>
            <p:cNvPr id="17410" name="TextBox 7"/>
            <p:cNvSpPr txBox="1">
              <a:spLocks noChangeArrowheads="1"/>
            </p:cNvSpPr>
            <p:nvPr/>
          </p:nvSpPr>
          <p:spPr bwMode="auto">
            <a:xfrm>
              <a:off x="3432150" y="2750184"/>
              <a:ext cx="3598223" cy="354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厂 </a:t>
              </a: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+ </a:t>
              </a:r>
              <a:r>
                <a: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犬 </a:t>
              </a: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= </a:t>
              </a:r>
              <a:r>
                <a: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厌</a:t>
              </a:r>
              <a:endPara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土 </a:t>
              </a: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+ </a:t>
              </a:r>
              <a:r>
                <a: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贝 </a:t>
              </a: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= </a:t>
              </a:r>
              <a:r>
                <a: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坝</a:t>
              </a:r>
              <a:endPara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中 </a:t>
              </a: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+ </a:t>
              </a:r>
              <a:r>
                <a: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心 </a:t>
              </a: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= </a:t>
              </a:r>
              <a:r>
                <a: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忠</a:t>
              </a:r>
              <a:endPara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敬 </a:t>
              </a: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+ </a:t>
              </a:r>
              <a:r>
                <a: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言 </a:t>
              </a: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= </a:t>
              </a:r>
              <a:r>
                <a: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警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241963" y="2707574"/>
              <a:ext cx="3658213" cy="3636234"/>
            </a:xfrm>
            <a:prstGeom prst="rect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4598988" y="1189038"/>
            <a:ext cx="2357437" cy="957262"/>
            <a:chOff x="2046" y="2263"/>
            <a:chExt cx="3714" cy="1506"/>
          </a:xfrm>
        </p:grpSpPr>
        <p:sp>
          <p:nvSpPr>
            <p:cNvPr id="6" name="椭圆 5"/>
            <p:cNvSpPr/>
            <p:nvPr/>
          </p:nvSpPr>
          <p:spPr>
            <a:xfrm>
              <a:off x="2046" y="2263"/>
              <a:ext cx="3714" cy="150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646" y="2513"/>
              <a:ext cx="2398" cy="979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加一加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479675"/>
            <a:ext cx="3375025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51hg1wc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1177</Words>
  <Application>Microsoft Office PowerPoint</Application>
  <PresentationFormat>宽屏</PresentationFormat>
  <Paragraphs>225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2" baseType="lpstr">
      <vt:lpstr>Arial</vt:lpstr>
      <vt:lpstr>思源黑体 CN Regular</vt:lpstr>
      <vt:lpstr>FandolFang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24</cp:revision>
  <dcterms:created xsi:type="dcterms:W3CDTF">2020-08-05T18:24:00Z</dcterms:created>
  <dcterms:modified xsi:type="dcterms:W3CDTF">2023-01-10T05:55:42Z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D5C14694F5E44988BE6A93D23F6EA826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