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8" r:id="rId2"/>
    <p:sldId id="257" r:id="rId3"/>
    <p:sldId id="258" r:id="rId4"/>
    <p:sldId id="260" r:id="rId5"/>
    <p:sldId id="261" r:id="rId6"/>
    <p:sldId id="262" r:id="rId7"/>
    <p:sldId id="266" r:id="rId8"/>
    <p:sldId id="265" r:id="rId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4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96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FF6DC-F1A5-4514-9738-23AB92F7375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A09DB-1333-4FF4-98D8-82321A5A3D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09DB-1333-4FF4-98D8-82321A5A3D7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953691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922204-2517-4317-B766-CBF1439FF6E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A8A0A-1957-4FEB-9557-8E56513CBB7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DDEC4-7F60-41D6-B41B-83629265024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4DF87-E0AE-4A09-A2F8-4DF1B80E502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F8448-9E3C-45E3-8D0F-E27CF9647DC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1341"/>
            <a:ext cx="4038600" cy="3393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1341"/>
            <a:ext cx="4038600" cy="3393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18430-5D72-4D6E-AE85-007BACC0A85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4875A-FBE6-4598-8F18-0F484077331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09BB5-9B78-46BE-82CA-40B30807DF9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C8F50-3897-4286-A82D-132EA0D3E24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C067D-A43B-4767-8368-7AA701243EF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776B2-FC3E-48EB-9F7A-F48045F8665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1341"/>
            <a:ext cx="8229600" cy="3393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2729"/>
            <a:ext cx="2133600" cy="358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2729"/>
            <a:ext cx="2895600" cy="358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2729"/>
            <a:ext cx="2133600" cy="358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FFEDC85-D330-4CF3-BC76-FD3F28BD014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1" y="203836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kern="10" dirty="0" smtClean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/>
              </a:rPr>
              <a:t>He was young then.</a:t>
            </a:r>
            <a:endParaRPr lang="zh-CN" altLang="en-US" sz="4800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095710"/>
            <a:ext cx="914399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2" y="1047790"/>
            <a:ext cx="9144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kern="10" dirty="0" smtClean="0">
                <a:ln w="12700">
                  <a:noFill/>
                  <a:round/>
                </a:ln>
                <a:solidFill>
                  <a:schemeClr val="accent6">
                    <a:lumMod val="50000"/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/>
              </a:rPr>
              <a:t>Unit 1 Teachers' Day</a:t>
            </a:r>
            <a:endParaRPr lang="zh-CN" altLang="en-US" sz="3200" kern="10" dirty="0">
              <a:ln w="12700">
                <a:noFill/>
                <a:round/>
              </a:ln>
              <a:solidFill>
                <a:schemeClr val="accent6">
                  <a:lumMod val="50000"/>
                  <a:alpha val="50195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zh-CN" smtClean="0"/>
          </a:p>
        </p:txBody>
      </p:sp>
      <p:pic>
        <p:nvPicPr>
          <p:cNvPr id="3075" name="Picture 5" descr="0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564532" y="285810"/>
            <a:ext cx="62484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noFill/>
                  <a:rou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What's the date (</a:t>
            </a:r>
            <a:r>
              <a:rPr lang="zh-CN" altLang="en-US" sz="3600" b="1" kern="10" dirty="0">
                <a:ln w="9525">
                  <a:noFill/>
                  <a:rou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日期</a:t>
            </a:r>
            <a:r>
              <a:rPr lang="en-US" altLang="zh-CN" sz="3600" b="1" kern="10" dirty="0">
                <a:ln w="9525">
                  <a:noFill/>
                  <a:rou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)today?</a:t>
            </a:r>
            <a:endParaRPr lang="zh-CN" altLang="en-US" sz="3600" b="1" kern="10" dirty="0">
              <a:ln w="9525">
                <a:noFill/>
                <a:round/>
              </a:ln>
              <a:solidFill>
                <a:srgbClr val="FF66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WordArt 7"/>
          <p:cNvSpPr>
            <a:spLocks noChangeArrowheads="1" noChangeShapeType="1" noTextEdit="1"/>
          </p:cNvSpPr>
          <p:nvPr/>
        </p:nvSpPr>
        <p:spPr bwMode="auto">
          <a:xfrm>
            <a:off x="381000" y="1143000"/>
            <a:ext cx="8401050" cy="428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It's September 10. It's Teachers' Day.</a:t>
            </a:r>
            <a:endParaRPr lang="zh-CN" altLang="en-US" sz="320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6512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What’s Miss Zhang doing?</a:t>
            </a:r>
          </a:p>
        </p:txBody>
      </p:sp>
      <p:pic>
        <p:nvPicPr>
          <p:cNvPr id="5123" name="Picture 4" descr="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5208"/>
            <a:ext cx="91440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19200" y="914400"/>
            <a:ext cx="6934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She’s making a card for her teacher, Mr. Wang.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028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r>
              <a:rPr lang="en-US" altLang="zh-CN" sz="3600" smtClean="0">
                <a:latin typeface="Arial Black" panose="020B0A04020102020204" pitchFamily="34" charset="0"/>
              </a:rPr>
              <a:t>What was Mr Wang like </a:t>
            </a:r>
            <a:r>
              <a:rPr lang="en-US" altLang="zh-CN" sz="3600" smtClean="0">
                <a:solidFill>
                  <a:srgbClr val="FF0000"/>
                </a:solidFill>
                <a:latin typeface="Arial Black" panose="020B0A04020102020204" pitchFamily="34" charset="0"/>
              </a:rPr>
              <a:t>then</a:t>
            </a:r>
            <a:r>
              <a:rPr lang="en-US" altLang="zh-CN" sz="3600" smtClean="0">
                <a:latin typeface="Arial Black" panose="020B0A04020102020204" pitchFamily="34" charset="0"/>
              </a:rPr>
              <a:t>?</a:t>
            </a:r>
          </a:p>
        </p:txBody>
      </p:sp>
      <p:pic>
        <p:nvPicPr>
          <p:cNvPr id="6147" name="Picture 4" descr="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236" y="1543050"/>
            <a:ext cx="8229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19200" y="914400"/>
            <a:ext cx="7086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 Black" panose="020B0A04020102020204" pitchFamily="34" charset="0"/>
              </a:rPr>
              <a:t>He </a:t>
            </a:r>
            <a:r>
              <a:rPr lang="en-US" altLang="zh-CN" sz="3200" dirty="0">
                <a:solidFill>
                  <a:srgbClr val="FF0000"/>
                </a:solidFill>
                <a:latin typeface="Arial Black" panose="020B0A04020102020204" pitchFamily="34" charset="0"/>
              </a:rPr>
              <a:t>was</a:t>
            </a:r>
            <a:r>
              <a:rPr lang="en-US" altLang="zh-CN" sz="3200" dirty="0">
                <a:latin typeface="Arial Black" panose="020B0A04020102020204" pitchFamily="34" charset="0"/>
              </a:rPr>
              <a:t> young. He </a:t>
            </a:r>
            <a:r>
              <a:rPr lang="en-US" altLang="zh-CN" sz="3200" dirty="0">
                <a:solidFill>
                  <a:srgbClr val="FF0000"/>
                </a:solidFill>
                <a:latin typeface="Arial Black" panose="020B0A04020102020204" pitchFamily="34" charset="0"/>
              </a:rPr>
              <a:t>was</a:t>
            </a:r>
            <a:r>
              <a:rPr lang="en-US" altLang="zh-CN" sz="3200" dirty="0">
                <a:latin typeface="Arial Black" panose="020B0A04020102020204" pitchFamily="34" charset="0"/>
              </a:rPr>
              <a:t> strong. His hair </a:t>
            </a:r>
            <a:r>
              <a:rPr lang="en-US" altLang="zh-CN" sz="3200" dirty="0">
                <a:solidFill>
                  <a:srgbClr val="FF0000"/>
                </a:solidFill>
                <a:latin typeface="Arial Black" panose="020B0A04020102020204" pitchFamily="34" charset="0"/>
              </a:rPr>
              <a:t>was</a:t>
            </a:r>
            <a:r>
              <a:rPr lang="en-US" altLang="zh-CN" sz="3200" dirty="0">
                <a:latin typeface="Arial Black" panose="020B0A04020102020204" pitchFamily="34" charset="0"/>
              </a:rPr>
              <a:t> black.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4038600" y="2571750"/>
            <a:ext cx="228600" cy="400050"/>
          </a:xfrm>
          <a:prstGeom prst="downArrow">
            <a:avLst>
              <a:gd name="adj1" fmla="val 50000"/>
              <a:gd name="adj2" fmla="val 5832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1066800" y="400050"/>
            <a:ext cx="7467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2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nimBg="1"/>
      <p:bldP spid="9223" grpId="0"/>
      <p:bldP spid="92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85902" y="1200186"/>
            <a:ext cx="716261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   Was </a:t>
            </a:r>
            <a:r>
              <a:rPr lang="zh-CN" altLang="en-US" sz="3200" b="1" dirty="0">
                <a:solidFill>
                  <a:srgbClr val="FF0000"/>
                </a:solidFill>
              </a:rPr>
              <a:t>是</a:t>
            </a:r>
            <a:r>
              <a:rPr lang="en-US" altLang="zh-CN" sz="3200" b="1" dirty="0">
                <a:solidFill>
                  <a:srgbClr val="FF0000"/>
                </a:solidFill>
              </a:rPr>
              <a:t>is</a:t>
            </a:r>
            <a:r>
              <a:rPr lang="zh-CN" altLang="en-US" sz="3200" b="1" dirty="0">
                <a:solidFill>
                  <a:srgbClr val="FF0000"/>
                </a:solidFill>
              </a:rPr>
              <a:t>的过去式。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  表示过去发生的动作。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  常与</a:t>
            </a:r>
            <a:r>
              <a:rPr lang="en-US" altLang="zh-CN" sz="3200" b="1" dirty="0">
                <a:solidFill>
                  <a:srgbClr val="FF0000"/>
                </a:solidFill>
              </a:rPr>
              <a:t>then</a:t>
            </a:r>
            <a:r>
              <a:rPr lang="zh-CN" altLang="en-US" sz="3200" b="1" dirty="0">
                <a:solidFill>
                  <a:srgbClr val="FF0000"/>
                </a:solidFill>
              </a:rPr>
              <a:t>（那个时候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）连</a:t>
            </a:r>
            <a:r>
              <a:rPr lang="zh-CN" altLang="en-US" sz="3200" b="1" dirty="0">
                <a:solidFill>
                  <a:srgbClr val="FF0000"/>
                </a:solidFill>
              </a:rPr>
              <a:t>用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。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545" y="1740932"/>
            <a:ext cx="85344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71450"/>
            <a:ext cx="8229600" cy="857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l"/>
            <a:r>
              <a:rPr lang="en-US" altLang="zh-CN" sz="3200" dirty="0" smtClean="0">
                <a:latin typeface="Arial Black" panose="020B0A04020102020204" pitchFamily="34" charset="0"/>
              </a:rPr>
              <a:t>Who’s this </a:t>
            </a:r>
            <a:r>
              <a:rPr lang="en-US" altLang="zh-CN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little</a:t>
            </a:r>
            <a:r>
              <a:rPr lang="en-US" altLang="zh-CN" sz="3200" dirty="0" smtClean="0">
                <a:latin typeface="Arial Black" panose="020B0A04020102020204" pitchFamily="34" charset="0"/>
              </a:rPr>
              <a:t> girl? </a:t>
            </a:r>
            <a:br>
              <a:rPr lang="en-US" altLang="zh-CN" sz="3200" dirty="0" smtClean="0">
                <a:latin typeface="Arial Black" panose="020B0A04020102020204" pitchFamily="34" charset="0"/>
              </a:rPr>
            </a:br>
            <a:r>
              <a:rPr lang="en-US" altLang="zh-CN" sz="3200" dirty="0" smtClean="0">
                <a:latin typeface="Arial Black" panose="020B0A04020102020204" pitchFamily="34" charset="0"/>
              </a:rPr>
              <a:t>What was she like?(</a:t>
            </a:r>
            <a:r>
              <a:rPr lang="zh-CN" altLang="en-US" sz="3200" b="1" dirty="0" smtClean="0">
                <a:latin typeface="Arial Black" panose="020B0A04020102020204" pitchFamily="34" charset="0"/>
              </a:rPr>
              <a:t>她是什么样子的？</a:t>
            </a:r>
            <a:r>
              <a:rPr lang="en-US" altLang="zh-CN" sz="3200" dirty="0" smtClean="0"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00150"/>
            <a:ext cx="8229600" cy="3429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1">
              <a:buFontTx/>
              <a:buNone/>
            </a:pPr>
            <a:r>
              <a:rPr lang="en-US" altLang="zh-CN" sz="2800" b="1" dirty="0" smtClean="0">
                <a:latin typeface="Arial Black" panose="020B0A04020102020204" pitchFamily="34" charset="0"/>
              </a:rPr>
              <a:t>She’s Miss Zhang. She was nine then.</a:t>
            </a:r>
          </a:p>
          <a:p>
            <a:pPr lvl="1">
              <a:buFontTx/>
              <a:buNone/>
            </a:pPr>
            <a:r>
              <a:rPr lang="en-US" altLang="zh-CN" sz="2800" b="1" dirty="0" smtClean="0">
                <a:latin typeface="Arial Black" panose="020B0A04020102020204" pitchFamily="34" charset="0"/>
              </a:rPr>
              <a:t>She was short and </a:t>
            </a:r>
            <a:r>
              <a:rPr lang="en-US" altLang="zh-CN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thin</a:t>
            </a:r>
            <a:r>
              <a:rPr lang="en-US" altLang="zh-CN" sz="2800" b="1" dirty="0" smtClean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572000" y="2857500"/>
            <a:ext cx="228600" cy="285750"/>
          </a:xfrm>
          <a:prstGeom prst="downArrow">
            <a:avLst>
              <a:gd name="adj1" fmla="val 50000"/>
              <a:gd name="adj2" fmla="val 4165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7391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1143000" y="742950"/>
            <a:ext cx="7239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0000"/>
                </a:solidFill>
                <a:latin typeface="Arial Black" panose="020B0A04020102020204" pitchFamily="34" charset="0"/>
              </a:rPr>
              <a:t>Group work</a:t>
            </a:r>
            <a:r>
              <a:rPr lang="en-US" altLang="zh-CN" sz="40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: (</a:t>
            </a:r>
            <a:r>
              <a:rPr lang="zh-CN" altLang="en-US" sz="4000" b="1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小组合作</a:t>
            </a:r>
            <a:r>
              <a:rPr lang="en-US" altLang="zh-CN" sz="40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小组内分角色表演课文，</a:t>
            </a: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并进行展示。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371600" y="1143000"/>
            <a:ext cx="7239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After-school Activities</a:t>
            </a:r>
            <a:r>
              <a:rPr lang="en-US" altLang="zh-CN" sz="3200" b="1" dirty="0">
                <a:sym typeface="Wingdings" panose="05000000000000000000" pitchFamily="2" charset="2"/>
              </a:rPr>
              <a:t>: (</a:t>
            </a:r>
            <a:r>
              <a:rPr lang="zh-CN" altLang="en-US" sz="3200" b="1" dirty="0">
                <a:sym typeface="Wingdings" panose="05000000000000000000" pitchFamily="2" charset="2"/>
              </a:rPr>
              <a:t>课后活动</a:t>
            </a:r>
            <a:r>
              <a:rPr lang="en-US" altLang="zh-CN" sz="3200" b="1" dirty="0">
                <a:sym typeface="Wingdings" panose="05000000000000000000" pitchFamily="2" charset="2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ym typeface="Wingdings" panose="05000000000000000000" pitchFamily="2" charset="2"/>
              </a:rPr>
              <a:t>每位同学将自己各个年龄段的照片制成成长册。向同学或家长介绍自己不同年龄段的外貌及性格特征，下节课向全班同学展示。</a:t>
            </a:r>
            <a:endParaRPr lang="zh-CN" altLang="en-US" sz="3200" b="1" dirty="0"/>
          </a:p>
          <a:p>
            <a:pPr>
              <a:spcBef>
                <a:spcPct val="50000"/>
              </a:spcBef>
            </a:pPr>
            <a:endParaRPr lang="en-US" altLang="zh-CN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葡萄藤蔓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葡萄藤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葡萄藤蔓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葡萄藤蔓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葡萄藤蔓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葡萄藤蔓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葡萄藤蔓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葡萄藤蔓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葡萄藤蔓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葡萄藤蔓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葡萄藤蔓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葡萄藤蔓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葡萄藤蔓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葡萄藤蔓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全屏显示(16:9)</PresentationFormat>
  <Paragraphs>21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黑体</vt:lpstr>
      <vt:lpstr>宋体</vt:lpstr>
      <vt:lpstr>微软雅黑</vt:lpstr>
      <vt:lpstr>Arial</vt:lpstr>
      <vt:lpstr>Arial Black</vt:lpstr>
      <vt:lpstr>Calibri</vt:lpstr>
      <vt:lpstr>Wingdings</vt:lpstr>
      <vt:lpstr>WWW.2PPT.COM
</vt:lpstr>
      <vt:lpstr>PowerPoint 演示文稿</vt:lpstr>
      <vt:lpstr>PowerPoint 演示文稿</vt:lpstr>
      <vt:lpstr>What’s Miss Zhang doing?</vt:lpstr>
      <vt:lpstr>What was Mr Wang like then?</vt:lpstr>
      <vt:lpstr>PowerPoint 演示文稿</vt:lpstr>
      <vt:lpstr>Who’s this little girl?  What was she like?(她是什么样子的？)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2016-09-01T02:19:00Z</dcterms:created>
  <dcterms:modified xsi:type="dcterms:W3CDTF">2023-01-16T18:52:11Z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DB244213156C4D42A590833229C39046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