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4DC55-E3E2-499E-B82A-48083B70475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FF5AF-210D-4B2B-A8BD-D53A6AEED4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FF5AF-210D-4B2B-A8BD-D53A6AEED47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4638" y="142875"/>
            <a:ext cx="2051050" cy="62388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142875"/>
            <a:ext cx="6003925" cy="62388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441450"/>
            <a:ext cx="4027487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41450"/>
            <a:ext cx="4027488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1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gradFill rotWithShape="1">
            <a:gsLst>
              <a:gs pos="0">
                <a:srgbClr val="B7D9FF"/>
              </a:gs>
              <a:gs pos="35001">
                <a:srgbClr val="CBE3FF"/>
              </a:gs>
              <a:gs pos="100000">
                <a:srgbClr val="E8F3FF"/>
              </a:gs>
            </a:gsLst>
            <a:lin ang="5400000" scaled="1"/>
          </a:gradFill>
          <a:ln w="9525">
            <a:noFill/>
            <a:miter lim="800000"/>
          </a:ln>
          <a:effectLst>
            <a:outerShdw dist="20000" dir="5400000" algn="ctr" rotWithShape="0">
              <a:srgbClr val="000000">
                <a:alpha val="25000"/>
              </a:srgbClr>
            </a:outerShdw>
          </a:effectLst>
        </p:spPr>
        <p:txBody>
          <a:bodyPr lIns="92199" tIns="46099" rIns="92199" bIns="46099" anchor="ctr"/>
          <a:lstStyle/>
          <a:p>
            <a:pPr algn="ctr">
              <a:defRPr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42875"/>
            <a:ext cx="820737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99" tIns="46099" rIns="92199" bIns="46099" numCol="1" anchor="ctr" anchorCtr="0" compatLnSpc="1"/>
          <a:lstStyle/>
          <a:p>
            <a:pPr lvl="0"/>
            <a:r>
              <a:rPr lang="zh-CN" smtClean="0"/>
              <a:t>标题文本样式：微软雅黑</a:t>
            </a:r>
            <a:r>
              <a:rPr lang="zh-CN" altLang="zh-CN" smtClean="0"/>
              <a:t>/26</a:t>
            </a:r>
            <a:r>
              <a:rPr lang="zh-CN" smtClean="0"/>
              <a:t>号  </a:t>
            </a:r>
            <a:r>
              <a:rPr lang="zh-CN" altLang="zh-CN" smtClean="0"/>
              <a:t>Arial/26pt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41450"/>
            <a:ext cx="8207375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99" tIns="46099" rIns="92199" bIns="46099" numCol="1" anchor="t" anchorCtr="0" compatLnSpc="1"/>
          <a:lstStyle/>
          <a:p>
            <a:pPr lvl="0"/>
            <a:r>
              <a:rPr lang="zh-CN" smtClean="0"/>
              <a:t>第一级内容文本样式：微软雅黑</a:t>
            </a:r>
            <a:r>
              <a:rPr lang="zh-CN" altLang="zh-CN" smtClean="0"/>
              <a:t>/20</a:t>
            </a:r>
            <a:r>
              <a:rPr lang="zh-CN" smtClean="0"/>
              <a:t>号  </a:t>
            </a:r>
            <a:r>
              <a:rPr lang="zh-CN" altLang="zh-CN" smtClean="0"/>
              <a:t>Arial/20pt</a:t>
            </a:r>
          </a:p>
          <a:p>
            <a:pPr lvl="1"/>
            <a:r>
              <a:rPr lang="zh-CN" smtClean="0"/>
              <a:t>第二级内容文本样式：微软雅黑</a:t>
            </a:r>
            <a:r>
              <a:rPr lang="zh-CN" altLang="zh-CN" smtClean="0"/>
              <a:t>/18</a:t>
            </a:r>
            <a:r>
              <a:rPr lang="zh-CN" smtClean="0"/>
              <a:t>号  </a:t>
            </a:r>
            <a:r>
              <a:rPr lang="zh-CN" altLang="zh-CN" smtClean="0"/>
              <a:t>Arial/18pt</a:t>
            </a:r>
          </a:p>
          <a:p>
            <a:pPr lvl="2"/>
            <a:r>
              <a:rPr lang="zh-CN" smtClean="0"/>
              <a:t>第三级内容文本样式：微软雅黑</a:t>
            </a:r>
            <a:r>
              <a:rPr lang="zh-CN" altLang="zh-CN" smtClean="0"/>
              <a:t>/16</a:t>
            </a:r>
            <a:r>
              <a:rPr lang="zh-CN" smtClean="0"/>
              <a:t>号  </a:t>
            </a:r>
            <a:r>
              <a:rPr lang="zh-CN" altLang="zh-CN" smtClean="0"/>
              <a:t>Arial/16pt</a:t>
            </a:r>
          </a:p>
          <a:p>
            <a:pPr lvl="3"/>
            <a:r>
              <a:rPr lang="zh-CN" smtClean="0"/>
              <a:t>第四级内容文本样式：微软雅黑</a:t>
            </a:r>
            <a:r>
              <a:rPr lang="zh-CN" altLang="zh-CN" smtClean="0"/>
              <a:t>/14</a:t>
            </a:r>
            <a:r>
              <a:rPr lang="zh-CN" smtClean="0"/>
              <a:t>号  </a:t>
            </a:r>
            <a:r>
              <a:rPr lang="zh-CN" altLang="zh-CN" smtClean="0"/>
              <a:t>Arial/14pt</a:t>
            </a:r>
          </a:p>
          <a:p>
            <a:pPr lvl="4"/>
            <a:r>
              <a:rPr lang="zh-CN" smtClean="0"/>
              <a:t>第五级内容文本样式：微软雅黑</a:t>
            </a:r>
            <a:r>
              <a:rPr lang="zh-CN" altLang="zh-CN" smtClean="0"/>
              <a:t>/12</a:t>
            </a:r>
            <a:r>
              <a:rPr lang="zh-CN" smtClean="0"/>
              <a:t>号  </a:t>
            </a:r>
            <a:r>
              <a:rPr lang="zh-CN" altLang="zh-CN" smtClean="0"/>
              <a:t>Arial/12pt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+mj-lt"/>
          <a:ea typeface="+mj-ea"/>
          <a:cs typeface="+mj-cs"/>
        </a:defRPr>
      </a:lvl1pPr>
      <a:lvl2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182880" indent="-18288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546100" indent="-18288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+mn-ea"/>
        </a:defRPr>
      </a:lvl2pPr>
      <a:lvl3pPr marL="903605" indent="-17653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600">
          <a:solidFill>
            <a:schemeClr val="tx1"/>
          </a:solidFill>
          <a:latin typeface="+mn-lt"/>
          <a:ea typeface="+mn-ea"/>
        </a:defRPr>
      </a:lvl3pPr>
      <a:lvl4pPr marL="1266825" indent="-18415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400">
          <a:solidFill>
            <a:schemeClr val="tx1"/>
          </a:solidFill>
          <a:latin typeface="+mn-lt"/>
          <a:ea typeface="+mn-ea"/>
        </a:defRPr>
      </a:lvl4pPr>
      <a:lvl5pPr marL="16319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5pPr>
      <a:lvl6pPr marL="20891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6pPr>
      <a:lvl7pPr marL="25463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7pPr>
      <a:lvl8pPr marL="30035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8pPr>
      <a:lvl9pPr marL="34607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p3"/><Relationship Id="rId13" Type="http://schemas.microsoft.com/office/2007/relationships/media" Target="../media/media4.mp3"/><Relationship Id="rId18" Type="http://schemas.openxmlformats.org/officeDocument/2006/relationships/audio" Target="../media/media6.mp3"/><Relationship Id="rId3" Type="http://schemas.openxmlformats.org/officeDocument/2006/relationships/tags" Target="../tags/tag3.xml"/><Relationship Id="rId7" Type="http://schemas.microsoft.com/office/2007/relationships/media" Target="../media/media1.mp3"/><Relationship Id="rId12" Type="http://schemas.openxmlformats.org/officeDocument/2006/relationships/audio" Target="../media/media3.mp3"/><Relationship Id="rId17" Type="http://schemas.microsoft.com/office/2007/relationships/media" Target="../media/media6.mp3"/><Relationship Id="rId2" Type="http://schemas.openxmlformats.org/officeDocument/2006/relationships/tags" Target="../tags/tag2.xml"/><Relationship Id="rId16" Type="http://schemas.openxmlformats.org/officeDocument/2006/relationships/audio" Target="../media/media5.mp3"/><Relationship Id="rId20" Type="http://schemas.openxmlformats.org/officeDocument/2006/relationships/image" Target="../media/image2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microsoft.com/office/2007/relationships/media" Target="../media/media3.mp3"/><Relationship Id="rId5" Type="http://schemas.openxmlformats.org/officeDocument/2006/relationships/tags" Target="../tags/tag5.xml"/><Relationship Id="rId15" Type="http://schemas.microsoft.com/office/2007/relationships/media" Target="../media/media5.mp3"/><Relationship Id="rId10" Type="http://schemas.openxmlformats.org/officeDocument/2006/relationships/audio" Target="../media/media2.mp3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microsoft.com/office/2007/relationships/media" Target="../media/media2.mp3"/><Relationship Id="rId14" Type="http://schemas.openxmlformats.org/officeDocument/2006/relationships/audio" Target="../media/media4.mp3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p3"/><Relationship Id="rId3" Type="http://schemas.openxmlformats.org/officeDocument/2006/relationships/tags" Target="../tags/tag9.xml"/><Relationship Id="rId7" Type="http://schemas.microsoft.com/office/2007/relationships/media" Target="../media/media7.mp3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2.png"/><Relationship Id="rId5" Type="http://schemas.openxmlformats.org/officeDocument/2006/relationships/tags" Target="../tags/tag11.xml"/><Relationship Id="rId10" Type="http://schemas.openxmlformats.org/officeDocument/2006/relationships/image" Target="../media/image3.png"/><Relationship Id="rId4" Type="http://schemas.openxmlformats.org/officeDocument/2006/relationships/tags" Target="../tags/tag10.xml"/><Relationship Id="rId9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1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/>
          <p:cNvSpPr txBox="1">
            <a:spLocks noChangeArrowheads="1"/>
          </p:cNvSpPr>
          <p:nvPr/>
        </p:nvSpPr>
        <p:spPr bwMode="auto">
          <a:xfrm>
            <a:off x="0" y="1447800"/>
            <a:ext cx="9144000" cy="2486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en-US" altLang="zh-CN" sz="3200" dirty="0">
                <a:cs typeface="Times New Roman" panose="02020603050405020304" pitchFamily="18" charset="0"/>
              </a:rPr>
              <a:t>Unit 8 </a:t>
            </a:r>
            <a:r>
              <a:rPr lang="en-US" altLang="zh-CN" sz="3200" dirty="0" smtClean="0">
                <a:cs typeface="Times New Roman" panose="02020603050405020304" pitchFamily="18" charset="0"/>
              </a:rPr>
              <a:t> </a:t>
            </a:r>
            <a:r>
              <a:rPr lang="en-US" altLang="zh-CN" sz="3200" dirty="0" smtClean="0"/>
              <a:t>Countries </a:t>
            </a:r>
            <a:r>
              <a:rPr lang="en-US" altLang="zh-CN" sz="3200" dirty="0"/>
              <a:t>around the World</a:t>
            </a:r>
            <a:endParaRPr lang="en-US" altLang="zh-CN" sz="3200" dirty="0"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200000"/>
              </a:lnSpc>
            </a:pPr>
            <a:r>
              <a:rPr lang="en-US" altLang="zh-CN" sz="5400" dirty="0">
                <a:cs typeface="Times New Roman" panose="02020603050405020304" pitchFamily="18" charset="0"/>
              </a:rPr>
              <a:t>Lesson 45 China</a:t>
            </a:r>
            <a:endParaRPr lang="zh-CN" altLang="en-US" sz="5400" dirty="0"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24754" y="556260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3124200" y="1742018"/>
            <a:ext cx="3124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9600">
                <a:solidFill>
                  <a:srgbClr val="333333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Arial Unicode MS" panose="020B0604020202020204" pitchFamily="34" charset="-122"/>
              </a:rPr>
              <a:t>再见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0" y="279400"/>
            <a:ext cx="3196520" cy="63619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en-US" altLang="zh-CN" sz="3200" b="1" dirty="0">
                <a:gradFill flip="none" rotWithShape="1">
                  <a:gsLst>
                    <a:gs pos="0">
                      <a:srgbClr val="E32D91">
                        <a:lumMod val="50000"/>
                      </a:srgbClr>
                    </a:gs>
                    <a:gs pos="50000">
                      <a:srgbClr val="E32D91"/>
                    </a:gs>
                    <a:gs pos="50000">
                      <a:srgbClr val="E32D91">
                        <a:lumMod val="50000"/>
                      </a:srgbClr>
                    </a:gs>
                    <a:gs pos="100000">
                      <a:srgbClr val="E32D91"/>
                    </a:gs>
                  </a:gsLst>
                  <a:lin ang="5400000" scaled="1"/>
                  <a:tileRect/>
                </a:gradFill>
                <a:latin typeface="Segoe Print" panose="02000600000000000000" pitchFamily="2" charset="0"/>
                <a:ea typeface="华文隶书" panose="02010800040101010101" pitchFamily="2" charset="-122"/>
              </a:rPr>
              <a:t>New words</a:t>
            </a:r>
            <a:endParaRPr lang="zh-CN" altLang="en-US" sz="3200" b="1" dirty="0">
              <a:gradFill flip="none" rotWithShape="1">
                <a:gsLst>
                  <a:gs pos="0">
                    <a:srgbClr val="E32D91">
                      <a:lumMod val="50000"/>
                    </a:srgbClr>
                  </a:gs>
                  <a:gs pos="50000">
                    <a:srgbClr val="E32D91"/>
                  </a:gs>
                  <a:gs pos="50000">
                    <a:srgbClr val="E32D91">
                      <a:lumMod val="50000"/>
                    </a:srgbClr>
                  </a:gs>
                  <a:gs pos="100000">
                    <a:srgbClr val="E32D91"/>
                  </a:gs>
                </a:gsLst>
                <a:lin ang="5400000" scaled="1"/>
                <a:tileRect/>
              </a:gradFill>
              <a:latin typeface="Segoe Print" panose="02000600000000000000" pitchFamily="2" charset="0"/>
              <a:ea typeface="华文隶书" panose="02010800040101010101" pitchFamily="2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76200" y="1088344"/>
            <a:ext cx="3048000" cy="30865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altLang="zh-CN" sz="3200" dirty="0">
              <a:solidFill>
                <a:srgbClr val="C0C0C0"/>
              </a:solidFill>
              <a:latin typeface="Gungsuh" panose="02030600000101010101" pitchFamily="18" charset="-127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>
            <p:custDataLst>
              <p:tags r:id="rId3"/>
            </p:custDataLst>
          </p:nvPr>
        </p:nvCxnSpPr>
        <p:spPr>
          <a:xfrm>
            <a:off x="152400" y="1295400"/>
            <a:ext cx="3048000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000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3" name="直接连接符 12"/>
          <p:cNvCxnSpPr/>
          <p:nvPr>
            <p:custDataLst>
              <p:tags r:id="rId4"/>
            </p:custDataLst>
          </p:nvPr>
        </p:nvCxnSpPr>
        <p:spPr>
          <a:xfrm>
            <a:off x="76199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4" name="直接连接符 13"/>
          <p:cNvCxnSpPr/>
          <p:nvPr>
            <p:custDataLst>
              <p:tags r:id="rId5"/>
            </p:custDataLst>
          </p:nvPr>
        </p:nvCxnSpPr>
        <p:spPr>
          <a:xfrm>
            <a:off x="1898756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sp>
        <p:nvSpPr>
          <p:cNvPr id="15" name="菱形 14"/>
          <p:cNvSpPr/>
          <p:nvPr>
            <p:custDataLst>
              <p:tags r:id="rId6"/>
            </p:custDataLst>
          </p:nvPr>
        </p:nvSpPr>
        <p:spPr>
          <a:xfrm>
            <a:off x="1629965" y="964520"/>
            <a:ext cx="184328" cy="172848"/>
          </a:xfrm>
          <a:prstGeom prst="diamond">
            <a:avLst/>
          </a:prstGeom>
          <a:solidFill>
            <a:srgbClr val="E32D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257800" y="1517640"/>
            <a:ext cx="28194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73025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/>
              <a:t>n.</a:t>
            </a:r>
            <a:r>
              <a:rPr kumimoji="0" lang="zh-CN" altLang="en-US" sz="1800" b="0" dirty="0"/>
              <a:t>语言</a:t>
            </a:r>
            <a:endParaRPr kumimoji="0" lang="en-US" altLang="zh-CN" sz="1800" b="0" dirty="0"/>
          </a:p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/>
              <a:t>adv.</a:t>
            </a:r>
            <a:r>
              <a:rPr kumimoji="0" lang="zh-CN" altLang="en-US" sz="1800" b="0" dirty="0"/>
              <a:t>除</a:t>
            </a:r>
            <a:r>
              <a:rPr kumimoji="0" lang="en-US" altLang="zh-CN" sz="1800" b="0" dirty="0"/>
              <a:t>.....</a:t>
            </a:r>
            <a:r>
              <a:rPr kumimoji="0" lang="zh-CN" altLang="en-US" sz="1800" b="0" dirty="0"/>
              <a:t>以外</a:t>
            </a:r>
            <a:r>
              <a:rPr kumimoji="0" lang="en-US" altLang="zh-CN" sz="1800" b="0" dirty="0"/>
              <a:t>;</a:t>
            </a:r>
            <a:r>
              <a:rPr kumimoji="0" lang="zh-CN" altLang="en-US" sz="1800" b="0" dirty="0"/>
              <a:t>其他</a:t>
            </a:r>
            <a:endParaRPr kumimoji="0" lang="en-US" altLang="zh-CN" sz="1800" b="0" dirty="0"/>
          </a:p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/>
              <a:t>n.</a:t>
            </a:r>
            <a:r>
              <a:rPr kumimoji="0" lang="zh-CN" altLang="en-US" sz="1800" b="0" dirty="0"/>
              <a:t>旗帜</a:t>
            </a:r>
            <a:endParaRPr kumimoji="0" lang="en-US" altLang="zh-CN" sz="1800" b="0" dirty="0"/>
          </a:p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/>
              <a:t>n.</a:t>
            </a:r>
            <a:r>
              <a:rPr kumimoji="0" lang="zh-CN" altLang="en-US" sz="1800" b="0" dirty="0"/>
              <a:t>宫殿</a:t>
            </a:r>
            <a:endParaRPr kumimoji="0" lang="en-US" altLang="zh-CN" sz="1800" b="0" dirty="0"/>
          </a:p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/>
              <a:t>n.</a:t>
            </a:r>
            <a:r>
              <a:rPr kumimoji="0" lang="zh-CN" altLang="en-US" sz="1800" b="0" dirty="0"/>
              <a:t>故宫</a:t>
            </a:r>
            <a:endParaRPr kumimoji="0" lang="en-US" altLang="zh-CN" sz="1800" b="0" dirty="0"/>
          </a:p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/>
              <a:t>adj. </a:t>
            </a:r>
            <a:r>
              <a:rPr kumimoji="0" lang="zh-CN" altLang="en-US" sz="1800" b="0" dirty="0"/>
              <a:t>可爱的；美丽的</a:t>
            </a:r>
            <a:endParaRPr kumimoji="0" lang="en-US" altLang="zh-CN" sz="1800" b="0" dirty="0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524000" y="1742016"/>
            <a:ext cx="10182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language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524000" y="2250016"/>
            <a:ext cx="1035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else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1524000" y="3367616"/>
            <a:ext cx="213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palace 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1524000" y="2859616"/>
            <a:ext cx="213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flag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1524000" y="3951816"/>
            <a:ext cx="213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the palace Museum 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1524000" y="4445000"/>
            <a:ext cx="213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lovely </a:t>
            </a:r>
          </a:p>
        </p:txBody>
      </p:sp>
      <p:pic>
        <p:nvPicPr>
          <p:cNvPr id="2" name="languag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590800" y="1600200"/>
            <a:ext cx="609600" cy="812800"/>
          </a:xfrm>
          <a:prstGeom prst="rect">
            <a:avLst/>
          </a:prstGeom>
        </p:spPr>
      </p:pic>
      <p:pic>
        <p:nvPicPr>
          <p:cNvPr id="3" name="else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057400" y="2108200"/>
            <a:ext cx="609600" cy="812800"/>
          </a:xfrm>
          <a:prstGeom prst="rect">
            <a:avLst/>
          </a:prstGeom>
        </p:spPr>
      </p:pic>
      <p:pic>
        <p:nvPicPr>
          <p:cNvPr id="4" name="flag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057400" y="2819400"/>
            <a:ext cx="609600" cy="812800"/>
          </a:xfrm>
          <a:prstGeom prst="rect">
            <a:avLst/>
          </a:prstGeom>
        </p:spPr>
      </p:pic>
      <p:pic>
        <p:nvPicPr>
          <p:cNvPr id="5" name="palace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438400" y="3327400"/>
            <a:ext cx="609600" cy="812800"/>
          </a:xfrm>
          <a:prstGeom prst="rect">
            <a:avLst/>
          </a:prstGeom>
        </p:spPr>
      </p:pic>
      <p:pic>
        <p:nvPicPr>
          <p:cNvPr id="6" name="the palace museum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505200" y="3835400"/>
            <a:ext cx="609600" cy="812800"/>
          </a:xfrm>
          <a:prstGeom prst="rect">
            <a:avLst/>
          </a:prstGeom>
        </p:spPr>
      </p:pic>
      <p:pic>
        <p:nvPicPr>
          <p:cNvPr id="7" name="lovely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286000" y="4343400"/>
            <a:ext cx="609600" cy="812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9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3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0" y="279400"/>
            <a:ext cx="3196520" cy="63619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en-US" altLang="zh-CN" sz="2800" b="1" dirty="0">
                <a:gradFill flip="none" rotWithShape="1">
                  <a:gsLst>
                    <a:gs pos="0">
                      <a:srgbClr val="E32D91">
                        <a:lumMod val="50000"/>
                      </a:srgbClr>
                    </a:gs>
                    <a:gs pos="50000">
                      <a:srgbClr val="E32D91"/>
                    </a:gs>
                    <a:gs pos="50000">
                      <a:srgbClr val="E32D91">
                        <a:lumMod val="50000"/>
                      </a:srgbClr>
                    </a:gs>
                    <a:gs pos="100000">
                      <a:srgbClr val="E32D91"/>
                    </a:gs>
                  </a:gsLst>
                  <a:lin ang="5400000" scaled="1"/>
                  <a:tileRect/>
                </a:gradFill>
                <a:latin typeface="Segoe Print" panose="02000600000000000000" pitchFamily="2" charset="0"/>
                <a:ea typeface="华文隶书" panose="02010800040101010101" pitchFamily="2" charset="-122"/>
              </a:rPr>
              <a:t>Listen and read</a:t>
            </a:r>
            <a:endParaRPr lang="zh-CN" altLang="en-US" sz="2800" b="1" dirty="0">
              <a:gradFill flip="none" rotWithShape="1">
                <a:gsLst>
                  <a:gs pos="0">
                    <a:srgbClr val="E32D91">
                      <a:lumMod val="50000"/>
                    </a:srgbClr>
                  </a:gs>
                  <a:gs pos="50000">
                    <a:srgbClr val="E32D91"/>
                  </a:gs>
                  <a:gs pos="50000">
                    <a:srgbClr val="E32D91">
                      <a:lumMod val="50000"/>
                    </a:srgbClr>
                  </a:gs>
                  <a:gs pos="100000">
                    <a:srgbClr val="E32D91"/>
                  </a:gs>
                </a:gsLst>
                <a:lin ang="5400000" scaled="1"/>
                <a:tileRect/>
              </a:gradFill>
              <a:latin typeface="Segoe Print" panose="02000600000000000000" pitchFamily="2" charset="0"/>
              <a:ea typeface="华文隶书" panose="02010800040101010101" pitchFamily="2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76200" y="1088344"/>
            <a:ext cx="3048000" cy="30865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altLang="zh-CN" sz="3200" dirty="0">
              <a:solidFill>
                <a:srgbClr val="C0C0C0"/>
              </a:solidFill>
              <a:latin typeface="Gungsuh" panose="02030600000101010101" pitchFamily="18" charset="-127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>
            <p:custDataLst>
              <p:tags r:id="rId3"/>
            </p:custDataLst>
          </p:nvPr>
        </p:nvCxnSpPr>
        <p:spPr>
          <a:xfrm>
            <a:off x="152400" y="1295400"/>
            <a:ext cx="3048000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000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0" name="直接连接符 9"/>
          <p:cNvCxnSpPr/>
          <p:nvPr>
            <p:custDataLst>
              <p:tags r:id="rId4"/>
            </p:custDataLst>
          </p:nvPr>
        </p:nvCxnSpPr>
        <p:spPr>
          <a:xfrm>
            <a:off x="76199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1" name="直接连接符 10"/>
          <p:cNvCxnSpPr/>
          <p:nvPr>
            <p:custDataLst>
              <p:tags r:id="rId5"/>
            </p:custDataLst>
          </p:nvPr>
        </p:nvCxnSpPr>
        <p:spPr>
          <a:xfrm>
            <a:off x="1898756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sp>
        <p:nvSpPr>
          <p:cNvPr id="12" name="菱形 11"/>
          <p:cNvSpPr/>
          <p:nvPr>
            <p:custDataLst>
              <p:tags r:id="rId6"/>
            </p:custDataLst>
          </p:nvPr>
        </p:nvSpPr>
        <p:spPr>
          <a:xfrm>
            <a:off x="1629965" y="964520"/>
            <a:ext cx="184328" cy="172848"/>
          </a:xfrm>
          <a:prstGeom prst="diamond">
            <a:avLst/>
          </a:prstGeom>
          <a:solidFill>
            <a:srgbClr val="E32D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00400" y="1097868"/>
            <a:ext cx="3462436" cy="5480731"/>
          </a:xfrm>
          <a:prstGeom prst="rect">
            <a:avLst/>
          </a:prstGeom>
        </p:spPr>
      </p:pic>
      <p:pic>
        <p:nvPicPr>
          <p:cNvPr id="3" name="七年级上册Unit 8-Lesson 45课文音频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200400" y="76200"/>
            <a:ext cx="609600" cy="812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8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0" y="279400"/>
            <a:ext cx="3196520" cy="63619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en-US" altLang="zh-CN" sz="3200" b="1" dirty="0">
                <a:gradFill flip="none" rotWithShape="1">
                  <a:gsLst>
                    <a:gs pos="0">
                      <a:srgbClr val="E32D91">
                        <a:lumMod val="50000"/>
                      </a:srgbClr>
                    </a:gs>
                    <a:gs pos="50000">
                      <a:srgbClr val="E32D91"/>
                    </a:gs>
                    <a:gs pos="50000">
                      <a:srgbClr val="E32D91">
                        <a:lumMod val="50000"/>
                      </a:srgbClr>
                    </a:gs>
                    <a:gs pos="100000">
                      <a:srgbClr val="E32D91"/>
                    </a:gs>
                  </a:gsLst>
                  <a:lin ang="5400000" scaled="1"/>
                  <a:tileRect/>
                </a:gradFill>
                <a:latin typeface="Segoe Print" panose="02000600000000000000" pitchFamily="2" charset="0"/>
                <a:ea typeface="华文隶书" panose="02010800040101010101" pitchFamily="2" charset="-122"/>
              </a:rPr>
              <a:t>New Phrases</a:t>
            </a:r>
            <a:endParaRPr lang="zh-CN" altLang="en-US" sz="3200" b="1" dirty="0">
              <a:gradFill flip="none" rotWithShape="1">
                <a:gsLst>
                  <a:gs pos="0">
                    <a:srgbClr val="E32D91">
                      <a:lumMod val="50000"/>
                    </a:srgbClr>
                  </a:gs>
                  <a:gs pos="50000">
                    <a:srgbClr val="E32D91"/>
                  </a:gs>
                  <a:gs pos="50000">
                    <a:srgbClr val="E32D91">
                      <a:lumMod val="50000"/>
                    </a:srgbClr>
                  </a:gs>
                  <a:gs pos="100000">
                    <a:srgbClr val="E32D91"/>
                  </a:gs>
                </a:gsLst>
                <a:lin ang="5400000" scaled="1"/>
                <a:tileRect/>
              </a:gradFill>
              <a:latin typeface="Segoe Print" panose="02000600000000000000" pitchFamily="2" charset="0"/>
              <a:ea typeface="华文隶书" panose="02010800040101010101" pitchFamily="2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76200" y="1088344"/>
            <a:ext cx="3048000" cy="30865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altLang="zh-CN" sz="3200" dirty="0">
              <a:solidFill>
                <a:srgbClr val="C0C0C0"/>
              </a:solidFill>
              <a:latin typeface="Gungsuh" panose="02030600000101010101" pitchFamily="18" charset="-127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>
            <p:custDataLst>
              <p:tags r:id="rId3"/>
            </p:custDataLst>
          </p:nvPr>
        </p:nvCxnSpPr>
        <p:spPr>
          <a:xfrm>
            <a:off x="152400" y="1295400"/>
            <a:ext cx="3048000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000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1" name="直接连接符 10"/>
          <p:cNvCxnSpPr/>
          <p:nvPr>
            <p:custDataLst>
              <p:tags r:id="rId4"/>
            </p:custDataLst>
          </p:nvPr>
        </p:nvCxnSpPr>
        <p:spPr>
          <a:xfrm>
            <a:off x="76199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2" name="直接连接符 11"/>
          <p:cNvCxnSpPr/>
          <p:nvPr>
            <p:custDataLst>
              <p:tags r:id="rId5"/>
            </p:custDataLst>
          </p:nvPr>
        </p:nvCxnSpPr>
        <p:spPr>
          <a:xfrm>
            <a:off x="1898756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sp>
        <p:nvSpPr>
          <p:cNvPr id="13" name="菱形 12"/>
          <p:cNvSpPr/>
          <p:nvPr>
            <p:custDataLst>
              <p:tags r:id="rId6"/>
            </p:custDataLst>
          </p:nvPr>
        </p:nvSpPr>
        <p:spPr>
          <a:xfrm>
            <a:off x="1629965" y="964520"/>
            <a:ext cx="184328" cy="172848"/>
          </a:xfrm>
          <a:prstGeom prst="diamond">
            <a:avLst/>
          </a:prstGeom>
          <a:solidFill>
            <a:srgbClr val="E32D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219200" y="1698730"/>
            <a:ext cx="6553200" cy="3727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zh-CN" altLang="en-US" sz="2000" b="0" dirty="0"/>
              <a:t>阅读课文找出下列短语</a:t>
            </a:r>
          </a:p>
          <a:p>
            <a:pPr eaLnBrk="1" hangingPunct="1">
              <a:lnSpc>
                <a:spcPct val="150000"/>
              </a:lnSpc>
            </a:pPr>
            <a:r>
              <a:rPr kumimoji="0" lang="en-US" altLang="zh-CN" sz="2000" b="0" dirty="0"/>
              <a:t>1.</a:t>
            </a:r>
            <a:r>
              <a:rPr kumimoji="0" lang="zh-CN" altLang="en-US" sz="2000" b="0" dirty="0">
                <a:latin typeface="宋体" panose="02010600030101010101" pitchFamily="2" charset="-122"/>
              </a:rPr>
              <a:t>一个</a:t>
            </a:r>
            <a:r>
              <a:rPr kumimoji="0" lang="en-US" altLang="zh-CN" sz="2000" b="0" dirty="0">
                <a:latin typeface="宋体" panose="02010600030101010101" pitchFamily="2" charset="-122"/>
              </a:rPr>
              <a:t>...</a:t>
            </a:r>
            <a:r>
              <a:rPr kumimoji="0" lang="zh-CN" altLang="en-US" sz="2000" b="0" dirty="0">
                <a:latin typeface="宋体" panose="02010600030101010101" pitchFamily="2" charset="-122"/>
              </a:rPr>
              <a:t>地图</a:t>
            </a:r>
            <a:r>
              <a:rPr kumimoji="0" lang="en-US" altLang="zh-CN" sz="2000" b="0" dirty="0"/>
              <a:t>_________________________ </a:t>
            </a:r>
          </a:p>
          <a:p>
            <a:pPr eaLnBrk="1" hangingPunct="1">
              <a:lnSpc>
                <a:spcPct val="150000"/>
              </a:lnSpc>
            </a:pPr>
            <a:r>
              <a:rPr kumimoji="0" lang="en-US" altLang="zh-CN" sz="2000" b="0" dirty="0"/>
              <a:t>2.</a:t>
            </a:r>
            <a:r>
              <a:rPr kumimoji="0" lang="zh-CN" altLang="en-US" sz="2000" b="0" dirty="0"/>
              <a:t>我知道许多关于</a:t>
            </a:r>
            <a:r>
              <a:rPr kumimoji="0" lang="en-US" altLang="zh-CN" sz="2000" b="0" dirty="0"/>
              <a:t>....___________________</a:t>
            </a:r>
          </a:p>
          <a:p>
            <a:pPr eaLnBrk="1" hangingPunct="1">
              <a:lnSpc>
                <a:spcPct val="150000"/>
              </a:lnSpc>
            </a:pPr>
            <a:r>
              <a:rPr kumimoji="0" lang="en-US" altLang="zh-CN" sz="2000" b="0" dirty="0"/>
              <a:t>3.</a:t>
            </a:r>
            <a:r>
              <a:rPr kumimoji="0" lang="zh-CN" altLang="en-US" sz="2000" b="0" dirty="0"/>
              <a:t>什么语言</a:t>
            </a:r>
            <a:r>
              <a:rPr kumimoji="0" lang="en-US" altLang="zh-CN" sz="2000" b="0" dirty="0"/>
              <a:t>...._________________________________    </a:t>
            </a:r>
          </a:p>
          <a:p>
            <a:pPr eaLnBrk="1" hangingPunct="1">
              <a:lnSpc>
                <a:spcPct val="150000"/>
              </a:lnSpc>
            </a:pPr>
            <a:r>
              <a:rPr kumimoji="0" lang="en-US" altLang="zh-CN" sz="2000" b="0" dirty="0"/>
              <a:t>4........</a:t>
            </a:r>
            <a:r>
              <a:rPr kumimoji="0" lang="zh-CN" altLang="en-US" sz="2000" b="0" dirty="0"/>
              <a:t>在中国东边</a:t>
            </a:r>
            <a:r>
              <a:rPr kumimoji="0" lang="en-US" altLang="zh-CN" sz="2000" b="0" dirty="0"/>
              <a:t>______________________________ </a:t>
            </a:r>
          </a:p>
          <a:p>
            <a:pPr eaLnBrk="1" hangingPunct="1">
              <a:lnSpc>
                <a:spcPct val="150000"/>
              </a:lnSpc>
            </a:pPr>
            <a:r>
              <a:rPr kumimoji="0" lang="en-US" altLang="zh-CN" sz="2000" b="0" dirty="0"/>
              <a:t>5.</a:t>
            </a:r>
            <a:r>
              <a:rPr kumimoji="0" lang="zh-CN" altLang="en-US" sz="2000" b="0" dirty="0"/>
              <a:t>你还知道什么关于</a:t>
            </a:r>
            <a:r>
              <a:rPr kumimoji="0" lang="en-US" altLang="zh-CN" sz="2000" b="0" dirty="0"/>
              <a:t>......______________________________</a:t>
            </a:r>
          </a:p>
          <a:p>
            <a:pPr eaLnBrk="1" hangingPunct="1">
              <a:lnSpc>
                <a:spcPct val="150000"/>
              </a:lnSpc>
            </a:pPr>
            <a:r>
              <a:rPr kumimoji="0" lang="en-US" altLang="zh-CN" sz="2000" b="0" dirty="0"/>
              <a:t>6.</a:t>
            </a:r>
            <a:r>
              <a:rPr kumimoji="0" lang="zh-CN" altLang="en-US" sz="2000" b="0" dirty="0"/>
              <a:t>中国国旗</a:t>
            </a:r>
            <a:r>
              <a:rPr kumimoji="0" lang="en-US" altLang="zh-CN" sz="2000" b="0" dirty="0"/>
              <a:t>________________________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352801" y="2070100"/>
            <a:ext cx="380841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en-US" altLang="zh-CN" sz="1800" b="0">
                <a:solidFill>
                  <a:srgbClr val="FF0000"/>
                </a:solidFill>
              </a:rPr>
              <a:t>a map of .....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057400" y="4334044"/>
            <a:ext cx="41910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en-US" altLang="zh-CN" sz="1800" b="0" dirty="0">
                <a:solidFill>
                  <a:srgbClr val="FF0000"/>
                </a:solidFill>
              </a:rPr>
              <a:t>What else do you </a:t>
            </a:r>
            <a:r>
              <a:rPr kumimoji="0" lang="en-US" altLang="zh-CN" sz="1800" b="0" dirty="0" err="1">
                <a:solidFill>
                  <a:srgbClr val="FF0000"/>
                </a:solidFill>
              </a:rPr>
              <a:t>konw</a:t>
            </a:r>
            <a:r>
              <a:rPr kumimoji="0" lang="en-US" altLang="zh-CN" sz="1800" b="0" dirty="0">
                <a:solidFill>
                  <a:srgbClr val="FF0000"/>
                </a:solidFill>
              </a:rPr>
              <a:t> about......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 rot="10800000" flipV="1">
            <a:off x="3381376" y="3525477"/>
            <a:ext cx="44958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en-US" altLang="zh-CN" sz="1800" b="0" dirty="0">
                <a:solidFill>
                  <a:srgbClr val="FF0000"/>
                </a:solidFill>
              </a:rPr>
              <a:t>........are east of China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3085307" y="3054518"/>
            <a:ext cx="43434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en-US" altLang="zh-CN" sz="1800" b="0" dirty="0">
                <a:solidFill>
                  <a:srgbClr val="FF0000"/>
                </a:solidFill>
              </a:rPr>
              <a:t>What language do....... 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3831432" y="2565315"/>
            <a:ext cx="28511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en-US" altLang="zh-CN" sz="1800" b="0" dirty="0">
                <a:solidFill>
                  <a:srgbClr val="FF0000"/>
                </a:solidFill>
              </a:rPr>
              <a:t>I </a:t>
            </a:r>
            <a:r>
              <a:rPr kumimoji="0" lang="en-US" altLang="zh-CN" sz="1800" b="0" dirty="0" err="1">
                <a:solidFill>
                  <a:srgbClr val="FF0000"/>
                </a:solidFill>
              </a:rPr>
              <a:t>konw</a:t>
            </a:r>
            <a:r>
              <a:rPr kumimoji="0" lang="en-US" altLang="zh-CN" sz="1800" b="0" dirty="0">
                <a:solidFill>
                  <a:srgbClr val="FF0000"/>
                </a:solidFill>
              </a:rPr>
              <a:t> a lot about.... 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2895600" y="4841875"/>
            <a:ext cx="29718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en-US" altLang="zh-CN" sz="1800" b="0" dirty="0">
                <a:solidFill>
                  <a:srgbClr val="FF0000"/>
                </a:solidFill>
              </a:rPr>
              <a:t>China’s flag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0" y="279400"/>
            <a:ext cx="3196520" cy="63619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en-US" altLang="zh-CN" sz="2800" b="1" dirty="0">
                <a:gradFill flip="none" rotWithShape="1">
                  <a:gsLst>
                    <a:gs pos="0">
                      <a:srgbClr val="E32D91">
                        <a:lumMod val="50000"/>
                      </a:srgbClr>
                    </a:gs>
                    <a:gs pos="50000">
                      <a:srgbClr val="E32D91"/>
                    </a:gs>
                    <a:gs pos="50000">
                      <a:srgbClr val="E32D91">
                        <a:lumMod val="50000"/>
                      </a:srgbClr>
                    </a:gs>
                    <a:gs pos="100000">
                      <a:srgbClr val="E32D91"/>
                    </a:gs>
                  </a:gsLst>
                  <a:lin ang="5400000" scaled="1"/>
                  <a:tileRect/>
                </a:gradFill>
                <a:latin typeface="Segoe Print" panose="02000600000000000000" pitchFamily="2" charset="0"/>
                <a:ea typeface="华文隶书" panose="02010800040101010101" pitchFamily="2" charset="-122"/>
              </a:rPr>
              <a:t>Language points</a:t>
            </a:r>
            <a:endParaRPr lang="zh-CN" altLang="en-US" sz="2800" b="1" dirty="0">
              <a:gradFill flip="none" rotWithShape="1">
                <a:gsLst>
                  <a:gs pos="0">
                    <a:srgbClr val="E32D91">
                      <a:lumMod val="50000"/>
                    </a:srgbClr>
                  </a:gs>
                  <a:gs pos="50000">
                    <a:srgbClr val="E32D91"/>
                  </a:gs>
                  <a:gs pos="50000">
                    <a:srgbClr val="E32D91">
                      <a:lumMod val="50000"/>
                    </a:srgbClr>
                  </a:gs>
                  <a:gs pos="100000">
                    <a:srgbClr val="E32D91"/>
                  </a:gs>
                </a:gsLst>
                <a:lin ang="5400000" scaled="1"/>
                <a:tileRect/>
              </a:gradFill>
              <a:latin typeface="Segoe Print" panose="02000600000000000000" pitchFamily="2" charset="0"/>
              <a:ea typeface="华文隶书" panose="02010800040101010101" pitchFamily="2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76200" y="1088344"/>
            <a:ext cx="3048000" cy="30865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altLang="zh-CN" sz="3200" dirty="0">
              <a:solidFill>
                <a:srgbClr val="C0C0C0"/>
              </a:solidFill>
              <a:latin typeface="Gungsuh" panose="02030600000101010101" pitchFamily="18" charset="-127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>
            <p:custDataLst>
              <p:tags r:id="rId3"/>
            </p:custDataLst>
          </p:nvPr>
        </p:nvCxnSpPr>
        <p:spPr>
          <a:xfrm>
            <a:off x="152400" y="1295400"/>
            <a:ext cx="3048000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000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1" name="直接连接符 10"/>
          <p:cNvCxnSpPr/>
          <p:nvPr>
            <p:custDataLst>
              <p:tags r:id="rId4"/>
            </p:custDataLst>
          </p:nvPr>
        </p:nvCxnSpPr>
        <p:spPr>
          <a:xfrm>
            <a:off x="76199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2" name="直接连接符 11"/>
          <p:cNvCxnSpPr/>
          <p:nvPr>
            <p:custDataLst>
              <p:tags r:id="rId5"/>
            </p:custDataLst>
          </p:nvPr>
        </p:nvCxnSpPr>
        <p:spPr>
          <a:xfrm>
            <a:off x="1898756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sp>
        <p:nvSpPr>
          <p:cNvPr id="13" name="菱形 12"/>
          <p:cNvSpPr/>
          <p:nvPr>
            <p:custDataLst>
              <p:tags r:id="rId6"/>
            </p:custDataLst>
          </p:nvPr>
        </p:nvSpPr>
        <p:spPr>
          <a:xfrm>
            <a:off x="1629965" y="964520"/>
            <a:ext cx="184328" cy="172848"/>
          </a:xfrm>
          <a:prstGeom prst="diamond">
            <a:avLst/>
          </a:prstGeom>
          <a:solidFill>
            <a:srgbClr val="E32D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24000" y="4216447"/>
            <a:ext cx="6934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We don't know about the new student. </a:t>
            </a:r>
          </a:p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我们不了解这个新学生。</a:t>
            </a:r>
            <a:endParaRPr kumimoji="0" lang="zh-CN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95400" y="1660023"/>
            <a:ext cx="56388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6700" eaLnBrk="0" hangingPunct="0">
              <a:lnSpc>
                <a:spcPct val="150000"/>
              </a:lnSpc>
            </a:pP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◆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know about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了解；知道有关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的情况</a:t>
            </a:r>
            <a:endParaRPr lang="zh-CN" altLang="en-US" b="1" dirty="0"/>
          </a:p>
        </p:txBody>
      </p:sp>
      <p:sp>
        <p:nvSpPr>
          <p:cNvPr id="6" name="矩形 5"/>
          <p:cNvSpPr/>
          <p:nvPr/>
        </p:nvSpPr>
        <p:spPr>
          <a:xfrm>
            <a:off x="1524000" y="2371223"/>
            <a:ext cx="57912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6700" eaLnBrk="0" hangingPunct="0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 about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表示“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间接地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了解；知道有关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的情况”。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作动词，意为“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直接地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知道；懂得；认识”，其后可接从句。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0" y="279400"/>
            <a:ext cx="3196520" cy="63619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en-US" altLang="zh-CN" sz="2800" b="1" dirty="0">
                <a:gradFill flip="none" rotWithShape="1">
                  <a:gsLst>
                    <a:gs pos="0">
                      <a:srgbClr val="E32D91">
                        <a:lumMod val="50000"/>
                      </a:srgbClr>
                    </a:gs>
                    <a:gs pos="50000">
                      <a:srgbClr val="E32D91"/>
                    </a:gs>
                    <a:gs pos="50000">
                      <a:srgbClr val="E32D91">
                        <a:lumMod val="50000"/>
                      </a:srgbClr>
                    </a:gs>
                    <a:gs pos="100000">
                      <a:srgbClr val="E32D91"/>
                    </a:gs>
                  </a:gsLst>
                  <a:lin ang="5400000" scaled="1"/>
                  <a:tileRect/>
                </a:gradFill>
                <a:latin typeface="Segoe Print" panose="02000600000000000000" pitchFamily="2" charset="0"/>
                <a:ea typeface="华文隶书" panose="02010800040101010101" pitchFamily="2" charset="-122"/>
              </a:rPr>
              <a:t>Language points</a:t>
            </a:r>
            <a:endParaRPr lang="zh-CN" altLang="en-US" sz="2800" b="1" dirty="0">
              <a:gradFill flip="none" rotWithShape="1">
                <a:gsLst>
                  <a:gs pos="0">
                    <a:srgbClr val="E32D91">
                      <a:lumMod val="50000"/>
                    </a:srgbClr>
                  </a:gs>
                  <a:gs pos="50000">
                    <a:srgbClr val="E32D91"/>
                  </a:gs>
                  <a:gs pos="50000">
                    <a:srgbClr val="E32D91">
                      <a:lumMod val="50000"/>
                    </a:srgbClr>
                  </a:gs>
                  <a:gs pos="100000">
                    <a:srgbClr val="E32D91"/>
                  </a:gs>
                </a:gsLst>
                <a:lin ang="5400000" scaled="1"/>
                <a:tileRect/>
              </a:gradFill>
              <a:latin typeface="Segoe Print" panose="02000600000000000000" pitchFamily="2" charset="0"/>
              <a:ea typeface="华文隶书" panose="02010800040101010101" pitchFamily="2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76200" y="1088344"/>
            <a:ext cx="3048000" cy="30865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altLang="zh-CN" sz="3200" dirty="0">
              <a:solidFill>
                <a:srgbClr val="C0C0C0"/>
              </a:solidFill>
              <a:latin typeface="Gungsuh" panose="02030600000101010101" pitchFamily="18" charset="-127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>
            <p:custDataLst>
              <p:tags r:id="rId3"/>
            </p:custDataLst>
          </p:nvPr>
        </p:nvCxnSpPr>
        <p:spPr>
          <a:xfrm>
            <a:off x="152400" y="1295400"/>
            <a:ext cx="3048000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000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1" name="直接连接符 10"/>
          <p:cNvCxnSpPr/>
          <p:nvPr>
            <p:custDataLst>
              <p:tags r:id="rId4"/>
            </p:custDataLst>
          </p:nvPr>
        </p:nvCxnSpPr>
        <p:spPr>
          <a:xfrm>
            <a:off x="76199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2" name="直接连接符 11"/>
          <p:cNvCxnSpPr/>
          <p:nvPr>
            <p:custDataLst>
              <p:tags r:id="rId5"/>
            </p:custDataLst>
          </p:nvPr>
        </p:nvCxnSpPr>
        <p:spPr>
          <a:xfrm>
            <a:off x="1898756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sp>
        <p:nvSpPr>
          <p:cNvPr id="13" name="菱形 12"/>
          <p:cNvSpPr/>
          <p:nvPr>
            <p:custDataLst>
              <p:tags r:id="rId6"/>
            </p:custDataLst>
          </p:nvPr>
        </p:nvSpPr>
        <p:spPr>
          <a:xfrm>
            <a:off x="1629965" y="964520"/>
            <a:ext cx="184328" cy="172848"/>
          </a:xfrm>
          <a:prstGeom prst="diamond">
            <a:avLst/>
          </a:prstGeom>
          <a:solidFill>
            <a:srgbClr val="E32D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00200" y="2402436"/>
            <a:ext cx="617220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tell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意为“告诉；讲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故事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)”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tell sb. to do </a:t>
            </a:r>
            <a:r>
              <a:rPr kumimoji="0" lang="en-US" altLang="zh-CN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sth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意为“告诉某人做某事”；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say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意为“说”，强调说的内容；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speak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意为“说，讲”，不强调内容，强调的是说话的动作，其宾语常常是语言类的名词；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talk 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意为“谈话”，常用短语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talk to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／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with sb. 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意为“和某人谈话”。</a:t>
            </a:r>
            <a:endParaRPr kumimoji="0" lang="zh-CN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524001" y="1905000"/>
            <a:ext cx="3446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◆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tell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speak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talk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的区别</a:t>
            </a:r>
            <a:endParaRPr lang="zh-CN" alt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0" y="279400"/>
            <a:ext cx="3196520" cy="63619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en-US" altLang="zh-CN" sz="2800" b="1" dirty="0">
                <a:gradFill flip="none" rotWithShape="1">
                  <a:gsLst>
                    <a:gs pos="0">
                      <a:srgbClr val="E32D91">
                        <a:lumMod val="50000"/>
                      </a:srgbClr>
                    </a:gs>
                    <a:gs pos="50000">
                      <a:srgbClr val="E32D91"/>
                    </a:gs>
                    <a:gs pos="50000">
                      <a:srgbClr val="E32D91">
                        <a:lumMod val="50000"/>
                      </a:srgbClr>
                    </a:gs>
                    <a:gs pos="100000">
                      <a:srgbClr val="E32D91"/>
                    </a:gs>
                  </a:gsLst>
                  <a:lin ang="5400000" scaled="1"/>
                  <a:tileRect/>
                </a:gradFill>
                <a:latin typeface="Segoe Print" panose="02000600000000000000" pitchFamily="2" charset="0"/>
                <a:ea typeface="华文隶书" panose="02010800040101010101" pitchFamily="2" charset="-122"/>
              </a:rPr>
              <a:t>Language points</a:t>
            </a:r>
            <a:endParaRPr lang="zh-CN" altLang="en-US" sz="2800" b="1" dirty="0">
              <a:gradFill flip="none" rotWithShape="1">
                <a:gsLst>
                  <a:gs pos="0">
                    <a:srgbClr val="E32D91">
                      <a:lumMod val="50000"/>
                    </a:srgbClr>
                  </a:gs>
                  <a:gs pos="50000">
                    <a:srgbClr val="E32D91"/>
                  </a:gs>
                  <a:gs pos="50000">
                    <a:srgbClr val="E32D91">
                      <a:lumMod val="50000"/>
                    </a:srgbClr>
                  </a:gs>
                  <a:gs pos="100000">
                    <a:srgbClr val="E32D91"/>
                  </a:gs>
                </a:gsLst>
                <a:lin ang="5400000" scaled="1"/>
                <a:tileRect/>
              </a:gradFill>
              <a:latin typeface="Segoe Print" panose="02000600000000000000" pitchFamily="2" charset="0"/>
              <a:ea typeface="华文隶书" panose="02010800040101010101" pitchFamily="2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76200" y="1088344"/>
            <a:ext cx="3048000" cy="30865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altLang="zh-CN" sz="3200" dirty="0">
              <a:solidFill>
                <a:srgbClr val="C0C0C0"/>
              </a:solidFill>
              <a:latin typeface="Gungsuh" panose="02030600000101010101" pitchFamily="18" charset="-127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>
            <p:custDataLst>
              <p:tags r:id="rId3"/>
            </p:custDataLst>
          </p:nvPr>
        </p:nvCxnSpPr>
        <p:spPr>
          <a:xfrm>
            <a:off x="152400" y="1295400"/>
            <a:ext cx="3048000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000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1" name="直接连接符 10"/>
          <p:cNvCxnSpPr/>
          <p:nvPr>
            <p:custDataLst>
              <p:tags r:id="rId4"/>
            </p:custDataLst>
          </p:nvPr>
        </p:nvCxnSpPr>
        <p:spPr>
          <a:xfrm>
            <a:off x="76199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2" name="直接连接符 11"/>
          <p:cNvCxnSpPr/>
          <p:nvPr>
            <p:custDataLst>
              <p:tags r:id="rId5"/>
            </p:custDataLst>
          </p:nvPr>
        </p:nvCxnSpPr>
        <p:spPr>
          <a:xfrm>
            <a:off x="1898756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sp>
        <p:nvSpPr>
          <p:cNvPr id="13" name="菱形 12"/>
          <p:cNvSpPr/>
          <p:nvPr>
            <p:custDataLst>
              <p:tags r:id="rId6"/>
            </p:custDataLst>
          </p:nvPr>
        </p:nvSpPr>
        <p:spPr>
          <a:xfrm>
            <a:off x="1629965" y="964520"/>
            <a:ext cx="184328" cy="172848"/>
          </a:xfrm>
          <a:prstGeom prst="diamond">
            <a:avLst/>
          </a:prstGeom>
          <a:solidFill>
            <a:srgbClr val="E32D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95400" y="5513183"/>
            <a:ext cx="61722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Let's 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talk about 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this photo. </a:t>
            </a:r>
            <a:endParaRPr kumimoji="0" lang="zh-CN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24000" y="1498600"/>
            <a:ext cx="3749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你能告诉我一些关于李明的事情吗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295400" y="1905000"/>
            <a:ext cx="449353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66700" eaLnBrk="0" hangingPunct="0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you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tell me something about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 Ming? </a:t>
            </a:r>
            <a:endParaRPr lang="en-US" altLang="zh-CN" dirty="0"/>
          </a:p>
        </p:txBody>
      </p:sp>
      <p:sp>
        <p:nvSpPr>
          <p:cNvPr id="5" name="矩形 4"/>
          <p:cNvSpPr/>
          <p:nvPr/>
        </p:nvSpPr>
        <p:spPr>
          <a:xfrm>
            <a:off x="1524001" y="2616200"/>
            <a:ext cx="2826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你会用英语说这些单词吗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295401" y="3022600"/>
            <a:ext cx="391004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66700" eaLnBrk="0" hangingPunct="0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you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 these words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English? </a:t>
            </a:r>
            <a:endParaRPr lang="en-US" altLang="zh-CN" dirty="0"/>
          </a:p>
        </p:txBody>
      </p:sp>
      <p:sp>
        <p:nvSpPr>
          <p:cNvPr id="7" name="矩形 6"/>
          <p:cNvSpPr/>
          <p:nvPr/>
        </p:nvSpPr>
        <p:spPr>
          <a:xfrm>
            <a:off x="1295401" y="3632201"/>
            <a:ext cx="276229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66700" eaLnBrk="0" hangingPunct="0">
              <a:lnSpc>
                <a:spcPct val="150000"/>
              </a:lnSpc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詹妮会说一点儿汉语。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1295400" y="4241800"/>
            <a:ext cx="351250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66700" eaLnBrk="0" hangingPunct="0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Jenny can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 a little Chinese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5" name="矩形 14"/>
          <p:cNvSpPr/>
          <p:nvPr/>
        </p:nvSpPr>
        <p:spPr>
          <a:xfrm>
            <a:off x="1524001" y="4953000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让我们谈论一下这张照片。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5" grpId="0"/>
      <p:bldP spid="6" grpId="0"/>
      <p:bldP spid="7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0" y="279400"/>
            <a:ext cx="3196520" cy="63619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en-US" altLang="zh-CN" sz="2800" b="1" dirty="0">
                <a:gradFill flip="none" rotWithShape="1">
                  <a:gsLst>
                    <a:gs pos="0">
                      <a:srgbClr val="E32D91">
                        <a:lumMod val="50000"/>
                      </a:srgbClr>
                    </a:gs>
                    <a:gs pos="50000">
                      <a:srgbClr val="E32D91"/>
                    </a:gs>
                    <a:gs pos="50000">
                      <a:srgbClr val="E32D91">
                        <a:lumMod val="50000"/>
                      </a:srgbClr>
                    </a:gs>
                    <a:gs pos="100000">
                      <a:srgbClr val="E32D91"/>
                    </a:gs>
                  </a:gsLst>
                  <a:lin ang="5400000" scaled="1"/>
                  <a:tileRect/>
                </a:gradFill>
                <a:latin typeface="Segoe Print" panose="02000600000000000000" pitchFamily="2" charset="0"/>
                <a:ea typeface="华文隶书" panose="02010800040101010101" pitchFamily="2" charset="-122"/>
              </a:rPr>
              <a:t>Language points</a:t>
            </a:r>
            <a:endParaRPr lang="zh-CN" altLang="en-US" sz="2800" b="1" dirty="0">
              <a:gradFill flip="none" rotWithShape="1">
                <a:gsLst>
                  <a:gs pos="0">
                    <a:srgbClr val="E32D91">
                      <a:lumMod val="50000"/>
                    </a:srgbClr>
                  </a:gs>
                  <a:gs pos="50000">
                    <a:srgbClr val="E32D91"/>
                  </a:gs>
                  <a:gs pos="50000">
                    <a:srgbClr val="E32D91">
                      <a:lumMod val="50000"/>
                    </a:srgbClr>
                  </a:gs>
                  <a:gs pos="100000">
                    <a:srgbClr val="E32D91"/>
                  </a:gs>
                </a:gsLst>
                <a:lin ang="5400000" scaled="1"/>
                <a:tileRect/>
              </a:gradFill>
              <a:latin typeface="Segoe Print" panose="02000600000000000000" pitchFamily="2" charset="0"/>
              <a:ea typeface="华文隶书" panose="02010800040101010101" pitchFamily="2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76200" y="1088344"/>
            <a:ext cx="3048000" cy="30865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altLang="zh-CN" sz="3200" dirty="0">
              <a:solidFill>
                <a:srgbClr val="C0C0C0"/>
              </a:solidFill>
              <a:latin typeface="Gungsuh" panose="02030600000101010101" pitchFamily="18" charset="-127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>
            <p:custDataLst>
              <p:tags r:id="rId3"/>
            </p:custDataLst>
          </p:nvPr>
        </p:nvCxnSpPr>
        <p:spPr>
          <a:xfrm>
            <a:off x="152400" y="1295400"/>
            <a:ext cx="3048000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000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1" name="直接连接符 10"/>
          <p:cNvCxnSpPr/>
          <p:nvPr>
            <p:custDataLst>
              <p:tags r:id="rId4"/>
            </p:custDataLst>
          </p:nvPr>
        </p:nvCxnSpPr>
        <p:spPr>
          <a:xfrm>
            <a:off x="76199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2" name="直接连接符 11"/>
          <p:cNvCxnSpPr/>
          <p:nvPr>
            <p:custDataLst>
              <p:tags r:id="rId5"/>
            </p:custDataLst>
          </p:nvPr>
        </p:nvCxnSpPr>
        <p:spPr>
          <a:xfrm>
            <a:off x="1898756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sp>
        <p:nvSpPr>
          <p:cNvPr id="13" name="菱形 12"/>
          <p:cNvSpPr/>
          <p:nvPr>
            <p:custDataLst>
              <p:tags r:id="rId6"/>
            </p:custDataLst>
          </p:nvPr>
        </p:nvSpPr>
        <p:spPr>
          <a:xfrm>
            <a:off x="1629965" y="964520"/>
            <a:ext cx="184328" cy="172848"/>
          </a:xfrm>
          <a:prstGeom prst="diamond">
            <a:avLst/>
          </a:prstGeom>
          <a:solidFill>
            <a:srgbClr val="E32D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95400" y="5492738"/>
            <a:ext cx="617220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/>
            </a:r>
            <a:b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endParaRPr kumimoji="0" lang="en-US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143000" y="1295401"/>
            <a:ext cx="301723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66700" eaLnBrk="0" hangingPunct="0">
              <a:lnSpc>
                <a:spcPct val="150000"/>
              </a:lnSpc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◆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else adv.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其他的；别的</a:t>
            </a:r>
            <a:endParaRPr lang="zh-CN" altLang="en-US" b="1" dirty="0"/>
          </a:p>
        </p:txBody>
      </p:sp>
      <p:sp>
        <p:nvSpPr>
          <p:cNvPr id="4" name="矩形 3"/>
          <p:cNvSpPr/>
          <p:nvPr/>
        </p:nvSpPr>
        <p:spPr>
          <a:xfrm>
            <a:off x="1371600" y="1803401"/>
            <a:ext cx="64008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6700" eaLnBrk="0" hangingPunct="0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else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是副词，常用于疑问词、不定代词等之后。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219200" y="2413001"/>
            <a:ext cx="250100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66700" eaLnBrk="0" hangingPunct="0"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【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辨析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】else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endParaRPr lang="en-US" altLang="zh-CN" b="1" dirty="0"/>
          </a:p>
        </p:txBody>
      </p:sp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1219200" y="3124200"/>
          <a:ext cx="7239000" cy="303795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62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6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0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2355">
                <a:tc>
                  <a:txBody>
                    <a:bodyPr/>
                    <a:lstStyle/>
                    <a:p>
                      <a:pPr indent="2667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词条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zh-CN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用法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zh-CN" sz="20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zh-CN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用法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zh-CN" sz="20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4239">
                <a:tc>
                  <a:txBody>
                    <a:bodyPr/>
                    <a:lstStyle/>
                    <a:p>
                      <a:pPr indent="2667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else</a:t>
                      </a:r>
                      <a:endParaRPr lang="zh-CN" sz="24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修饰疑问词或不定代词，放在其后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可以构成名词所有格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else's</a:t>
                      </a:r>
                      <a:r>
                        <a:rPr lang="zh-CN" sz="18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，表示“另外的，其他什么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sz="18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人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CN" sz="18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的”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1358">
                <a:tc>
                  <a:txBody>
                    <a:bodyPr/>
                    <a:lstStyle/>
                    <a:p>
                      <a:pPr indent="2667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other</a:t>
                      </a:r>
                      <a:endParaRPr lang="zh-CN" sz="24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修饰名词，放在被修饰词之前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可作代词，常构成短语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one...</a:t>
                      </a:r>
                      <a:r>
                        <a:rPr lang="zh-CN" sz="18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other...</a:t>
                      </a:r>
                      <a:r>
                        <a:rPr lang="zh-CN" sz="18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意为“一个……，另一个……”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3"/>
          <p:cNvSpPr>
            <a:spLocks noChangeArrowheads="1"/>
          </p:cNvSpPr>
          <p:nvPr/>
        </p:nvSpPr>
        <p:spPr bwMode="auto">
          <a:xfrm>
            <a:off x="3429001" y="889000"/>
            <a:ext cx="19446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自主学习要求</a:t>
            </a:r>
            <a:endParaRPr lang="en-US" altLang="zh-CN" sz="2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5" name="矩形 3"/>
          <p:cNvSpPr>
            <a:spLocks noChangeArrowheads="1"/>
          </p:cNvSpPr>
          <p:nvPr/>
        </p:nvSpPr>
        <p:spPr bwMode="auto">
          <a:xfrm>
            <a:off x="1357312" y="1746250"/>
            <a:ext cx="664368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学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习以上内容，认真完成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、预习案上的习题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、老师布置的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讨论作业</a:t>
            </a:r>
            <a:endParaRPr lang="en-US" altLang="zh-CN" sz="2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谈谈你眼中的中国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 </a:t>
            </a:r>
            <a:endParaRPr lang="zh-CN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Diamond 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Diamond 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Diamond 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Diamond 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Diamond 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Diamond 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Diamond 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7"/>
</p:tagLst>
</file>

<file path=ppt/theme/theme1.xml><?xml version="1.0" encoding="utf-8"?>
<a:theme xmlns:a="http://schemas.openxmlformats.org/drawingml/2006/main" name="WWW.2PPT.COM&#10;">
  <a:themeElements>
    <a:clrScheme name="让PPT飞起来丨pptshare.qzone.qq.com 4">
      <a:dk1>
        <a:srgbClr val="000000"/>
      </a:dk1>
      <a:lt1>
        <a:srgbClr val="FFFFFF"/>
      </a:lt1>
      <a:dk2>
        <a:srgbClr val="FFFFFF"/>
      </a:dk2>
      <a:lt2>
        <a:srgbClr val="B2B2B2"/>
      </a:lt2>
      <a:accent1>
        <a:srgbClr val="3399FF"/>
      </a:accent1>
      <a:accent2>
        <a:srgbClr val="0875F8"/>
      </a:accent2>
      <a:accent3>
        <a:srgbClr val="FFFFFF"/>
      </a:accent3>
      <a:accent4>
        <a:srgbClr val="000000"/>
      </a:accent4>
      <a:accent5>
        <a:srgbClr val="ADCAFF"/>
      </a:accent5>
      <a:accent6>
        <a:srgbClr val="0669E1"/>
      </a:accent6>
      <a:hlink>
        <a:srgbClr val="0E58C4"/>
      </a:hlink>
      <a:folHlink>
        <a:srgbClr val="B2B2B2"/>
      </a:folHlink>
    </a:clrScheme>
    <a:fontScheme name="让PPT飞起来丨pptshare.qzone.qq.com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135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135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lnDef>
  </a:objectDefaults>
  <a:extraClrSchemeLst>
    <a:extraClrScheme>
      <a:clrScheme name="让PPT飞起来丨pptshare.qzone.qq.com 1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E2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B90000"/>
        </a:accent6>
        <a:hlink>
          <a:srgbClr val="80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让PPT飞起来丨pptshare.qzone.qq.com 2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E2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B90000"/>
        </a:accent6>
        <a:hlink>
          <a:srgbClr val="80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让PPT飞起来丨pptshare.qzone.qq.com 3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3399FF"/>
        </a:accent1>
        <a:accent2>
          <a:srgbClr val="0875F8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0669E1"/>
        </a:accent6>
        <a:hlink>
          <a:srgbClr val="B2B2B2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让PPT飞起来丨pptshare.qzone.qq.com 4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3399FF"/>
        </a:accent1>
        <a:accent2>
          <a:srgbClr val="0875F8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0669E1"/>
        </a:accent6>
        <a:hlink>
          <a:srgbClr val="0E58C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主题51</Template>
  <TotalTime>0</TotalTime>
  <Words>476</Words>
  <Application>Microsoft Office PowerPoint</Application>
  <PresentationFormat>全屏显示(4:3)</PresentationFormat>
  <Paragraphs>71</Paragraphs>
  <Slides>10</Slides>
  <Notes>1</Notes>
  <HiddenSlides>0</HiddenSlides>
  <MMClips>7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Arial Unicode MS</vt:lpstr>
      <vt:lpstr>Gungsuh</vt:lpstr>
      <vt:lpstr>等线</vt:lpstr>
      <vt:lpstr>华文行楷</vt:lpstr>
      <vt:lpstr>华文隶书</vt:lpstr>
      <vt:lpstr>宋体</vt:lpstr>
      <vt:lpstr>微软雅黑</vt:lpstr>
      <vt:lpstr>Arial</vt:lpstr>
      <vt:lpstr>Calibri</vt:lpstr>
      <vt:lpstr>Segoe Print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>第一PPT模板网-WWW.1PPT.COM</cp:keywords>
  <dc:description>www.ppt818.com-提供资源下载</dc:description>
  <cp:lastModifiedBy>Windows 用户</cp:lastModifiedBy>
  <cp:revision>29</cp:revision>
  <dcterms:created xsi:type="dcterms:W3CDTF">2018-01-26T07:36:00Z</dcterms:created>
  <dcterms:modified xsi:type="dcterms:W3CDTF">2023-01-16T18:52:21Z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B184EF88DA5C451C9EEFF3D31B97E53A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