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82" r:id="rId2"/>
    <p:sldId id="291" r:id="rId3"/>
    <p:sldId id="547" r:id="rId4"/>
    <p:sldId id="538" r:id="rId5"/>
    <p:sldId id="355" r:id="rId6"/>
    <p:sldId id="548" r:id="rId7"/>
    <p:sldId id="362" r:id="rId8"/>
    <p:sldId id="364" r:id="rId9"/>
    <p:sldId id="366" r:id="rId10"/>
    <p:sldId id="389" r:id="rId11"/>
    <p:sldId id="365" r:id="rId12"/>
    <p:sldId id="367" r:id="rId13"/>
    <p:sldId id="392" r:id="rId14"/>
    <p:sldId id="386" r:id="rId15"/>
    <p:sldId id="539" r:id="rId16"/>
    <p:sldId id="600" r:id="rId17"/>
    <p:sldId id="346" r:id="rId18"/>
    <p:sldId id="347" r:id="rId19"/>
    <p:sldId id="358" r:id="rId20"/>
    <p:sldId id="359" r:id="rId21"/>
    <p:sldId id="360" r:id="rId22"/>
    <p:sldId id="598" r:id="rId23"/>
    <p:sldId id="541" r:id="rId24"/>
    <p:sldId id="488" r:id="rId25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4" autoAdjust="0"/>
    <p:restoredTop sz="94660"/>
  </p:normalViewPr>
  <p:slideViewPr>
    <p:cSldViewPr snapToGrid="0">
      <p:cViewPr>
        <p:scale>
          <a:sx n="100" d="100"/>
          <a:sy n="100" d="100"/>
        </p:scale>
        <p:origin x="-1944" y="-9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8660C-0626-4571-8264-51BE4CC439B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6F8B0-58CA-4948-B12E-0470529F44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FDC7-E2E7-4F21-B2FE-B05BE891DDE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1FA6-CCA4-4D34-9705-520836591D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FDC7-E2E7-4F21-B2FE-B05BE891DDE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1FA6-CCA4-4D34-9705-520836591D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FDC7-E2E7-4F21-B2FE-B05BE891DDE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1FA6-CCA4-4D34-9705-520836591D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FDC7-E2E7-4F21-B2FE-B05BE891DDE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1FA6-CCA4-4D34-9705-520836591D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FDC7-E2E7-4F21-B2FE-B05BE891DDE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1FA6-CCA4-4D34-9705-520836591D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FDC7-E2E7-4F21-B2FE-B05BE891DDE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1FA6-CCA4-4D34-9705-520836591D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FDC7-E2E7-4F21-B2FE-B05BE891DDE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1FA6-CCA4-4D34-9705-520836591D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FDC7-E2E7-4F21-B2FE-B05BE891DDE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1FA6-CCA4-4D34-9705-520836591D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FDC7-E2E7-4F21-B2FE-B05BE891DDE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1FA6-CCA4-4D34-9705-520836591D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FDC7-E2E7-4F21-B2FE-B05BE891DDE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1FA6-CCA4-4D34-9705-520836591D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7FDC7-E2E7-4F21-B2FE-B05BE891DDE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71FA6-CCA4-4D34-9705-520836591D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23567;&#24494;&#35838;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21830" y="1225079"/>
            <a:ext cx="6381587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00" b="1" dirty="0">
                <a:solidFill>
                  <a:srgbClr val="CC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Module </a:t>
            </a:r>
            <a:r>
              <a:rPr lang="en-US" altLang="zh-CN" sz="3300" b="1" dirty="0">
                <a:solidFill>
                  <a:srgbClr val="CC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10  Spring Festival</a:t>
            </a:r>
          </a:p>
        </p:txBody>
      </p:sp>
      <p:sp>
        <p:nvSpPr>
          <p:cNvPr id="7" name="矩形 6"/>
          <p:cNvSpPr/>
          <p:nvPr/>
        </p:nvSpPr>
        <p:spPr>
          <a:xfrm>
            <a:off x="1800225" y="2185616"/>
            <a:ext cx="7343775" cy="10664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700" b="1" dirty="0">
                <a:solidFill>
                  <a:srgbClr val="CC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Unit 2 My mother’s cleaning our house                      and sweeping away bad luck.</a:t>
            </a:r>
          </a:p>
        </p:txBody>
      </p:sp>
      <p:sp>
        <p:nvSpPr>
          <p:cNvPr id="8" name="矩形 7"/>
          <p:cNvSpPr/>
          <p:nvPr/>
        </p:nvSpPr>
        <p:spPr>
          <a:xfrm>
            <a:off x="4082148" y="414462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543" y="30256"/>
            <a:ext cx="9271000" cy="5113244"/>
          </a:xfrm>
          <a:prstGeom prst="rect">
            <a:avLst/>
          </a:prstGeom>
        </p:spPr>
      </p:pic>
      <p:sp>
        <p:nvSpPr>
          <p:cNvPr id="36866" name="标题 1"/>
          <p:cNvSpPr>
            <a:spLocks noGrp="1"/>
          </p:cNvSpPr>
          <p:nvPr>
            <p:ph type="title"/>
          </p:nvPr>
        </p:nvSpPr>
        <p:spPr>
          <a:xfrm>
            <a:off x="724289" y="801112"/>
            <a:ext cx="1704003" cy="529828"/>
          </a:xfrm>
        </p:spPr>
        <p:txBody>
          <a:bodyPr>
            <a:norm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  Para.1</a:t>
            </a:r>
            <a:endParaRPr lang="zh-CN" altLang="en-US" sz="2700" b="1" dirty="0">
              <a:solidFill>
                <a:srgbClr val="FF0000"/>
              </a:solidFill>
              <a:latin typeface="Comic Sans MS" panose="030F0702030302020204" pitchFamily="66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867" name="内容占位符 2"/>
          <p:cNvSpPr>
            <a:spLocks noGrp="1"/>
          </p:cNvSpPr>
          <p:nvPr>
            <p:ph idx="1"/>
          </p:nvPr>
        </p:nvSpPr>
        <p:spPr>
          <a:xfrm>
            <a:off x="814557" y="1221581"/>
            <a:ext cx="8251300" cy="34290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zh-CN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1. Spring Festival is very important in ______.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CN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	A. China	B. America	C. The UK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CN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CN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	(T/F)2. It happens on the same day every year.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CN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zh-CN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3. It usually comes in _________, but sometimes it comes in _______.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08120" y="1221581"/>
            <a:ext cx="972741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A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427220" y="2512321"/>
            <a:ext cx="485775" cy="486965"/>
          </a:xfrm>
          <a:prstGeom prst="ellipse">
            <a:avLst/>
          </a:prstGeom>
          <a:noFill/>
          <a:ln w="38100"/>
          <a:effectLst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94529" y="3403503"/>
            <a:ext cx="183713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ea typeface="华文中宋" panose="02010600040101010101" pitchFamily="2" charset="-122"/>
              </a:rPr>
              <a:t>February</a:t>
            </a:r>
            <a:endParaRPr lang="zh-CN" altLang="en-US" sz="2400">
              <a:solidFill>
                <a:srgbClr val="FF0000"/>
              </a:solidFill>
              <a:latin typeface="Comic Sans MS" panose="030F0702030302020204" pitchFamily="66" charset="0"/>
              <a:ea typeface="华文中宋" panose="0201060004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27461" y="3718307"/>
            <a:ext cx="183594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ea typeface="华文中宋" panose="02010600040101010101" pitchFamily="2" charset="-122"/>
              </a:rPr>
              <a:t>January</a:t>
            </a:r>
            <a:endParaRPr lang="zh-CN" altLang="en-US" sz="2400">
              <a:solidFill>
                <a:srgbClr val="FF0000"/>
              </a:solidFill>
              <a:latin typeface="Comic Sans MS" panose="030F0702030302020204" pitchFamily="66" charset="0"/>
              <a:ea typeface="华文中宋" panose="02010600040101010101" pitchFamily="2" charset="-122"/>
            </a:endParaRPr>
          </a:p>
        </p:txBody>
      </p:sp>
      <p:grpSp>
        <p:nvGrpSpPr>
          <p:cNvPr id="2" name="组合 13"/>
          <p:cNvGrpSpPr/>
          <p:nvPr/>
        </p:nvGrpSpPr>
        <p:grpSpPr>
          <a:xfrm>
            <a:off x="3487238" y="2660310"/>
            <a:ext cx="971550" cy="766394"/>
            <a:chOff x="3738161" y="3674045"/>
            <a:chExt cx="1296144" cy="1022131"/>
          </a:xfrm>
        </p:grpSpPr>
        <p:sp>
          <p:nvSpPr>
            <p:cNvPr id="12" name="等腰三角形 11"/>
            <p:cNvSpPr/>
            <p:nvPr/>
          </p:nvSpPr>
          <p:spPr>
            <a:xfrm>
              <a:off x="3996918" y="3674045"/>
              <a:ext cx="721139" cy="863831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36874" name="TextBox 12"/>
            <p:cNvSpPr txBox="1">
              <a:spLocks noChangeArrowheads="1"/>
            </p:cNvSpPr>
            <p:nvPr/>
          </p:nvSpPr>
          <p:spPr bwMode="auto">
            <a:xfrm>
              <a:off x="3738161" y="4080459"/>
              <a:ext cx="1296144" cy="615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400">
                  <a:solidFill>
                    <a:srgbClr val="FF0000"/>
                  </a:solidFill>
                  <a:latin typeface="Comic Sans MS" panose="030F0702030302020204" pitchFamily="66" charset="0"/>
                  <a:ea typeface="华文中宋" panose="02010600040101010101" pitchFamily="2" charset="-122"/>
                </a:rPr>
                <a:t>not</a:t>
              </a:r>
              <a:endParaRPr lang="zh-CN" altLang="en-US" sz="2400">
                <a:solidFill>
                  <a:srgbClr val="FF0000"/>
                </a:solidFill>
                <a:latin typeface="Comic Sans MS" panose="030F0702030302020204" pitchFamily="66" charset="0"/>
                <a:ea typeface="华文中宋" panose="02010600040101010101" pitchFamily="2" charset="-122"/>
              </a:endParaRPr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104646" y="243915"/>
            <a:ext cx="4272902" cy="48474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CFF33">
                <a:gamma/>
                <a:shade val="60000"/>
                <a:invGamma/>
              </a:srgb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700" b="1" dirty="0">
                <a:solidFill>
                  <a:srgbClr val="C00000"/>
                </a:solidFill>
                <a:latin typeface="Comic Sans MS" panose="030F0702030302020204" pitchFamily="66" charset="0"/>
                <a:ea typeface="HanWangKanTan" pitchFamily="18" charset="-120"/>
              </a:rPr>
              <a:t>Careful reading </a:t>
            </a:r>
            <a:r>
              <a:rPr lang="zh-CN" altLang="en-US" sz="27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细节阅读</a:t>
            </a:r>
            <a:endParaRPr lang="en-US" altLang="zh-CN" sz="27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446" y="-65314"/>
            <a:ext cx="9448800" cy="5363029"/>
          </a:xfrm>
          <a:prstGeom prst="rect">
            <a:avLst/>
          </a:prstGeom>
        </p:spPr>
      </p:pic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776516" y="665478"/>
            <a:ext cx="6993731" cy="389254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609600" indent="-609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1066800" indent="-609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524000" indent="-609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981200" indent="-609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438400" indent="-609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895600" indent="-609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3352800" indent="-609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810000" indent="-609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4267200" indent="-609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zh-CN" sz="2400" dirty="0">
                <a:latin typeface="Comic Sans MS" panose="030F0702030302020204" pitchFamily="66" charset="0"/>
              </a:rPr>
              <a:t>1. When is it in the first photo?</a:t>
            </a:r>
          </a:p>
          <a:p>
            <a:pPr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Comic Sans MS" panose="030F0702030302020204" pitchFamily="66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400" dirty="0">
                <a:latin typeface="Comic Sans MS" panose="030F0702030302020204" pitchFamily="66" charset="0"/>
              </a:rPr>
              <a:t>2. What’s Li Shan’s mother doing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before</a:t>
            </a:r>
            <a:r>
              <a:rPr lang="en-US" altLang="zh-CN" sz="2400" dirty="0">
                <a:latin typeface="Comic Sans MS" panose="030F0702030302020204" pitchFamily="66" charset="0"/>
              </a:rPr>
              <a:t> Spring Festival?</a:t>
            </a:r>
          </a:p>
          <a:p>
            <a:pPr algn="l" eaLnBrk="1" hangingPunct="1">
              <a:lnSpc>
                <a:spcPct val="150000"/>
              </a:lnSpc>
            </a:pPr>
            <a:endParaRPr lang="en-US" altLang="zh-CN" sz="2400" dirty="0">
              <a:latin typeface="Comic Sans MS" panose="030F0702030302020204" pitchFamily="66" charset="0"/>
            </a:endParaRPr>
          </a:p>
          <a:p>
            <a:pPr algn="l" eaLnBrk="1" hangingPunct="1">
              <a:lnSpc>
                <a:spcPct val="150000"/>
              </a:lnSpc>
            </a:pPr>
            <a:endParaRPr lang="en-US" altLang="zh-CN" sz="2400" dirty="0">
              <a:latin typeface="Comic Sans MS" panose="030F0702030302020204" pitchFamily="66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400" dirty="0">
                <a:latin typeface="Comic Sans MS" panose="030F0702030302020204" pitchFamily="66" charset="0"/>
              </a:rPr>
              <a:t>3. What else(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其他</a:t>
            </a:r>
            <a:r>
              <a:rPr lang="en-US" altLang="zh-CN" sz="2400" dirty="0">
                <a:latin typeface="Comic Sans MS" panose="030F0702030302020204" pitchFamily="66" charset="0"/>
              </a:rPr>
              <a:t>) do they do?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260929" y="2993507"/>
            <a:ext cx="6210300" cy="80791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l"/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</a:rPr>
              <a:t>She’s cleaning the house and </a:t>
            </a: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sweep</a:t>
            </a:r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</a:rPr>
              <a:t>ing </a:t>
            </a:r>
          </a:p>
          <a:p>
            <a:pPr algn="l"/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away</a:t>
            </a:r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bad luck</a:t>
            </a:r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1260929" y="1294736"/>
            <a:ext cx="6210300" cy="43457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l"/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</a:rPr>
              <a:t>It’s </a:t>
            </a: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a few</a:t>
            </a:r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</a:rPr>
              <a:t> days before Spring Festival.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1237343" y="4647967"/>
            <a:ext cx="4337957" cy="43457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l"/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</a:rPr>
              <a:t>They buy a lot of food.</a:t>
            </a: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471229" y="2358572"/>
            <a:ext cx="1479294" cy="259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76515" y="57708"/>
            <a:ext cx="2008415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Comic Sans MS" panose="030F0702030302020204" pitchFamily="66" charset="0"/>
              </a:rPr>
              <a:t>Para. 2</a:t>
            </a:r>
            <a:endParaRPr lang="zh-CN" altLang="en-US" sz="27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  <p:bldP spid="82951" grpId="0"/>
      <p:bldP spid="829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52" y="30256"/>
            <a:ext cx="9120545" cy="5113244"/>
          </a:xfrm>
          <a:prstGeom prst="rect">
            <a:avLst/>
          </a:prstGeom>
        </p:spPr>
      </p:pic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743434" y="682402"/>
            <a:ext cx="6397424" cy="117724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l"/>
            <a:r>
              <a:rPr lang="en-US" altLang="zh-CN" sz="2400" b="1">
                <a:latin typeface="Comic Sans MS" panose="030F0702030302020204" pitchFamily="66" charset="0"/>
              </a:rPr>
              <a:t>What do they do to celebrate Spring Fes</a:t>
            </a:r>
          </a:p>
          <a:p>
            <a:pPr algn="l"/>
            <a:r>
              <a:rPr lang="en-US" altLang="zh-CN" sz="2400" b="1" err="1">
                <a:latin typeface="Comic Sans MS" panose="030F0702030302020204" pitchFamily="66" charset="0"/>
              </a:rPr>
              <a:t>tival?</a:t>
            </a:r>
          </a:p>
          <a:p>
            <a:pPr algn="l"/>
            <a:r>
              <a:rPr lang="en-US" altLang="zh-CN" sz="2400" b="1">
                <a:latin typeface="Comic Sans MS" panose="030F0702030302020204" pitchFamily="66" charset="0"/>
              </a:rPr>
              <a:t>They . . .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3098112" y="1425849"/>
            <a:ext cx="4871767" cy="43858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</a:rPr>
              <a:t>have a </a:t>
            </a: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traditional</a:t>
            </a:r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</a:rPr>
              <a:t> family dinner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3098111" y="2440987"/>
            <a:ext cx="5885265" cy="43858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l"/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</a:rPr>
              <a:t>eat </a:t>
            </a:r>
            <a:r>
              <a:rPr lang="en-US" altLang="zh-CN" sz="2400" b="1" i="1">
                <a:solidFill>
                  <a:srgbClr val="0000FF"/>
                </a:solidFill>
                <a:latin typeface="Comic Sans MS" panose="030F0702030302020204" pitchFamily="66" charset="0"/>
              </a:rPr>
              <a:t>Jiaozi --- </a:t>
            </a:r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</a:rPr>
              <a:t>a kind of __________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7088215" y="2387352"/>
            <a:ext cx="1378022" cy="43858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dumpling</a:t>
            </a:r>
          </a:p>
        </p:txBody>
      </p:sp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677764" y="2125291"/>
            <a:ext cx="2355452" cy="80791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to celebrate </a:t>
            </a:r>
          </a:p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Spring Festival</a:t>
            </a:r>
            <a:endParaRPr lang="zh-CN" altLang="en-US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6030" name="AutoShape 14"/>
          <p:cNvSpPr/>
          <p:nvPr/>
        </p:nvSpPr>
        <p:spPr bwMode="auto">
          <a:xfrm>
            <a:off x="2976861" y="1694121"/>
            <a:ext cx="108347" cy="2106215"/>
          </a:xfrm>
          <a:prstGeom prst="leftBrace">
            <a:avLst>
              <a:gd name="adj1" fmla="val 161996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68580" tIns="34290" rIns="68580" bIns="34290" anchor="ctr"/>
          <a:lstStyle/>
          <a:p>
            <a:endParaRPr lang="zh-CN" altLang="en-US"/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3106115" y="3436144"/>
            <a:ext cx="4167247" cy="80791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l"/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</a:rPr>
              <a:t>watch a special </a:t>
            </a:r>
            <a:r>
              <a:rPr lang="en-US" altLang="zh-CN" sz="2400" b="1" err="1">
                <a:solidFill>
                  <a:srgbClr val="FF0000"/>
                </a:solidFill>
                <a:latin typeface="Comic Sans MS" panose="030F0702030302020204" pitchFamily="66" charset="0"/>
              </a:rPr>
              <a:t>programme</a:t>
            </a:r>
            <a:endParaRPr lang="en-US" altLang="zh-CN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</a:rPr>
              <a:t>on TV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52884" y="2884219"/>
            <a:ext cx="1481609" cy="168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87137" y="197654"/>
            <a:ext cx="1520406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Comic Sans MS" panose="030F0702030302020204" pitchFamily="66" charset="0"/>
              </a:rPr>
              <a:t>Para.</a:t>
            </a:r>
            <a:r>
              <a:rPr lang="zh-CN" altLang="en-US" sz="27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700" b="1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zh-CN" altLang="en-US" sz="27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/>
      <p:bldP spid="86025" grpId="0"/>
      <p:bldP spid="86027" grpId="0"/>
      <p:bldP spid="860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28" y="25401"/>
            <a:ext cx="9173028" cy="5159828"/>
          </a:xfrm>
          <a:prstGeom prst="rect">
            <a:avLst/>
          </a:prstGeom>
        </p:spPr>
      </p:pic>
      <p:sp>
        <p:nvSpPr>
          <p:cNvPr id="39939" name="内容占位符 2"/>
          <p:cNvSpPr>
            <a:spLocks noGrp="1"/>
          </p:cNvSpPr>
          <p:nvPr>
            <p:ph idx="1"/>
          </p:nvPr>
        </p:nvSpPr>
        <p:spPr>
          <a:xfrm>
            <a:off x="1155304" y="1328964"/>
            <a:ext cx="4536281" cy="3429000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CN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(T/F)1. In this photo, Li Shan’s parents and she are visiting her grandparents.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zh-CN" sz="24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zh-CN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(T/F)2. </a:t>
            </a:r>
            <a:r>
              <a:rPr lang="en-US" altLang="zh-CN" sz="24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Hongbao</a:t>
            </a:r>
            <a:r>
              <a:rPr lang="en-US" altLang="zh-CN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Comic Sans MS" panose="030F0702030302020204" pitchFamily="66" charset="0"/>
                <a:cs typeface="Times New Roman" panose="02020603050405020304" pitchFamily="18" charset="0"/>
                <a:hlinkClick r:id="rId3" action="ppaction://hlinkfile"/>
              </a:rPr>
              <a:t>means</a:t>
            </a:r>
            <a:r>
              <a:rPr lang="en-US" altLang="zh-CN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lucky money. </a:t>
            </a:r>
            <a:endParaRPr lang="zh-CN" altLang="en-US" sz="24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标题 1"/>
          <p:cNvSpPr txBox="1"/>
          <p:nvPr/>
        </p:nvSpPr>
        <p:spPr bwMode="auto">
          <a:xfrm>
            <a:off x="1125198" y="498141"/>
            <a:ext cx="1372896" cy="5298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68580" anchor="b"/>
          <a:lstStyle/>
          <a:p>
            <a:pPr>
              <a:defRPr/>
            </a:pPr>
            <a:r>
              <a:rPr lang="en-US" altLang="zh-CN" sz="2700" ker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b="1" kern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Para.4</a:t>
            </a:r>
            <a:endParaRPr lang="zh-CN" altLang="en-US" sz="2700" b="1" kern="0">
              <a:solidFill>
                <a:srgbClr val="FF0000"/>
              </a:solidFill>
              <a:latin typeface="Comic Sans MS" panose="030F0702030302020204" pitchFamily="66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9941" name="Picture 1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922169" y="1554956"/>
            <a:ext cx="2120504" cy="224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椭圆 5"/>
          <p:cNvSpPr/>
          <p:nvPr/>
        </p:nvSpPr>
        <p:spPr>
          <a:xfrm>
            <a:off x="1551499" y="1328965"/>
            <a:ext cx="486965" cy="486965"/>
          </a:xfrm>
          <a:prstGeom prst="ellipse">
            <a:avLst/>
          </a:prstGeom>
          <a:noFill/>
          <a:ln w="38100"/>
          <a:effectLst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1125198" y="2780337"/>
            <a:ext cx="485775" cy="439340"/>
          </a:xfrm>
          <a:prstGeom prst="ellipse">
            <a:avLst/>
          </a:prstGeom>
          <a:noFill/>
          <a:ln w="38100"/>
          <a:effectLst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248252" y="2101284"/>
            <a:ext cx="1832429" cy="2467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95260" y="2279084"/>
            <a:ext cx="2538413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  <a:ea typeface="华文中宋" panose="02010600040101010101" pitchFamily="2" charset="-122"/>
              </a:rPr>
              <a:t>uncles and aunts</a:t>
            </a:r>
            <a:endParaRPr lang="zh-CN" altLang="en-US" sz="2400">
              <a:solidFill>
                <a:srgbClr val="FF0000"/>
              </a:solidFill>
              <a:latin typeface="Comic Sans MS" panose="030F0702030302020204" pitchFamily="66" charset="0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943" y="0"/>
            <a:ext cx="9212942" cy="5143500"/>
          </a:xfrm>
          <a:prstGeom prst="rect">
            <a:avLst/>
          </a:prstGeom>
        </p:spPr>
      </p:pic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419451" y="429203"/>
            <a:ext cx="6894458" cy="900247"/>
          </a:xfrm>
          <a:prstGeom prst="rect">
            <a:avLst/>
          </a:prstGeom>
          <a:noFill/>
          <a:ln w="38100" algn="ctr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en-US" altLang="zh-CN" sz="2700">
                <a:latin typeface="Comic Sans MS" panose="030F0702030302020204" pitchFamily="66" charset="0"/>
              </a:rPr>
              <a:t>Complete the passage with the correct form of the words and expressions.</a:t>
            </a:r>
          </a:p>
        </p:txBody>
      </p:sp>
      <p:sp>
        <p:nvSpPr>
          <p:cNvPr id="40963" name="Text Box 8"/>
          <p:cNvSpPr txBox="1">
            <a:spLocks noChangeArrowheads="1"/>
          </p:cNvSpPr>
          <p:nvPr/>
        </p:nvSpPr>
        <p:spPr bwMode="auto">
          <a:xfrm>
            <a:off x="1235245" y="1443795"/>
            <a:ext cx="6874612" cy="807914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FFCCCC"/>
            </a:solidFill>
            <a:miter lim="800000"/>
          </a:ln>
          <a:effectLst>
            <a:prstShdw prst="shdw17" dist="17961" dir="2700000">
              <a:srgbClr val="7F8097"/>
            </a:prstShdw>
          </a:effectLst>
        </p:spPr>
        <p:txBody>
          <a:bodyPr wrap="square" lIns="68580" tIns="34290" rIns="68580" bIns="34290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FF"/>
                </a:solidFill>
                <a:latin typeface="Comic Sans MS" panose="030F0702030302020204" pitchFamily="66" charset="0"/>
                <a:ea typeface="华文中宋" panose="02010600040101010101" pitchFamily="2" charset="-122"/>
              </a:rPr>
              <a:t>celebrate    dumpling    few    luck    mean    programme     sweep away    traditional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1047755" y="2400037"/>
            <a:ext cx="7424913" cy="2285241"/>
          </a:xfrm>
          <a:prstGeom prst="rect">
            <a:avLst/>
          </a:prstGeom>
          <a:noFill/>
          <a:ln w="38100" algn="ctr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400">
                <a:latin typeface="Comic Sans MS" panose="030F0702030302020204" pitchFamily="66" charset="0"/>
              </a:rPr>
              <a:t>We 1._________ Spring Festival in January or February. A 2.____ days before Spring Festival, we clean our homes and3._________ all the bad 4.____.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On the evening before Spring Festival</a:t>
            </a:r>
            <a:r>
              <a:rPr lang="en-US" altLang="zh-CN" sz="2400">
                <a:latin typeface="Comic Sans MS" panose="030F0702030302020204" pitchFamily="66" charset="0"/>
              </a:rPr>
              <a:t>, we have a big family dinner. 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1995567" y="2418131"/>
            <a:ext cx="1519888" cy="438581"/>
          </a:xfrm>
          <a:prstGeom prst="rect">
            <a:avLst/>
          </a:prstGeom>
          <a:noFill/>
          <a:ln w="38100" algn="ctr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en-US" altLang="zh-CN" sz="2400">
                <a:solidFill>
                  <a:srgbClr val="0000FF"/>
                </a:solidFill>
                <a:latin typeface="Comic Sans MS" panose="030F0702030302020204" pitchFamily="66" charset="0"/>
              </a:rPr>
              <a:t>celebrate</a:t>
            </a:r>
            <a:endParaRPr lang="zh-CN" altLang="en-US" sz="24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3178703" y="2856712"/>
            <a:ext cx="673502" cy="438581"/>
          </a:xfrm>
          <a:prstGeom prst="rect">
            <a:avLst/>
          </a:prstGeom>
          <a:noFill/>
          <a:ln w="38100" algn="ctr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en-US" altLang="zh-CN" sz="2400">
                <a:solidFill>
                  <a:srgbClr val="0000FF"/>
                </a:solidFill>
                <a:latin typeface="Comic Sans MS" panose="030F0702030302020204" pitchFamily="66" charset="0"/>
              </a:rPr>
              <a:t>few</a:t>
            </a:r>
            <a:endParaRPr lang="zh-CN" altLang="en-US" sz="24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4672551" y="3290905"/>
            <a:ext cx="1766222" cy="438581"/>
          </a:xfrm>
          <a:prstGeom prst="rect">
            <a:avLst/>
          </a:prstGeom>
          <a:noFill/>
          <a:ln w="38100" algn="ctr">
            <a:noFill/>
            <a:miter lim="800000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en-US" altLang="zh-CN" sz="2400">
                <a:solidFill>
                  <a:srgbClr val="0000FF"/>
                </a:solidFill>
                <a:latin typeface="Comic Sans MS" panose="030F0702030302020204" pitchFamily="66" charset="0"/>
              </a:rPr>
              <a:t>sweep away</a:t>
            </a:r>
            <a:endParaRPr lang="zh-CN" altLang="en-US" sz="24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1313374" y="3762879"/>
            <a:ext cx="899885" cy="438581"/>
          </a:xfrm>
          <a:prstGeom prst="rect">
            <a:avLst/>
          </a:prstGeom>
          <a:noFill/>
          <a:ln w="38100" algn="ctr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en-US" altLang="zh-CN" sz="2400">
                <a:solidFill>
                  <a:srgbClr val="0000FF"/>
                </a:solidFill>
                <a:latin typeface="Comic Sans MS" panose="030F0702030302020204" pitchFamily="66" charset="0"/>
              </a:rPr>
              <a:t>luck</a:t>
            </a:r>
            <a:endParaRPr lang="zh-CN" altLang="en-US" sz="24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05742" y="1304992"/>
            <a:ext cx="8534422" cy="2728439"/>
          </a:xfrm>
          <a:prstGeom prst="rect">
            <a:avLst/>
          </a:prstGeom>
          <a:noFill/>
          <a:ln w="38100" algn="ctr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>
                <a:latin typeface="Comic Sans MS" panose="030F0702030302020204" pitchFamily="66" charset="0"/>
              </a:rPr>
              <a:t>We eat lots of 5.________ food, such as </a:t>
            </a:r>
            <a:r>
              <a:rPr lang="en-US" altLang="zh-CN" sz="2400" i="1">
                <a:latin typeface="Comic Sans MS" panose="030F0702030302020204" pitchFamily="66" charset="0"/>
              </a:rPr>
              <a:t>jiaozi</a:t>
            </a:r>
            <a:r>
              <a:rPr lang="en-US" altLang="zh-CN" sz="2400">
                <a:latin typeface="Comic Sans MS" panose="030F0702030302020204" pitchFamily="66" charset="0"/>
              </a:rPr>
              <a:t> – a kind of 6. _______.We usually watch a special 7._________on television, and parents usually give their children a </a:t>
            </a:r>
            <a:r>
              <a:rPr lang="en-US" altLang="zh-CN" sz="2400" i="1" err="1">
                <a:latin typeface="Comic Sans MS" panose="030F0702030302020204" pitchFamily="66" charset="0"/>
              </a:rPr>
              <a:t>hongbao</a:t>
            </a:r>
            <a:r>
              <a:rPr lang="en-US" altLang="zh-CN" sz="2400">
                <a:latin typeface="Comic Sans MS" panose="030F0702030302020204" pitchFamily="66" charset="0"/>
              </a:rPr>
              <a:t>. It 8._____ lucky money.</a:t>
            </a:r>
          </a:p>
          <a:p>
            <a:pPr eaLnBrk="1" hangingPunct="1">
              <a:lnSpc>
                <a:spcPct val="120000"/>
              </a:lnSpc>
              <a:defRPr/>
            </a:pPr>
            <a:endParaRPr lang="en-US" altLang="zh-CN" sz="2400">
              <a:latin typeface="Comic Sans MS" panose="030F0702030302020204" pitchFamily="66" charset="0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n-US" altLang="zh-CN" sz="2400">
              <a:latin typeface="Comic Sans MS" panose="030F0702030302020204" pitchFamily="66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2727399" y="1357023"/>
            <a:ext cx="1653338" cy="438581"/>
          </a:xfrm>
          <a:prstGeom prst="rect">
            <a:avLst/>
          </a:prstGeom>
          <a:noFill/>
          <a:ln w="38100" algn="ctr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en-US" altLang="zh-CN" sz="2400">
                <a:solidFill>
                  <a:srgbClr val="0000FF"/>
                </a:solidFill>
                <a:latin typeface="Comic Sans MS" panose="030F0702030302020204" pitchFamily="66" charset="0"/>
              </a:rPr>
              <a:t>traditional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720791" y="1756535"/>
            <a:ext cx="1378022" cy="438581"/>
          </a:xfrm>
          <a:prstGeom prst="rect">
            <a:avLst/>
          </a:prstGeom>
          <a:noFill/>
          <a:ln w="38100" algn="ctr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en-US" altLang="zh-CN" sz="2400">
                <a:solidFill>
                  <a:srgbClr val="0000FF"/>
                </a:solidFill>
                <a:latin typeface="Comic Sans MS" panose="030F0702030302020204" pitchFamily="66" charset="0"/>
              </a:rPr>
              <a:t>dumpling</a:t>
            </a:r>
            <a:endParaRPr lang="zh-CN" altLang="en-US" sz="24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6209818" y="1756534"/>
            <a:ext cx="1758296" cy="438581"/>
          </a:xfrm>
          <a:prstGeom prst="rect">
            <a:avLst/>
          </a:prstGeom>
          <a:noFill/>
          <a:ln w="38100" algn="ctr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en-US" altLang="zh-CN" sz="2400" err="1">
                <a:solidFill>
                  <a:srgbClr val="0000FF"/>
                </a:solidFill>
                <a:latin typeface="Comic Sans MS" panose="030F0702030302020204" pitchFamily="66" charset="0"/>
              </a:rPr>
              <a:t>programme</a:t>
            </a:r>
            <a:endParaRPr lang="zh-CN" altLang="en-US" sz="24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2343944" y="2654807"/>
            <a:ext cx="1014942" cy="438581"/>
          </a:xfrm>
          <a:prstGeom prst="rect">
            <a:avLst/>
          </a:prstGeom>
          <a:noFill/>
          <a:ln w="38100" algn="ctr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en-US" altLang="zh-CN" sz="2400">
                <a:solidFill>
                  <a:srgbClr val="0000FF"/>
                </a:solidFill>
                <a:latin typeface="Comic Sans MS" panose="030F0702030302020204" pitchFamily="66" charset="0"/>
              </a:rPr>
              <a:t>means</a:t>
            </a:r>
            <a:endParaRPr lang="zh-CN" altLang="en-US" sz="24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715" y="0"/>
            <a:ext cx="9325429" cy="5238165"/>
          </a:xfrm>
          <a:prstGeom prst="rect">
            <a:avLst/>
          </a:prstGeom>
        </p:spPr>
      </p:pic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665951" y="397910"/>
            <a:ext cx="8514513" cy="439043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400" b="1">
                <a:solidFill>
                  <a:srgbClr val="6600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A. </a:t>
            </a:r>
            <a:r>
              <a:rPr lang="zh-CN" altLang="en-US" sz="2400" b="1">
                <a:solidFill>
                  <a:srgbClr val="6600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根据汉语或首字母填空。</a:t>
            </a:r>
            <a:endParaRPr lang="en-US" altLang="zh-CN" sz="2400" b="1">
              <a:solidFill>
                <a:srgbClr val="660066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b="1">
                <a:solidFill>
                  <a:srgbClr val="66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1.Spring Festival</a:t>
            </a:r>
            <a:r>
              <a:rPr lang="en-US" altLang="zh-CN" sz="2400" b="1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2400" b="1">
                <a:solidFill>
                  <a:srgbClr val="66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is very i________in China. </a:t>
            </a:r>
          </a:p>
          <a:p>
            <a:pPr algn="l">
              <a:lnSpc>
                <a:spcPct val="130000"/>
              </a:lnSpc>
            </a:pPr>
            <a:r>
              <a:rPr lang="en-US" altLang="zh-CN" sz="2400" b="1">
                <a:solidFill>
                  <a:srgbClr val="66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2.F______is the second month in a year.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66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3.A year begin with J_____.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66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4.”No parking” m____ ”Don’t stop cars here”.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66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5.What p________ (</a:t>
            </a:r>
            <a:r>
              <a:rPr lang="zh-CN" altLang="en-US" sz="2400" b="1">
                <a:solidFill>
                  <a:srgbClr val="66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节目</a:t>
            </a:r>
            <a:r>
              <a:rPr lang="en-US" altLang="zh-CN" sz="2400" b="1">
                <a:solidFill>
                  <a:srgbClr val="66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) do you like best? </a:t>
            </a:r>
          </a:p>
          <a:p>
            <a:pPr algn="l">
              <a:lnSpc>
                <a:spcPct val="130000"/>
              </a:lnSpc>
            </a:pPr>
            <a:r>
              <a:rPr lang="en-US" altLang="zh-CN" sz="2400" b="1">
                <a:solidFill>
                  <a:srgbClr val="66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6.They are c________ Spring Festival.</a:t>
            </a:r>
          </a:p>
          <a:p>
            <a:pPr algn="l">
              <a:lnSpc>
                <a:spcPct val="130000"/>
              </a:lnSpc>
            </a:pPr>
            <a:r>
              <a:rPr lang="en-US" altLang="zh-CN" sz="2400" b="1">
                <a:solidFill>
                  <a:srgbClr val="66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7.Before Spring Festival we often clean the house and</a:t>
            </a:r>
          </a:p>
          <a:p>
            <a:pPr algn="l">
              <a:lnSpc>
                <a:spcPct val="130000"/>
              </a:lnSpc>
            </a:pPr>
            <a:r>
              <a:rPr lang="en-US" altLang="zh-CN" sz="2400" b="1">
                <a:solidFill>
                  <a:srgbClr val="66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s____ away bad luck.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89100" y="1409251"/>
            <a:ext cx="151391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Comic Sans MS" panose="030F0702030302020204" pitchFamily="66" charset="0"/>
              </a:rPr>
              <a:t>February</a:t>
            </a:r>
            <a:endParaRPr lang="zh-CN" altLang="en-US" sz="240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59267" y="1897157"/>
            <a:ext cx="140131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Comic Sans MS" panose="030F0702030302020204" pitchFamily="66" charset="0"/>
              </a:rPr>
              <a:t>January</a:t>
            </a:r>
            <a:endParaRPr lang="zh-CN" altLang="en-US" sz="240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74790" y="80683"/>
            <a:ext cx="1994418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dirty="0">
                <a:solidFill>
                  <a:srgbClr val="C00000"/>
                </a:solidFill>
                <a:latin typeface="Comic Sans MS" panose="030F0702030302020204" pitchFamily="66" charset="0"/>
              </a:rPr>
              <a:t>Exercises</a:t>
            </a:r>
            <a:endParaRPr lang="zh-CN" altLang="en-US" sz="27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30469" y="963340"/>
            <a:ext cx="1587708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Comic Sans MS" panose="030F0702030302020204" pitchFamily="66" charset="0"/>
              </a:rPr>
              <a:t>important</a:t>
            </a:r>
            <a:endParaRPr lang="zh-CN" altLang="en-US" sz="240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68308" y="2368147"/>
            <a:ext cx="1133314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Comic Sans MS" panose="030F0702030302020204" pitchFamily="66" charset="0"/>
              </a:rPr>
              <a:t>means</a:t>
            </a:r>
            <a:endParaRPr lang="zh-CN" altLang="en-US" sz="240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916338" y="2840996"/>
            <a:ext cx="187534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err="1">
                <a:solidFill>
                  <a:srgbClr val="C00000"/>
                </a:solidFill>
                <a:latin typeface="Comic Sans MS" panose="030F0702030302020204" pitchFamily="66" charset="0"/>
              </a:rPr>
              <a:t>programme</a:t>
            </a:r>
            <a:endParaRPr lang="zh-CN" altLang="en-US" sz="240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57098" y="3313846"/>
            <a:ext cx="182179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Comic Sans MS" panose="030F0702030302020204" pitchFamily="66" charset="0"/>
              </a:rPr>
              <a:t>celebrating</a:t>
            </a:r>
            <a:endParaRPr lang="zh-CN" altLang="en-US" sz="240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5951" y="4280116"/>
            <a:ext cx="108010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Comic Sans MS" panose="030F0702030302020204" pitchFamily="66" charset="0"/>
              </a:rPr>
              <a:t>sweep</a:t>
            </a:r>
            <a:endParaRPr lang="zh-CN" altLang="en-US" sz="240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915" y="9810"/>
            <a:ext cx="9223829" cy="5133690"/>
          </a:xfrm>
          <a:prstGeom prst="rect">
            <a:avLst/>
          </a:prstGeom>
        </p:spPr>
      </p:pic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429151" y="310783"/>
            <a:ext cx="8595107" cy="439043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400" b="1">
                <a:solidFill>
                  <a:srgbClr val="66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8.People in China like eating jiaozi---a kind of d______.</a:t>
            </a:r>
          </a:p>
          <a:p>
            <a:pPr algn="l">
              <a:lnSpc>
                <a:spcPct val="130000"/>
              </a:lnSpc>
            </a:pPr>
            <a:r>
              <a:rPr lang="en-US" altLang="zh-CN" sz="2400" b="1">
                <a:solidFill>
                  <a:srgbClr val="66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9.There are many t_______in China at Spring Festival.</a:t>
            </a:r>
          </a:p>
          <a:p>
            <a:pPr algn="l">
              <a:lnSpc>
                <a:spcPct val="130000"/>
              </a:lnSpc>
            </a:pPr>
            <a:r>
              <a:rPr lang="en-US" altLang="zh-CN" sz="2400" b="1">
                <a:solidFill>
                  <a:srgbClr val="66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10.Does hongbao mean ____(luck) money?</a:t>
            </a:r>
          </a:p>
          <a:p>
            <a:pPr algn="l">
              <a:lnSpc>
                <a:spcPct val="130000"/>
              </a:lnSpc>
            </a:pPr>
            <a:r>
              <a:rPr lang="en-US" altLang="zh-CN" sz="2400" b="1">
                <a:solidFill>
                  <a:srgbClr val="66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B.</a:t>
            </a:r>
            <a:r>
              <a:rPr lang="zh-CN" altLang="en-US" sz="2400" b="1">
                <a:solidFill>
                  <a:srgbClr val="6600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根据汉语意思完成句子，一空一词。</a:t>
            </a:r>
            <a:endParaRPr lang="en-US" altLang="zh-CN" sz="2400" b="1">
              <a:solidFill>
                <a:srgbClr val="660066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b="1">
                <a:solidFill>
                  <a:srgbClr val="6600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1.</a:t>
            </a:r>
            <a:r>
              <a:rPr lang="zh-CN" altLang="en-US" sz="2400" b="1">
                <a:solidFill>
                  <a:srgbClr val="6600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他妈妈每个月都要给他买几本书。</a:t>
            </a:r>
            <a:endParaRPr lang="en-US" altLang="zh-CN" sz="2400" b="1">
              <a:solidFill>
                <a:srgbClr val="660066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b="1">
                <a:solidFill>
                  <a:srgbClr val="66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His mother buys him ___ ___ books every month.</a:t>
            </a:r>
          </a:p>
          <a:p>
            <a:pPr algn="l">
              <a:lnSpc>
                <a:spcPct val="130000"/>
              </a:lnSpc>
            </a:pPr>
            <a:r>
              <a:rPr lang="en-US" altLang="zh-CN" sz="2400" b="1">
                <a:solidFill>
                  <a:srgbClr val="66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2.</a:t>
            </a:r>
            <a:r>
              <a:rPr lang="zh-CN" altLang="en-US" sz="2400" b="1">
                <a:solidFill>
                  <a:srgbClr val="6600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那个男孩总是喝一种来自他家乡的牛奶。</a:t>
            </a:r>
            <a:endParaRPr lang="en-US" altLang="zh-CN" sz="2400" b="1">
              <a:solidFill>
                <a:srgbClr val="660066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b="1">
                <a:solidFill>
                  <a:srgbClr val="66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The boy always drinks __ ___ __ milk from his home        town.</a:t>
            </a:r>
            <a:endParaRPr lang="zh-CN" altLang="en-US" sz="2400" b="1">
              <a:solidFill>
                <a:srgbClr val="660066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28676" y="852244"/>
            <a:ext cx="172571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Comic Sans MS" panose="030F0702030302020204" pitchFamily="66" charset="0"/>
              </a:rPr>
              <a:t>traditions</a:t>
            </a:r>
            <a:endParaRPr lang="zh-CN" altLang="en-US" sz="240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554632" y="370975"/>
            <a:ext cx="165281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Comic Sans MS" panose="030F0702030302020204" pitchFamily="66" charset="0"/>
              </a:rPr>
              <a:t>dumpling</a:t>
            </a:r>
            <a:endParaRPr lang="zh-CN" altLang="en-US" sz="240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53313" y="3721429"/>
            <a:ext cx="166114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Comic Sans MS" panose="030F0702030302020204" pitchFamily="66" charset="0"/>
              </a:rPr>
              <a:t>a   kind  of    </a:t>
            </a:r>
            <a:endParaRPr lang="zh-CN" altLang="en-US" sz="240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69228" y="1326094"/>
            <a:ext cx="985158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Comic Sans MS" panose="030F0702030302020204" pitchFamily="66" charset="0"/>
              </a:rPr>
              <a:t>lucky</a:t>
            </a:r>
            <a:endParaRPr lang="zh-CN" altLang="en-US" sz="240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815921" y="2763295"/>
            <a:ext cx="1291773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Comic Sans MS" panose="030F0702030302020204" pitchFamily="66" charset="0"/>
              </a:rPr>
              <a:t>a    few</a:t>
            </a:r>
            <a:endParaRPr lang="zh-CN" altLang="en-US" sz="240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315" y="0"/>
            <a:ext cx="9209315" cy="5143500"/>
          </a:xfrm>
          <a:prstGeom prst="rect">
            <a:avLst/>
          </a:prstGeom>
        </p:spPr>
      </p:pic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1195388" y="2232093"/>
            <a:ext cx="138540" cy="40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 anchor="b">
            <a:spAutoFit/>
          </a:bodyPr>
          <a:lstStyle>
            <a:lvl1pPr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1730" indent="-228600"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pPr algn="l" eaLnBrk="1" hangingPunct="1"/>
            <a:endParaRPr lang="zh-CN" altLang="en-US" sz="2200">
              <a:ea typeface="宋体" panose="02010600030101010101" pitchFamily="2" charset="-122"/>
            </a:endParaRP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1195388" y="2232093"/>
            <a:ext cx="138540" cy="40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 anchor="b">
            <a:spAutoFit/>
          </a:bodyPr>
          <a:lstStyle>
            <a:lvl1pPr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1730" indent="-228600"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pPr algn="l" eaLnBrk="1" hangingPunct="1"/>
            <a:endParaRPr lang="zh-CN" altLang="en-US" sz="2200">
              <a:ea typeface="宋体" panose="02010600030101010101" pitchFamily="2" charset="-122"/>
            </a:endParaRP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1195388" y="2232093"/>
            <a:ext cx="138540" cy="40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 anchor="b">
            <a:spAutoFit/>
          </a:bodyPr>
          <a:lstStyle>
            <a:lvl1pPr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1730" indent="-228600"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pPr algn="l" eaLnBrk="1" hangingPunct="1"/>
            <a:endParaRPr lang="zh-CN" altLang="en-US" sz="2200"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57279" y="1014520"/>
            <a:ext cx="7019639" cy="2285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latin typeface="Comic Sans MS" panose="030F0702030302020204" pitchFamily="66" charset="0"/>
              </a:rPr>
              <a:t>3.</a:t>
            </a:r>
            <a:r>
              <a:rPr lang="en-US" altLang="zh-CN" sz="2400">
                <a:latin typeface="Comic Sans MS" panose="030F0702030302020204" pitchFamily="66" charset="0"/>
              </a:rPr>
              <a:t> </a:t>
            </a:r>
            <a:r>
              <a:rPr lang="zh-CN" altLang="en-US" sz="2400" b="1">
                <a:latin typeface="华文新魏" panose="02010800040101010101" pitchFamily="2" charset="-122"/>
                <a:ea typeface="华文新魏" panose="02010800040101010101" pitchFamily="2" charset="-122"/>
              </a:rPr>
              <a:t>格林先生要我扫去地上的纸片。</a:t>
            </a:r>
            <a:endParaRPr lang="en-US" altLang="zh-CN" sz="24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400" err="1">
                <a:latin typeface="Comic Sans MS" panose="030F0702030302020204" pitchFamily="66" charset="0"/>
              </a:rPr>
              <a:t>Mr Green asks</a:t>
            </a:r>
            <a:r>
              <a:rPr lang="zh-CN" altLang="en-US" sz="2400">
                <a:latin typeface="Comic Sans MS" panose="030F0702030302020204" pitchFamily="66" charset="0"/>
              </a:rPr>
              <a:t> </a:t>
            </a:r>
            <a:r>
              <a:rPr lang="en-US" altLang="zh-CN" sz="2400">
                <a:latin typeface="Comic Sans MS" panose="030F0702030302020204" pitchFamily="66" charset="0"/>
              </a:rPr>
              <a:t>me</a:t>
            </a:r>
            <a:r>
              <a:rPr lang="zh-CN" altLang="en-US" sz="2400">
                <a:latin typeface="Comic Sans MS" panose="030F0702030302020204" pitchFamily="66" charset="0"/>
              </a:rPr>
              <a:t> </a:t>
            </a:r>
            <a:r>
              <a:rPr lang="en-US" altLang="zh-CN" sz="2400">
                <a:latin typeface="Comic Sans MS" panose="030F0702030302020204" pitchFamily="66" charset="0"/>
              </a:rPr>
              <a:t>to ____ _____</a:t>
            </a:r>
            <a:r>
              <a:rPr lang="zh-CN" altLang="en-US" sz="2400">
                <a:latin typeface="Comic Sans MS" panose="030F0702030302020204" pitchFamily="66" charset="0"/>
              </a:rPr>
              <a:t> </a:t>
            </a:r>
            <a:r>
              <a:rPr lang="en-US" altLang="zh-CN" sz="2400">
                <a:latin typeface="Comic Sans MS" panose="030F0702030302020204" pitchFamily="66" charset="0"/>
              </a:rPr>
              <a:t>the</a:t>
            </a:r>
            <a:r>
              <a:rPr lang="zh-CN" altLang="en-US" sz="2400">
                <a:latin typeface="Comic Sans MS" panose="030F0702030302020204" pitchFamily="66" charset="0"/>
              </a:rPr>
              <a:t> </a:t>
            </a:r>
            <a:r>
              <a:rPr lang="en-US" altLang="zh-CN" sz="2400">
                <a:latin typeface="Comic Sans MS" panose="030F0702030302020204" pitchFamily="66" charset="0"/>
              </a:rPr>
              <a:t>paper</a:t>
            </a:r>
            <a:r>
              <a:rPr lang="zh-CN" altLang="en-US" sz="2400">
                <a:latin typeface="Comic Sans MS" panose="030F0702030302020204" pitchFamily="66" charset="0"/>
              </a:rPr>
              <a:t> </a:t>
            </a:r>
            <a:r>
              <a:rPr lang="en-US" altLang="zh-CN" sz="2400">
                <a:latin typeface="Comic Sans MS" panose="030F0702030302020204" pitchFamily="66" charset="0"/>
              </a:rPr>
              <a:t>on</a:t>
            </a:r>
            <a:r>
              <a:rPr lang="zh-CN" altLang="en-US" sz="2400">
                <a:latin typeface="Comic Sans MS" panose="030F0702030302020204" pitchFamily="66" charset="0"/>
              </a:rPr>
              <a:t> </a:t>
            </a:r>
            <a:r>
              <a:rPr lang="en-US" altLang="zh-CN" sz="2400">
                <a:latin typeface="Comic Sans MS" panose="030F0702030302020204" pitchFamily="66" charset="0"/>
              </a:rPr>
              <a:t>the</a:t>
            </a:r>
            <a:r>
              <a:rPr lang="zh-CN" altLang="en-US" sz="2400">
                <a:latin typeface="Comic Sans MS" panose="030F0702030302020204" pitchFamily="66" charset="0"/>
              </a:rPr>
              <a:t> </a:t>
            </a:r>
            <a:r>
              <a:rPr lang="en-US" altLang="zh-CN" sz="2400">
                <a:latin typeface="Comic Sans MS" panose="030F0702030302020204" pitchFamily="66" charset="0"/>
              </a:rPr>
              <a:t>floor.</a:t>
            </a:r>
          </a:p>
          <a:p>
            <a:r>
              <a:rPr lang="en-US" altLang="zh-CN" sz="2400">
                <a:latin typeface="Comic Sans MS" panose="030F0702030302020204" pitchFamily="66" charset="0"/>
              </a:rPr>
              <a:t>4.</a:t>
            </a:r>
            <a:r>
              <a:rPr lang="zh-CN" altLang="en-US" sz="2400" b="1">
                <a:latin typeface="华文新魏" panose="02010800040101010101" pitchFamily="2" charset="-122"/>
                <a:ea typeface="华文新魏" panose="02010800040101010101" pitchFamily="2" charset="-122"/>
              </a:rPr>
              <a:t>人们购置礼物并准备很多食物。</a:t>
            </a:r>
            <a:endParaRPr lang="en-US" altLang="zh-CN" sz="24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400">
                <a:latin typeface="Comic Sans MS" panose="030F0702030302020204" pitchFamily="66" charset="0"/>
              </a:rPr>
              <a:t>People go shopping for ______ and ____ lots of food ______. </a:t>
            </a:r>
          </a:p>
        </p:txBody>
      </p:sp>
      <p:sp>
        <p:nvSpPr>
          <p:cNvPr id="4" name="矩形 3"/>
          <p:cNvSpPr/>
          <p:nvPr/>
        </p:nvSpPr>
        <p:spPr>
          <a:xfrm>
            <a:off x="4476902" y="2433251"/>
            <a:ext cx="191399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latin typeface="Comic Sans MS" panose="030F0702030302020204" pitchFamily="66" charset="0"/>
              </a:rPr>
              <a:t> 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375692" y="2475046"/>
            <a:ext cx="1872943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Comic Sans MS" panose="030F0702030302020204" pitchFamily="66" charset="0"/>
              </a:rPr>
              <a:t>presents</a:t>
            </a:r>
            <a:endParaRPr lang="zh-CN" altLang="en-US" sz="240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98281" y="1333885"/>
            <a:ext cx="1872943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Comic Sans MS" panose="030F0702030302020204" pitchFamily="66" charset="0"/>
              </a:rPr>
              <a:t>sweep away</a:t>
            </a:r>
            <a:endParaRPr lang="zh-CN" altLang="en-US" sz="240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436597" y="2433251"/>
            <a:ext cx="880006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Comic Sans MS" panose="030F0702030302020204" pitchFamily="66" charset="0"/>
              </a:rPr>
              <a:t>get</a:t>
            </a:r>
            <a:endParaRPr lang="zh-CN" altLang="en-US" sz="240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447408" y="2825319"/>
            <a:ext cx="1212387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latin typeface="Comic Sans MS" panose="030F0702030302020204" pitchFamily="66" charset="0"/>
              </a:rPr>
              <a:t>ready</a:t>
            </a:r>
            <a:endParaRPr lang="zh-CN" altLang="en-US" sz="240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057" y="0"/>
            <a:ext cx="9303658" cy="5323115"/>
          </a:xfrm>
          <a:prstGeom prst="rect">
            <a:avLst/>
          </a:prstGeom>
        </p:spPr>
      </p:pic>
      <p:sp>
        <p:nvSpPr>
          <p:cNvPr id="69634" name="TextBox 11"/>
          <p:cNvSpPr txBox="1">
            <a:spLocks noChangeArrowheads="1"/>
          </p:cNvSpPr>
          <p:nvPr/>
        </p:nvSpPr>
        <p:spPr bwMode="auto">
          <a:xfrm>
            <a:off x="1173257" y="168843"/>
            <a:ext cx="4023122" cy="48101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pPr algn="l" eaLnBrk="1" hangingPunct="1"/>
            <a:r>
              <a:rPr lang="en-US" altLang="zh-CN" sz="2700" dirty="0">
                <a:solidFill>
                  <a:srgbClr val="C00000"/>
                </a:solidFill>
                <a:latin typeface="Comic Sans MS" panose="030F0702030302020204" pitchFamily="66" charset="0"/>
                <a:ea typeface="HanWangKanTan" pitchFamily="18" charset="-120"/>
              </a:rPr>
              <a:t>Retell the passage.</a:t>
            </a:r>
            <a:endParaRPr lang="zh-CN" altLang="en-US" sz="2700" dirty="0">
              <a:solidFill>
                <a:srgbClr val="C00000"/>
              </a:solidFill>
              <a:latin typeface="Comic Sans MS" panose="030F0702030302020204" pitchFamily="66" charset="0"/>
              <a:ea typeface="HanWangKanTan" pitchFamily="18" charset="-12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229518" y="936797"/>
            <a:ext cx="4320779" cy="62324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Here’s the first one.  . . . 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89973" y="2895600"/>
            <a:ext cx="2511028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142999" y="1629230"/>
            <a:ext cx="5783944" cy="191590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l"/>
            <a:r>
              <a:rPr lang="en-US" altLang="zh-CN" sz="2400" b="1" dirty="0">
                <a:latin typeface="Comic Sans MS" panose="030F0702030302020204" pitchFamily="66" charset="0"/>
              </a:rPr>
              <a:t>Key words(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关键词</a:t>
            </a:r>
            <a:r>
              <a:rPr lang="en-US" altLang="zh-CN" sz="2400" b="1" dirty="0">
                <a:latin typeface="Comic Sans MS" panose="030F0702030302020204" pitchFamily="66" charset="0"/>
              </a:rPr>
              <a:t>):</a:t>
            </a:r>
          </a:p>
          <a:p>
            <a:pPr algn="l"/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 few days before Spring Festival, </a:t>
            </a:r>
          </a:p>
          <a:p>
            <a:pPr algn="l"/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clean our house, </a:t>
            </a:r>
          </a:p>
          <a:p>
            <a:pPr algn="l"/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sweep away bad luck, </a:t>
            </a:r>
          </a:p>
          <a:p>
            <a:pPr algn="l"/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buy a lot of food.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143000" y="573883"/>
            <a:ext cx="4563990" cy="43858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>
                <a:latin typeface="Comic Sans MS" panose="030F0702030302020204" pitchFamily="66" charset="0"/>
              </a:rPr>
              <a:t>Suppose(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假设</a:t>
            </a:r>
            <a:r>
              <a:rPr lang="en-US" altLang="zh-CN" sz="2400" b="1" dirty="0">
                <a:latin typeface="Comic Sans MS" panose="030F0702030302020204" pitchFamily="66" charset="0"/>
              </a:rPr>
              <a:t>) you’re Li Shan.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303" y="0"/>
            <a:ext cx="9421187" cy="5143500"/>
          </a:xfrm>
          <a:prstGeom prst="rect">
            <a:avLst/>
          </a:prstGeom>
        </p:spPr>
      </p:pic>
      <p:pic>
        <p:nvPicPr>
          <p:cNvPr id="56323" name="Picture 11" descr="http://pic.nipic.com/2007-08-14/2007814132217766_2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33659" y="499571"/>
            <a:ext cx="2497500" cy="169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900131" y="2185519"/>
            <a:ext cx="2385938" cy="43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eat the meal</a:t>
            </a:r>
            <a:endParaRPr lang="zh-CN" altLang="en-US" sz="2400" b="1" dirty="0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787033" y="126648"/>
            <a:ext cx="5912918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 dirty="0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Revision: </a:t>
            </a:r>
            <a:r>
              <a:rPr lang="en-US" altLang="zh-CN" sz="2700" b="1" dirty="0">
                <a:latin typeface="Comic Sans MS" panose="030F0702030302020204" pitchFamily="66" charset="0"/>
                <a:ea typeface="宋体" panose="02010600030101010101" pitchFamily="2" charset="-122"/>
              </a:rPr>
              <a:t>Ask and answer in pairs.</a:t>
            </a:r>
          </a:p>
        </p:txBody>
      </p:sp>
      <p:pic>
        <p:nvPicPr>
          <p:cNvPr id="6" name="Picture 4" descr="xin_3420505082010187778718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287111" y="567372"/>
            <a:ext cx="2663387" cy="164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061794" y="2524409"/>
            <a:ext cx="338593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learn a dragon dance</a:t>
            </a:r>
            <a:endParaRPr lang="zh-CN" altLang="en-US" sz="2400" b="1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8" name="Picture 10" descr="http://image.jmrb.com/UploadImages/2007/12/08/imagesEE_20071208_003302_1582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6006450" y="499570"/>
            <a:ext cx="2796060" cy="169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6264165" y="2508659"/>
            <a:ext cx="253834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clean the house</a:t>
            </a:r>
            <a:endParaRPr lang="zh-CN" altLang="en-US" sz="2400" b="1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10" name="Picture 6" descr="img_0430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733659" y="2902888"/>
            <a:ext cx="2820120" cy="155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846229" y="4656051"/>
            <a:ext cx="270755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make lanterns</a:t>
            </a:r>
            <a:endParaRPr lang="zh-CN" altLang="en-US" sz="2400" b="1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12" name="Picture 7" descr="sweeping-main_Full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3606817" y="2902888"/>
            <a:ext cx="2604311" cy="206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6211128" y="4153685"/>
            <a:ext cx="27075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clean the window</a:t>
            </a:r>
            <a:endParaRPr lang="zh-CN" altLang="en-US" sz="2400" b="1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94004" y="2508659"/>
            <a:ext cx="2350008" cy="43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cook the meal</a:t>
            </a:r>
            <a:endParaRPr lang="zh-CN" altLang="en-US" sz="2400" b="1" dirty="0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232202" y="2196261"/>
            <a:ext cx="3112994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learn a lion dance</a:t>
            </a:r>
            <a:endParaRPr lang="zh-CN" altLang="en-US" sz="2400" b="1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53771" y="2155345"/>
            <a:ext cx="2622262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put things away</a:t>
            </a:r>
            <a:endParaRPr lang="zh-CN" altLang="en-US" sz="2400" b="1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7774" y="4372976"/>
            <a:ext cx="2487287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make dumplings</a:t>
            </a:r>
            <a:endParaRPr lang="zh-CN" altLang="en-US" sz="2400" b="1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221402" y="4421731"/>
            <a:ext cx="2874106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sweep the floor</a:t>
            </a:r>
            <a:endParaRPr lang="zh-CN" altLang="en-US" sz="2400" b="1">
              <a:solidFill>
                <a:srgbClr val="0000FF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14" y="-73479"/>
            <a:ext cx="9173028" cy="5290457"/>
          </a:xfrm>
          <a:prstGeom prst="rect">
            <a:avLst/>
          </a:prstGeom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08146" y="1952171"/>
            <a:ext cx="2943225" cy="300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791766" y="534988"/>
            <a:ext cx="4164863" cy="43457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 love this photo . . . 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791766" y="1332651"/>
            <a:ext cx="4266010" cy="221137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zh-CN" sz="2400" b="1" dirty="0">
                <a:latin typeface="Comic Sans MS" panose="030F0702030302020204" pitchFamily="66" charset="0"/>
              </a:rPr>
              <a:t>Key words:</a:t>
            </a:r>
          </a:p>
          <a:p>
            <a:pPr algn="l">
              <a:spcBef>
                <a:spcPct val="2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celebrate . . . with . . .</a:t>
            </a:r>
          </a:p>
          <a:p>
            <a:pPr algn="l">
              <a:spcBef>
                <a:spcPct val="2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 traditional family dinner</a:t>
            </a:r>
          </a:p>
          <a:p>
            <a:pPr algn="l">
              <a:spcBef>
                <a:spcPct val="2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eat </a:t>
            </a:r>
            <a:r>
              <a:rPr lang="en-US" altLang="zh-CN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jiaozi</a:t>
            </a:r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, dumpling</a:t>
            </a:r>
          </a:p>
          <a:p>
            <a:pPr algn="l">
              <a:spcBef>
                <a:spcPct val="2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watch a special </a:t>
            </a:r>
            <a:r>
              <a:rPr lang="en-US" altLang="zh-CN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programme</a:t>
            </a:r>
            <a:endParaRPr lang="en-US" altLang="zh-CN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542" y="-40341"/>
            <a:ext cx="9187542" cy="5183841"/>
          </a:xfrm>
          <a:prstGeom prst="rect">
            <a:avLst/>
          </a:prstGeom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70206" y="1698513"/>
            <a:ext cx="3320653" cy="295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385889" y="303610"/>
            <a:ext cx="5237560" cy="54938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</a:rPr>
              <a:t>In this photo, . . . 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385888" y="1059658"/>
            <a:ext cx="4554084" cy="221137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zh-CN" sz="2400" b="1">
                <a:latin typeface="Comic Sans MS" panose="030F0702030302020204" pitchFamily="66" charset="0"/>
              </a:rPr>
              <a:t>Key words:</a:t>
            </a:r>
          </a:p>
          <a:p>
            <a:pPr algn="l">
              <a:spcBef>
                <a:spcPct val="2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visit my uncles and aunts</a:t>
            </a:r>
          </a:p>
          <a:p>
            <a:pPr algn="l">
              <a:spcBef>
                <a:spcPct val="2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wear sweaters and coats</a:t>
            </a:r>
          </a:p>
          <a:p>
            <a:pPr algn="l">
              <a:spcBef>
                <a:spcPct val="2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get a hongbao</a:t>
            </a:r>
          </a:p>
          <a:p>
            <a:pPr algn="l">
              <a:spcBef>
                <a:spcPct val="2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lucky money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" y="-31846"/>
            <a:ext cx="9285133" cy="5143501"/>
          </a:xfrm>
          <a:prstGeom prst="rect">
            <a:avLst/>
          </a:prstGeom>
        </p:spPr>
      </p:pic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3508624" y="2194815"/>
            <a:ext cx="1821656" cy="872934"/>
          </a:xfrm>
          <a:prstGeom prst="ellipse">
            <a:avLst/>
          </a:prstGeom>
          <a:solidFill>
            <a:srgbClr val="000080"/>
          </a:solidFill>
          <a:ln w="9525" algn="ctr">
            <a:solidFill>
              <a:schemeClr val="tx1"/>
            </a:solidFill>
            <a:round/>
          </a:ln>
        </p:spPr>
        <p:txBody>
          <a:bodyPr lIns="66137" tIns="33068" rIns="66137" bIns="33068" anchor="ctr">
            <a:spAutoFit/>
          </a:bodyPr>
          <a:lstStyle>
            <a:lvl1pPr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73405" indent="-22098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88138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235075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58750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0447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5019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29591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4163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en-US" altLang="zh-CN" sz="1800" b="1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endParaRPr lang="en-US" altLang="zh-CN" sz="18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6327" name="Oval 7"/>
          <p:cNvSpPr>
            <a:spLocks noChangeArrowheads="1"/>
          </p:cNvSpPr>
          <p:nvPr/>
        </p:nvSpPr>
        <p:spPr bwMode="auto">
          <a:xfrm rot="10800000">
            <a:off x="5318884" y="1714316"/>
            <a:ext cx="1682735" cy="580800"/>
          </a:xfrm>
          <a:prstGeom prst="ellipse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</a:ln>
        </p:spPr>
        <p:txBody>
          <a:bodyPr rot="10800000" wrap="square" lIns="66137" tIns="33068" rIns="66137" bIns="33068" anchor="ctr">
            <a:spAutoFit/>
          </a:bodyPr>
          <a:lstStyle>
            <a:lvl1pPr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73405" indent="-22098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88138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235075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58750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0447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5019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29591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4163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en-US" altLang="zh-CN" b="1"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endParaRPr lang="en-US" altLang="zh-CN" sz="800" b="1">
              <a:latin typeface="Comic Sans MS" panose="030F0702030302020204" pitchFamily="66" charset="0"/>
            </a:endParaRPr>
          </a:p>
        </p:txBody>
      </p:sp>
      <p:sp>
        <p:nvSpPr>
          <p:cNvPr id="124937" name="Oval 9"/>
          <p:cNvSpPr>
            <a:spLocks noChangeArrowheads="1"/>
          </p:cNvSpPr>
          <p:nvPr/>
        </p:nvSpPr>
        <p:spPr bwMode="auto">
          <a:xfrm>
            <a:off x="3535891" y="4111157"/>
            <a:ext cx="1933680" cy="743096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</a:ln>
        </p:spPr>
        <p:txBody>
          <a:bodyPr wrap="square" lIns="66137" tIns="33068" rIns="66137" bIns="33068" anchor="ctr">
            <a:spAutoFit/>
          </a:bodyPr>
          <a:lstStyle>
            <a:lvl1pPr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73405" indent="-22098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88138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235075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58750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0447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5019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29591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4163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endParaRPr lang="en-US" altLang="zh-CN" sz="800" b="1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US" altLang="zh-CN" sz="800" b="1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US" altLang="zh-CN" sz="800" b="1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US" altLang="zh-CN" sz="600" b="1">
              <a:latin typeface="Comic Sans MS" panose="030F0702030302020204" pitchFamily="66" charset="0"/>
            </a:endParaRPr>
          </a:p>
        </p:txBody>
      </p:sp>
      <p:sp>
        <p:nvSpPr>
          <p:cNvPr id="124939" name="Oval 11"/>
          <p:cNvSpPr>
            <a:spLocks noChangeArrowheads="1"/>
          </p:cNvSpPr>
          <p:nvPr/>
        </p:nvSpPr>
        <p:spPr bwMode="auto">
          <a:xfrm>
            <a:off x="7327386" y="347816"/>
            <a:ext cx="1408616" cy="569979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</a:ln>
        </p:spPr>
        <p:txBody>
          <a:bodyPr wrap="square" lIns="66137" tIns="33068" rIns="66137" bIns="33068" anchor="ctr">
            <a:spAutoFit/>
          </a:bodyPr>
          <a:lstStyle>
            <a:lvl1pPr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73405" indent="-22098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88138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235075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58750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0447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5019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29591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4163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en-US" altLang="zh-CN" b="1"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endParaRPr lang="en-US" altLang="zh-CN" sz="800" b="1">
              <a:latin typeface="Comic Sans MS" panose="030F0702030302020204" pitchFamily="66" charset="0"/>
            </a:endParaRPr>
          </a:p>
        </p:txBody>
      </p:sp>
      <p:sp>
        <p:nvSpPr>
          <p:cNvPr id="124940" name="Oval 12"/>
          <p:cNvSpPr>
            <a:spLocks noChangeArrowheads="1"/>
          </p:cNvSpPr>
          <p:nvPr/>
        </p:nvSpPr>
        <p:spPr bwMode="auto">
          <a:xfrm>
            <a:off x="2001996" y="160813"/>
            <a:ext cx="1656457" cy="702523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</a:ln>
        </p:spPr>
        <p:txBody>
          <a:bodyPr lIns="66137" tIns="33068" rIns="66137" bIns="33068" anchor="ctr">
            <a:spAutoFit/>
          </a:bodyPr>
          <a:lstStyle>
            <a:lvl1pPr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73405" indent="-22098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88138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235075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58750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0447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5019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29591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4163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en-US" altLang="zh-CN" b="1"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endParaRPr lang="en-US" altLang="zh-CN" b="1">
              <a:latin typeface="Comic Sans MS" panose="030F0702030302020204" pitchFamily="66" charset="0"/>
            </a:endParaRPr>
          </a:p>
        </p:txBody>
      </p:sp>
      <p:sp>
        <p:nvSpPr>
          <p:cNvPr id="124941" name="Oval 13"/>
          <p:cNvSpPr>
            <a:spLocks noChangeArrowheads="1"/>
          </p:cNvSpPr>
          <p:nvPr/>
        </p:nvSpPr>
        <p:spPr bwMode="auto">
          <a:xfrm>
            <a:off x="5682749" y="3896495"/>
            <a:ext cx="1667288" cy="591619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</a:ln>
        </p:spPr>
        <p:txBody>
          <a:bodyPr wrap="square" lIns="66137" tIns="33068" rIns="66137" bIns="33068" anchor="ctr">
            <a:spAutoFit/>
          </a:bodyPr>
          <a:lstStyle>
            <a:lvl1pPr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73405" indent="-22098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88138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235075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58750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0447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5019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29591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4163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en-US" altLang="zh-CN" sz="1800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endParaRPr lang="en-US" altLang="zh-CN" sz="500" b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 flipH="1" flipV="1">
            <a:off x="3508623" y="2093921"/>
            <a:ext cx="253009" cy="26202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endParaRPr lang="zh-CN" altLang="en-US" sz="1700"/>
          </a:p>
        </p:txBody>
      </p:sp>
      <p:sp>
        <p:nvSpPr>
          <p:cNvPr id="124944" name="Line 16"/>
          <p:cNvSpPr>
            <a:spLocks noChangeShapeType="1"/>
          </p:cNvSpPr>
          <p:nvPr/>
        </p:nvSpPr>
        <p:spPr bwMode="auto">
          <a:xfrm flipV="1">
            <a:off x="3389829" y="1161903"/>
            <a:ext cx="193640" cy="39884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endParaRPr lang="zh-CN" altLang="en-US" sz="1700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 flipV="1">
            <a:off x="5179963" y="2244533"/>
            <a:ext cx="502786" cy="16499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endParaRPr lang="zh-CN" altLang="en-US" sz="1700"/>
          </a:p>
        </p:txBody>
      </p:sp>
      <p:sp>
        <p:nvSpPr>
          <p:cNvPr id="124946" name="Line 18"/>
          <p:cNvSpPr>
            <a:spLocks noChangeShapeType="1"/>
          </p:cNvSpPr>
          <p:nvPr/>
        </p:nvSpPr>
        <p:spPr bwMode="auto">
          <a:xfrm flipV="1">
            <a:off x="6444759" y="910358"/>
            <a:ext cx="1384792" cy="80395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endParaRPr lang="zh-CN" altLang="en-US" sz="1700"/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 flipH="1">
            <a:off x="4419451" y="3056930"/>
            <a:ext cx="0" cy="324446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>
            <a:spAutoFit/>
          </a:bodyPr>
          <a:lstStyle/>
          <a:p>
            <a:endParaRPr lang="zh-CN" altLang="en-US" sz="1700"/>
          </a:p>
        </p:txBody>
      </p:sp>
      <p:sp>
        <p:nvSpPr>
          <p:cNvPr id="124950" name="Line 22"/>
          <p:cNvSpPr>
            <a:spLocks noChangeShapeType="1"/>
          </p:cNvSpPr>
          <p:nvPr/>
        </p:nvSpPr>
        <p:spPr bwMode="auto">
          <a:xfrm flipH="1" flipV="1">
            <a:off x="5447924" y="3735173"/>
            <a:ext cx="387776" cy="251561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endParaRPr lang="zh-CN" altLang="en-US" sz="1700"/>
          </a:p>
        </p:txBody>
      </p:sp>
      <p:sp>
        <p:nvSpPr>
          <p:cNvPr id="124951" name="Line 23"/>
          <p:cNvSpPr>
            <a:spLocks noChangeShapeType="1"/>
          </p:cNvSpPr>
          <p:nvPr/>
        </p:nvSpPr>
        <p:spPr bwMode="auto">
          <a:xfrm flipH="1">
            <a:off x="4419451" y="3921622"/>
            <a:ext cx="0" cy="215801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>
            <a:spAutoFit/>
          </a:bodyPr>
          <a:lstStyle/>
          <a:p>
            <a:endParaRPr lang="zh-CN" altLang="en-US" sz="1700"/>
          </a:p>
        </p:txBody>
      </p:sp>
      <p:sp>
        <p:nvSpPr>
          <p:cNvPr id="124952" name="Line 24"/>
          <p:cNvSpPr>
            <a:spLocks noChangeShapeType="1"/>
          </p:cNvSpPr>
          <p:nvPr/>
        </p:nvSpPr>
        <p:spPr bwMode="auto">
          <a:xfrm flipV="1">
            <a:off x="2970397" y="3852718"/>
            <a:ext cx="706836" cy="215801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endParaRPr lang="zh-CN" altLang="en-US" sz="1700"/>
          </a:p>
        </p:txBody>
      </p:sp>
      <p:sp>
        <p:nvSpPr>
          <p:cNvPr id="124953" name="Line 25"/>
          <p:cNvSpPr>
            <a:spLocks noChangeShapeType="1"/>
          </p:cNvSpPr>
          <p:nvPr/>
        </p:nvSpPr>
        <p:spPr bwMode="auto">
          <a:xfrm flipH="1" flipV="1">
            <a:off x="2750012" y="869061"/>
            <a:ext cx="303197" cy="78442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endParaRPr lang="zh-CN" altLang="en-US" sz="1700"/>
          </a:p>
        </p:txBody>
      </p:sp>
      <p:sp>
        <p:nvSpPr>
          <p:cNvPr id="124954" name="Oval 26"/>
          <p:cNvSpPr>
            <a:spLocks noChangeArrowheads="1"/>
          </p:cNvSpPr>
          <p:nvPr/>
        </p:nvSpPr>
        <p:spPr bwMode="auto">
          <a:xfrm>
            <a:off x="2896476" y="694176"/>
            <a:ext cx="1912539" cy="505061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</a:ln>
        </p:spPr>
        <p:txBody>
          <a:bodyPr wrap="square" lIns="66137" tIns="33068" rIns="66137" bIns="33068" anchor="ctr">
            <a:spAutoFit/>
          </a:bodyPr>
          <a:lstStyle>
            <a:lvl1pPr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73405" indent="-22098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88138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235075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58750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0447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5019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29591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4163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en-US" altLang="zh-CN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endParaRPr lang="en-US" altLang="zh-CN" sz="500" b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9963" name="TextBox 27"/>
          <p:cNvSpPr txBox="1">
            <a:spLocks noChangeArrowheads="1"/>
          </p:cNvSpPr>
          <p:nvPr/>
        </p:nvSpPr>
        <p:spPr bwMode="auto">
          <a:xfrm>
            <a:off x="2087607" y="406154"/>
            <a:ext cx="1570846" cy="2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6137" tIns="33068" rIns="66137" bIns="33068">
            <a:spAutoFit/>
          </a:bodyPr>
          <a:lstStyle>
            <a:lvl1pPr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73405" indent="-22098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88138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235075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58750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0447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5019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29591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4163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b="1">
                <a:latin typeface="Comic Sans MS" panose="030F0702030302020204" pitchFamily="66" charset="0"/>
              </a:rPr>
              <a:t>clean the house </a:t>
            </a:r>
          </a:p>
        </p:txBody>
      </p:sp>
      <p:sp>
        <p:nvSpPr>
          <p:cNvPr id="39964" name="TextBox 28"/>
          <p:cNvSpPr txBox="1">
            <a:spLocks noChangeArrowheads="1"/>
          </p:cNvSpPr>
          <p:nvPr/>
        </p:nvSpPr>
        <p:spPr bwMode="auto">
          <a:xfrm>
            <a:off x="3968840" y="4080938"/>
            <a:ext cx="1804092" cy="75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6137" tIns="33068" rIns="66137" bIns="33068">
            <a:spAutoFit/>
          </a:bodyPr>
          <a:lstStyle>
            <a:lvl1pPr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73405" indent="-22098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88138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235075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58750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0447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5019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29591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4163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500" b="1">
                <a:latin typeface="Comic Sans MS" panose="030F0702030302020204" pitchFamily="66" charset="0"/>
              </a:rPr>
              <a:t>wear new sweaters and        coats</a:t>
            </a:r>
          </a:p>
        </p:txBody>
      </p:sp>
      <p:sp>
        <p:nvSpPr>
          <p:cNvPr id="19498" name="Oval 10"/>
          <p:cNvSpPr>
            <a:spLocks noChangeArrowheads="1"/>
          </p:cNvSpPr>
          <p:nvPr/>
        </p:nvSpPr>
        <p:spPr bwMode="auto">
          <a:xfrm>
            <a:off x="1083966" y="3901904"/>
            <a:ext cx="2161190" cy="702682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</a:ln>
        </p:spPr>
        <p:txBody>
          <a:bodyPr wrap="square" lIns="66137" tIns="33068" rIns="66137" bIns="33068" anchor="ctr">
            <a:spAutoFit/>
          </a:bodyPr>
          <a:lstStyle>
            <a:lvl1pPr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73405" indent="-22098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88138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235075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58750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0447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5019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29591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4163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en-US" altLang="zh-CN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endParaRPr lang="en-US" altLang="zh-CN" b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9483" name="Text Box 31"/>
          <p:cNvSpPr txBox="1">
            <a:spLocks noChangeArrowheads="1"/>
          </p:cNvSpPr>
          <p:nvPr/>
        </p:nvSpPr>
        <p:spPr bwMode="auto">
          <a:xfrm>
            <a:off x="3508623" y="2369344"/>
            <a:ext cx="1773438" cy="49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137" tIns="33068" rIns="66137" bIns="33068">
            <a:spAutoFit/>
          </a:bodyPr>
          <a:lstStyle>
            <a:lvl1pPr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73405" indent="-22098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88138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235075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58750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0447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5019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29591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4163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b="1">
                <a:solidFill>
                  <a:schemeClr val="bg1"/>
                </a:solidFill>
                <a:latin typeface="Comic Sans MS" panose="030F0702030302020204" pitchFamily="66" charset="0"/>
              </a:rPr>
              <a:t>  how to celebrate</a:t>
            </a:r>
          </a:p>
          <a:p>
            <a:pPr eaLnBrk="1" hangingPunct="1">
              <a:buFontTx/>
              <a:buNone/>
            </a:pPr>
            <a:r>
              <a:rPr lang="en-US" altLang="zh-CN" b="1">
                <a:solidFill>
                  <a:schemeClr val="bg1"/>
                </a:solidFill>
                <a:latin typeface="Comic Sans MS" panose="030F0702030302020204" pitchFamily="66" charset="0"/>
              </a:rPr>
              <a:t>Spring Festival</a:t>
            </a:r>
            <a:endParaRPr lang="zh-CN" altLang="en-US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9969" name="TextBox 27"/>
          <p:cNvSpPr txBox="1">
            <a:spLocks noChangeArrowheads="1"/>
          </p:cNvSpPr>
          <p:nvPr/>
        </p:nvSpPr>
        <p:spPr bwMode="auto">
          <a:xfrm>
            <a:off x="1326714" y="3958205"/>
            <a:ext cx="1775349" cy="52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6137" tIns="33068" rIns="66137" bIns="33068">
            <a:spAutoFit/>
          </a:bodyPr>
          <a:lstStyle>
            <a:lvl1pPr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73405" indent="-22098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88138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235075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58750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0447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5019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29591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4163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500" b="1">
                <a:latin typeface="Comic Sans MS" panose="030F0702030302020204" pitchFamily="66" charset="0"/>
              </a:rPr>
              <a:t>visit friends and relatives</a:t>
            </a:r>
            <a:r>
              <a:rPr lang="en-US" altLang="zh-CN" sz="1500" b="1"/>
              <a:t>(</a:t>
            </a:r>
            <a:r>
              <a:rPr lang="zh-CN" altLang="en-US" sz="1500" b="1"/>
              <a:t>亲戚</a:t>
            </a:r>
            <a:r>
              <a:rPr lang="en-US" altLang="zh-CN" sz="1500" b="1"/>
              <a:t>)</a:t>
            </a:r>
          </a:p>
        </p:txBody>
      </p:sp>
      <p:grpSp>
        <p:nvGrpSpPr>
          <p:cNvPr id="4" name="Group 41"/>
          <p:cNvGrpSpPr/>
          <p:nvPr/>
        </p:nvGrpSpPr>
        <p:grpSpPr>
          <a:xfrm>
            <a:off x="3476575" y="3376946"/>
            <a:ext cx="2243375" cy="601468"/>
            <a:chOff x="2451" y="2539"/>
            <a:chExt cx="2007" cy="506"/>
          </a:xfrm>
        </p:grpSpPr>
        <p:sp>
          <p:nvSpPr>
            <p:cNvPr id="19496" name="Oval 3"/>
            <p:cNvSpPr>
              <a:spLocks noChangeArrowheads="1"/>
            </p:cNvSpPr>
            <p:nvPr/>
          </p:nvSpPr>
          <p:spPr bwMode="auto">
            <a:xfrm>
              <a:off x="2451" y="2539"/>
              <a:ext cx="1778" cy="506"/>
            </a:xfrm>
            <a:prstGeom prst="ellipse">
              <a:avLst/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square" lIns="88183" tIns="44091" rIns="88183" bIns="44091" anchor="ctr">
              <a:spAutoFit/>
            </a:bodyPr>
            <a:lstStyle>
              <a:lvl1pPr defTabSz="704850"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573405" indent="-220980" defTabSz="704850"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881380" indent="-176530" defTabSz="704850"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235075" indent="-176530" defTabSz="704850"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587500" indent="-176530" defTabSz="704850"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044700" indent="-176530" defTabSz="7048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501900" indent="-176530" defTabSz="7048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2959100" indent="-176530" defTabSz="7048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416300" indent="-176530" defTabSz="7048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zh-CN" sz="1800" b="1">
                <a:solidFill>
                  <a:schemeClr val="tx2"/>
                </a:solidFill>
                <a:latin typeface="Comic Sans MS" panose="030F0702030302020204" pitchFamily="66" charset="0"/>
              </a:endParaRPr>
            </a:p>
            <a:p>
              <a:pPr algn="ctr" eaLnBrk="1" hangingPunct="1">
                <a:buFontTx/>
                <a:buNone/>
              </a:pPr>
              <a:endParaRPr lang="en-US" altLang="zh-CN" sz="400" b="1">
                <a:solidFill>
                  <a:schemeClr val="tx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497" name="Text Box 34"/>
            <p:cNvSpPr txBox="1">
              <a:spLocks noChangeArrowheads="1"/>
            </p:cNvSpPr>
            <p:nvPr/>
          </p:nvSpPr>
          <p:spPr bwMode="auto">
            <a:xfrm>
              <a:off x="2581" y="2685"/>
              <a:ext cx="1877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8183" tIns="44091" rIns="88183" bIns="44091">
              <a:spAutoFit/>
            </a:bodyPr>
            <a:lstStyle>
              <a:lvl1pPr defTabSz="704850"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573405" indent="-220980" defTabSz="704850"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881380" indent="-176530" defTabSz="704850"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235075" indent="-176530" defTabSz="704850"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587500" indent="-176530" defTabSz="704850"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044700" indent="-176530" defTabSz="7048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501900" indent="-176530" defTabSz="7048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2959100" indent="-176530" defTabSz="7048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416300" indent="-176530" defTabSz="7048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b="1">
                  <a:latin typeface="Comic Sans MS" panose="030F0702030302020204" pitchFamily="66" charset="0"/>
                </a:rPr>
                <a:t>On Spring Festival</a:t>
              </a:r>
            </a:p>
          </p:txBody>
        </p:sp>
      </p:grpSp>
      <p:sp>
        <p:nvSpPr>
          <p:cNvPr id="56355" name="Text Box 35"/>
          <p:cNvSpPr txBox="1">
            <a:spLocks noChangeArrowheads="1"/>
          </p:cNvSpPr>
          <p:nvPr/>
        </p:nvSpPr>
        <p:spPr bwMode="auto">
          <a:xfrm>
            <a:off x="5492731" y="1725897"/>
            <a:ext cx="1312976" cy="49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137" tIns="33068" rIns="66137" bIns="33068">
            <a:spAutoFit/>
          </a:bodyPr>
          <a:lstStyle>
            <a:lvl1pPr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73405" indent="-22098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88138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235075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58750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0447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5019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29591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4163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b="1">
                <a:latin typeface="Comic Sans MS" panose="030F0702030302020204" pitchFamily="66" charset="0"/>
              </a:rPr>
              <a:t> on Spring  </a:t>
            </a:r>
          </a:p>
          <a:p>
            <a:pPr eaLnBrk="1" hangingPunct="1">
              <a:buFontTx/>
              <a:buNone/>
            </a:pPr>
            <a:r>
              <a:rPr lang="en-US" altLang="zh-CN" b="1">
                <a:latin typeface="Comic Sans MS" panose="030F0702030302020204" pitchFamily="66" charset="0"/>
              </a:rPr>
              <a:t>Festival’s Eve</a:t>
            </a:r>
          </a:p>
        </p:txBody>
      </p: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2888264" y="794044"/>
            <a:ext cx="1820327" cy="29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6137" tIns="33068" rIns="66137" bIns="33068">
            <a:spAutoFit/>
          </a:bodyPr>
          <a:lstStyle>
            <a:lvl1pPr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73405" indent="-22098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88138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235075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58750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0447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5019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29591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4163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300" b="1">
                <a:latin typeface="Comic Sans MS" panose="030F0702030302020204" pitchFamily="66" charset="0"/>
              </a:rPr>
              <a:t> </a:t>
            </a:r>
            <a:r>
              <a:rPr lang="en-US" altLang="zh-CN" sz="1500" b="1">
                <a:latin typeface="Comic Sans MS" panose="030F0702030302020204" pitchFamily="66" charset="0"/>
              </a:rPr>
              <a:t>buy a lot of food</a:t>
            </a:r>
            <a:endParaRPr lang="zh-CN" altLang="en-US" sz="1500" b="1">
              <a:latin typeface="Comic Sans MS" panose="030F0702030302020204" pitchFamily="66" charset="0"/>
            </a:endParaRPr>
          </a:p>
        </p:txBody>
      </p:sp>
      <p:grpSp>
        <p:nvGrpSpPr>
          <p:cNvPr id="5" name="Group 39"/>
          <p:cNvGrpSpPr/>
          <p:nvPr/>
        </p:nvGrpSpPr>
        <p:grpSpPr>
          <a:xfrm>
            <a:off x="2452171" y="1407976"/>
            <a:ext cx="1821500" cy="744534"/>
            <a:chOff x="831" y="1070"/>
            <a:chExt cx="1633" cy="625"/>
          </a:xfrm>
        </p:grpSpPr>
        <p:sp>
          <p:nvSpPr>
            <p:cNvPr id="19494" name="Oval 4"/>
            <p:cNvSpPr>
              <a:spLocks noChangeArrowheads="1"/>
            </p:cNvSpPr>
            <p:nvPr/>
          </p:nvSpPr>
          <p:spPr bwMode="auto">
            <a:xfrm>
              <a:off x="831" y="1190"/>
              <a:ext cx="1633" cy="505"/>
            </a:xfrm>
            <a:prstGeom prst="ellipse">
              <a:avLst/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square" lIns="88183" tIns="44091" rIns="88183" bIns="44091" anchor="ctr">
              <a:spAutoFit/>
            </a:bodyPr>
            <a:lstStyle>
              <a:lvl1pPr defTabSz="704850"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573405" indent="-220980" defTabSz="704850"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881380" indent="-176530" defTabSz="704850"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235075" indent="-176530" defTabSz="704850"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587500" indent="-176530" defTabSz="704850"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044700" indent="-176530" defTabSz="7048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501900" indent="-176530" defTabSz="7048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2959100" indent="-176530" defTabSz="7048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416300" indent="-176530" defTabSz="7048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zh-CN" b="1">
                <a:latin typeface="Comic Sans MS" panose="030F0702030302020204" pitchFamily="66" charset="0"/>
              </a:endParaRPr>
            </a:p>
            <a:p>
              <a:pPr algn="ctr" eaLnBrk="1" hangingPunct="1">
                <a:buFontTx/>
                <a:buNone/>
              </a:pPr>
              <a:endParaRPr lang="en-US" altLang="zh-CN" sz="800" b="1">
                <a:latin typeface="Comic Sans MS" panose="030F0702030302020204" pitchFamily="66" charset="0"/>
              </a:endParaRPr>
            </a:p>
          </p:txBody>
        </p:sp>
        <p:sp>
          <p:nvSpPr>
            <p:cNvPr id="19495" name="Text Box 38"/>
            <p:cNvSpPr txBox="1">
              <a:spLocks noChangeArrowheads="1"/>
            </p:cNvSpPr>
            <p:nvPr/>
          </p:nvSpPr>
          <p:spPr bwMode="auto">
            <a:xfrm>
              <a:off x="1113" y="1070"/>
              <a:ext cx="1290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8183" tIns="44091" rIns="88183" bIns="44091">
              <a:spAutoFit/>
            </a:bodyPr>
            <a:lstStyle>
              <a:lvl1pPr defTabSz="704850"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573405" indent="-220980" defTabSz="704850"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881380" indent="-176530" defTabSz="704850"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235075" indent="-176530" defTabSz="704850"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587500" indent="-176530" defTabSz="704850"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044700" indent="-176530" defTabSz="7048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501900" indent="-176530" defTabSz="7048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2959100" indent="-176530" defTabSz="7048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416300" indent="-176530" defTabSz="7048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CN" b="1">
                  <a:latin typeface="Comic Sans MS" panose="030F0702030302020204" pitchFamily="66" charset="0"/>
                </a:rPr>
                <a:t> </a:t>
              </a:r>
            </a:p>
            <a:p>
              <a:pPr eaLnBrk="1" hangingPunct="1">
                <a:buFontTx/>
                <a:buNone/>
              </a:pPr>
              <a:r>
                <a:rPr lang="en-US" altLang="zh-CN" b="1">
                  <a:latin typeface="Comic Sans MS" panose="030F0702030302020204" pitchFamily="66" charset="0"/>
                </a:rPr>
                <a:t>Before Spring Festival</a:t>
              </a:r>
              <a:endParaRPr lang="zh-CN" altLang="en-US" b="1">
                <a:latin typeface="Comic Sans MS" panose="030F0702030302020204" pitchFamily="66" charset="0"/>
              </a:endParaRPr>
            </a:p>
          </p:txBody>
        </p:sp>
      </p:grpSp>
      <p:sp>
        <p:nvSpPr>
          <p:cNvPr id="46" name="Oval 26"/>
          <p:cNvSpPr>
            <a:spLocks noChangeArrowheads="1"/>
          </p:cNvSpPr>
          <p:nvPr/>
        </p:nvSpPr>
        <p:spPr bwMode="auto">
          <a:xfrm>
            <a:off x="5010639" y="806191"/>
            <a:ext cx="2117710" cy="505061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</a:ln>
        </p:spPr>
        <p:txBody>
          <a:bodyPr wrap="square" lIns="66137" tIns="33068" rIns="66137" bIns="33068" anchor="ctr">
            <a:spAutoFit/>
          </a:bodyPr>
          <a:lstStyle>
            <a:lvl1pPr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73405" indent="-22098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88138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235075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58750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0447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5019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29591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4163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en-US" altLang="zh-CN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endParaRPr lang="en-US" altLang="zh-CN" sz="500" b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Oval 26"/>
          <p:cNvSpPr>
            <a:spLocks noChangeArrowheads="1"/>
          </p:cNvSpPr>
          <p:nvPr/>
        </p:nvSpPr>
        <p:spPr bwMode="auto">
          <a:xfrm>
            <a:off x="160098" y="1921425"/>
            <a:ext cx="1821656" cy="505061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</a:ln>
        </p:spPr>
        <p:txBody>
          <a:bodyPr wrap="square" lIns="66137" tIns="33068" rIns="66137" bIns="33068" anchor="ctr">
            <a:spAutoFit/>
          </a:bodyPr>
          <a:lstStyle>
            <a:lvl1pPr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73405" indent="-22098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88138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235075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58750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0447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5019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29591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4163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en-US" altLang="zh-CN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endParaRPr lang="en-US" altLang="zh-CN" sz="500" b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Oval 26"/>
          <p:cNvSpPr>
            <a:spLocks noChangeArrowheads="1"/>
          </p:cNvSpPr>
          <p:nvPr/>
        </p:nvSpPr>
        <p:spPr bwMode="auto">
          <a:xfrm>
            <a:off x="664816" y="1131881"/>
            <a:ext cx="1948059" cy="505061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</a:ln>
        </p:spPr>
        <p:txBody>
          <a:bodyPr wrap="square" lIns="66137" tIns="33068" rIns="66137" bIns="33068" anchor="ctr">
            <a:spAutoFit/>
          </a:bodyPr>
          <a:lstStyle>
            <a:lvl1pPr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73405" indent="-22098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88138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235075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58750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0447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5019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29591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4163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en-US" altLang="zh-CN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endParaRPr lang="en-US" altLang="zh-CN" sz="500" b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Oval 26"/>
          <p:cNvSpPr>
            <a:spLocks noChangeArrowheads="1"/>
          </p:cNvSpPr>
          <p:nvPr/>
        </p:nvSpPr>
        <p:spPr bwMode="auto">
          <a:xfrm>
            <a:off x="6584521" y="2368125"/>
            <a:ext cx="1859654" cy="808015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</a:ln>
        </p:spPr>
        <p:txBody>
          <a:bodyPr wrap="square" lIns="66137" tIns="33068" rIns="66137" bIns="33068" anchor="ctr">
            <a:spAutoFit/>
          </a:bodyPr>
          <a:lstStyle>
            <a:lvl1pPr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73405" indent="-22098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88138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235075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58750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0447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5019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29591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4163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en-US" altLang="zh-CN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endParaRPr lang="en-US" altLang="zh-CN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endParaRPr lang="en-US" altLang="zh-CN" sz="500" b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Oval 26"/>
          <p:cNvSpPr>
            <a:spLocks noChangeArrowheads="1"/>
          </p:cNvSpPr>
          <p:nvPr/>
        </p:nvSpPr>
        <p:spPr bwMode="auto">
          <a:xfrm>
            <a:off x="7265486" y="1188715"/>
            <a:ext cx="1632747" cy="1108265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</a:ln>
        </p:spPr>
        <p:txBody>
          <a:bodyPr wrap="square" lIns="66137" tIns="33068" rIns="66137" bIns="33068" anchor="ctr">
            <a:spAutoFit/>
          </a:bodyPr>
          <a:lstStyle>
            <a:lvl1pPr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73405" indent="-22098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88138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235075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58750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0447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5019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29591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4163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en-US" altLang="zh-CN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endParaRPr lang="en-US" altLang="zh-CN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endParaRPr lang="en-US" altLang="zh-CN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endParaRPr lang="en-US" altLang="zh-CN" sz="500" b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flipH="1" flipV="1">
            <a:off x="6637524" y="2260958"/>
            <a:ext cx="536026" cy="131261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endParaRPr lang="zh-CN" altLang="en-US" sz="1700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5875385" y="1271795"/>
            <a:ext cx="59156" cy="45410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endParaRPr lang="zh-CN" altLang="en-US" sz="1700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H="1">
            <a:off x="2040414" y="2058215"/>
            <a:ext cx="678729" cy="108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endParaRPr lang="zh-CN" altLang="en-US" sz="1700"/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 flipH="1" flipV="1">
            <a:off x="1836986" y="1650700"/>
            <a:ext cx="678729" cy="20895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endParaRPr lang="zh-CN" altLang="en-US" sz="1700"/>
          </a:p>
        </p:txBody>
      </p:sp>
      <p:sp>
        <p:nvSpPr>
          <p:cNvPr id="55" name="Line 25"/>
          <p:cNvSpPr>
            <a:spLocks noChangeShapeType="1"/>
          </p:cNvSpPr>
          <p:nvPr/>
        </p:nvSpPr>
        <p:spPr bwMode="auto">
          <a:xfrm flipH="1">
            <a:off x="6853444" y="1748571"/>
            <a:ext cx="332713" cy="81871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endParaRPr lang="zh-CN" altLang="en-US" sz="1700"/>
          </a:p>
        </p:txBody>
      </p:sp>
      <p:sp>
        <p:nvSpPr>
          <p:cNvPr id="56" name="TextBox 27"/>
          <p:cNvSpPr txBox="1">
            <a:spLocks noChangeArrowheads="1"/>
          </p:cNvSpPr>
          <p:nvPr/>
        </p:nvSpPr>
        <p:spPr bwMode="auto">
          <a:xfrm>
            <a:off x="980539" y="1136644"/>
            <a:ext cx="1638218" cy="52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6137" tIns="33068" rIns="66137" bIns="33068">
            <a:spAutoFit/>
          </a:bodyPr>
          <a:lstStyle>
            <a:lvl1pPr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73405" indent="-22098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88138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235075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58750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0447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5019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29591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4163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500" b="1">
                <a:latin typeface="Comic Sans MS" panose="030F0702030302020204" pitchFamily="66" charset="0"/>
              </a:rPr>
              <a:t>put up(</a:t>
            </a:r>
            <a:r>
              <a:rPr lang="zh-CN" altLang="en-US" sz="1500" b="1">
                <a:latin typeface="Comic Sans MS" panose="030F0702030302020204" pitchFamily="66" charset="0"/>
              </a:rPr>
              <a:t>挂</a:t>
            </a:r>
            <a:r>
              <a:rPr lang="en-US" altLang="zh-CN" sz="1500" b="1">
                <a:latin typeface="Comic Sans MS" panose="030F0702030302020204" pitchFamily="66" charset="0"/>
              </a:rPr>
              <a:t>) red lanterns </a:t>
            </a:r>
          </a:p>
        </p:txBody>
      </p:sp>
      <p:sp>
        <p:nvSpPr>
          <p:cNvPr id="57" name="TextBox 27"/>
          <p:cNvSpPr txBox="1">
            <a:spLocks noChangeArrowheads="1"/>
          </p:cNvSpPr>
          <p:nvPr/>
        </p:nvSpPr>
        <p:spPr bwMode="auto">
          <a:xfrm>
            <a:off x="331518" y="1932815"/>
            <a:ext cx="1570846" cy="48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6137" tIns="33068" rIns="66137" bIns="33068">
            <a:spAutoFit/>
          </a:bodyPr>
          <a:lstStyle>
            <a:lvl1pPr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73405" indent="-22098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88138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235075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58750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0447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5019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29591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4163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90000"/>
              </a:lnSpc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lang="en-US" altLang="zh-CN" sz="1500" b="1">
                <a:latin typeface="Comic Sans MS" panose="030F0702030302020204" pitchFamily="66" charset="0"/>
              </a:rPr>
              <a:t>put up Chinese couplets</a:t>
            </a:r>
          </a:p>
        </p:txBody>
      </p:sp>
      <p:sp>
        <p:nvSpPr>
          <p:cNvPr id="58" name="TextBox 27"/>
          <p:cNvSpPr txBox="1">
            <a:spLocks noChangeArrowheads="1"/>
          </p:cNvSpPr>
          <p:nvPr/>
        </p:nvSpPr>
        <p:spPr bwMode="auto">
          <a:xfrm>
            <a:off x="5278188" y="818053"/>
            <a:ext cx="1807318" cy="52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6137" tIns="33068" rIns="66137" bIns="33068">
            <a:spAutoFit/>
          </a:bodyPr>
          <a:lstStyle>
            <a:lvl1pPr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73405" indent="-22098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88138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235075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58750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0447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5019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29591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4163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500" b="1">
                <a:latin typeface="Comic Sans MS" panose="030F0702030302020204" pitchFamily="66" charset="0"/>
              </a:rPr>
              <a:t>have a traditional family dinner</a:t>
            </a:r>
          </a:p>
        </p:txBody>
      </p:sp>
      <p:sp>
        <p:nvSpPr>
          <p:cNvPr id="59" name="TextBox 27"/>
          <p:cNvSpPr txBox="1">
            <a:spLocks noChangeArrowheads="1"/>
          </p:cNvSpPr>
          <p:nvPr/>
        </p:nvSpPr>
        <p:spPr bwMode="auto">
          <a:xfrm>
            <a:off x="7509341" y="384614"/>
            <a:ext cx="1270884" cy="52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6137" tIns="33068" rIns="66137" bIns="33068">
            <a:spAutoFit/>
          </a:bodyPr>
          <a:lstStyle>
            <a:lvl1pPr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73405" indent="-22098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88138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235075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58750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0447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5019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29591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4163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500" b="1">
                <a:latin typeface="Comic Sans MS" panose="030F0702030302020204" pitchFamily="66" charset="0"/>
              </a:rPr>
              <a:t>eat</a:t>
            </a:r>
            <a:r>
              <a:rPr lang="en-US" altLang="zh-CN" sz="1500" b="1" i="1">
                <a:latin typeface="Comic Sans MS" panose="030F0702030302020204" pitchFamily="66" charset="0"/>
              </a:rPr>
              <a:t> Jiaozi</a:t>
            </a:r>
          </a:p>
          <a:p>
            <a:r>
              <a:rPr lang="en-US" altLang="zh-CN" sz="1500" b="1" i="1">
                <a:latin typeface="Comic Sans MS" panose="030F0702030302020204" pitchFamily="66" charset="0"/>
              </a:rPr>
              <a:t>dumpling</a:t>
            </a:r>
            <a:endParaRPr lang="en-US" altLang="zh-CN" b="1">
              <a:latin typeface="Comic Sans MS" panose="030F0702030302020204" pitchFamily="66" charset="0"/>
            </a:endParaRPr>
          </a:p>
        </p:txBody>
      </p:sp>
      <p:sp>
        <p:nvSpPr>
          <p:cNvPr id="60" name="TextBox 27"/>
          <p:cNvSpPr txBox="1">
            <a:spLocks noChangeArrowheads="1"/>
          </p:cNvSpPr>
          <p:nvPr/>
        </p:nvSpPr>
        <p:spPr bwMode="auto">
          <a:xfrm>
            <a:off x="7327386" y="1391073"/>
            <a:ext cx="1570846" cy="75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6137" tIns="33068" rIns="66137" bIns="33068">
            <a:spAutoFit/>
          </a:bodyPr>
          <a:lstStyle>
            <a:lvl1pPr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73405" indent="-22098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88138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235075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58750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0447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5019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29591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4163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500" b="1">
                <a:latin typeface="Comic Sans MS" panose="030F0702030302020204" pitchFamily="66" charset="0"/>
              </a:rPr>
              <a:t>watch a special</a:t>
            </a:r>
          </a:p>
          <a:p>
            <a:r>
              <a:rPr lang="en-US" altLang="zh-CN" sz="1500" b="1" err="1">
                <a:latin typeface="Comic Sans MS" panose="030F0702030302020204" pitchFamily="66" charset="0"/>
              </a:rPr>
              <a:t>programme on TV</a:t>
            </a:r>
            <a:endParaRPr lang="en-US" altLang="zh-CN" b="1">
              <a:latin typeface="Comic Sans MS" panose="030F0702030302020204" pitchFamily="66" charset="0"/>
            </a:endParaRPr>
          </a:p>
        </p:txBody>
      </p:sp>
      <p:sp>
        <p:nvSpPr>
          <p:cNvPr id="61" name="TextBox 27"/>
          <p:cNvSpPr txBox="1">
            <a:spLocks noChangeArrowheads="1"/>
          </p:cNvSpPr>
          <p:nvPr/>
        </p:nvSpPr>
        <p:spPr bwMode="auto">
          <a:xfrm>
            <a:off x="6678765" y="2387814"/>
            <a:ext cx="1570846" cy="75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6137" tIns="33068" rIns="66137" bIns="33068">
            <a:spAutoFit/>
          </a:bodyPr>
          <a:lstStyle>
            <a:lvl1pPr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73405" indent="-22098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88138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235075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58750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0447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5019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29591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4163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500" b="1">
                <a:latin typeface="Comic Sans MS" panose="030F0702030302020204" pitchFamily="66" charset="0"/>
              </a:rPr>
              <a:t>set off firecrackers and fireworks</a:t>
            </a:r>
          </a:p>
        </p:txBody>
      </p:sp>
      <p:sp>
        <p:nvSpPr>
          <p:cNvPr id="62" name="TextBox 27"/>
          <p:cNvSpPr txBox="1">
            <a:spLocks noChangeArrowheads="1"/>
          </p:cNvSpPr>
          <p:nvPr/>
        </p:nvSpPr>
        <p:spPr bwMode="auto">
          <a:xfrm>
            <a:off x="5860052" y="3928080"/>
            <a:ext cx="1570846" cy="52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6137" tIns="33068" rIns="66137" bIns="33068">
            <a:spAutoFit/>
          </a:bodyPr>
          <a:lstStyle>
            <a:lvl1pPr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73405" indent="-22098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88138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235075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587500" indent="-176530" defTabSz="704850"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0447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5019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29591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416300" indent="-176530" defTabSz="7048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500" b="1">
                <a:latin typeface="Comic Sans MS" panose="030F0702030302020204" pitchFamily="66" charset="0"/>
              </a:rPr>
              <a:t>get a </a:t>
            </a:r>
            <a:r>
              <a:rPr lang="en-US" altLang="zh-CN" sz="1500" b="1" i="1" err="1">
                <a:latin typeface="Comic Sans MS" panose="030F0702030302020204" pitchFamily="66" charset="0"/>
              </a:rPr>
              <a:t>hongbao </a:t>
            </a:r>
            <a:r>
              <a:rPr lang="en-US" altLang="zh-CN" sz="1500" b="1">
                <a:latin typeface="Comic Sans MS" panose="030F0702030302020204" pitchFamily="66" charset="0"/>
              </a:rPr>
              <a:t>from parents</a:t>
            </a:r>
          </a:p>
        </p:txBody>
      </p:sp>
      <p:sp>
        <p:nvSpPr>
          <p:cNvPr id="6" name="矩形 5"/>
          <p:cNvSpPr/>
          <p:nvPr/>
        </p:nvSpPr>
        <p:spPr>
          <a:xfrm rot="20368440">
            <a:off x="33913" y="197532"/>
            <a:ext cx="1756562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30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</a:rPr>
              <a:t>summary</a:t>
            </a:r>
            <a:endParaRPr lang="zh-CN" altLang="en-US" sz="30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pic>
        <p:nvPicPr>
          <p:cNvPr id="64" name="Picture 20" descr="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rot="21243384">
            <a:off x="722439" y="478112"/>
            <a:ext cx="864394" cy="5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" y="-71355"/>
            <a:ext cx="9178724" cy="534488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121457" y="260533"/>
            <a:ext cx="2719667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45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</a:rPr>
              <a:t>Homework</a:t>
            </a:r>
            <a:endParaRPr lang="zh-CN" altLang="en-US" sz="45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6844" y="1411170"/>
            <a:ext cx="7921541" cy="30239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latin typeface="Comic Sans MS" panose="030F0702030302020204" pitchFamily="66" charset="0"/>
              </a:rPr>
              <a:t>1.Write a passage about Spring Festival .</a:t>
            </a:r>
          </a:p>
          <a:p>
            <a:r>
              <a:rPr lang="en-US" altLang="zh-CN" sz="2400" b="1" dirty="0">
                <a:latin typeface="Comic Sans MS" panose="030F0702030302020204" pitchFamily="66" charset="0"/>
              </a:rPr>
              <a:t>(Part of the </a:t>
            </a:r>
            <a:r>
              <a:rPr lang="en-US" altLang="zh-CN" sz="2400" b="1" dirty="0" err="1">
                <a:latin typeface="Comic Sans MS" panose="030F0702030302020204" pitchFamily="66" charset="0"/>
              </a:rPr>
              <a:t>Ss</a:t>
            </a:r>
            <a:r>
              <a:rPr lang="en-US" altLang="zh-CN" sz="2400" b="1" dirty="0">
                <a:latin typeface="Comic Sans MS" panose="030F0702030302020204" pitchFamily="66" charset="0"/>
              </a:rPr>
              <a:t>)</a:t>
            </a:r>
          </a:p>
          <a:p>
            <a:endParaRPr lang="en-US" altLang="zh-CN" sz="2400" b="1" dirty="0">
              <a:latin typeface="Comic Sans MS" panose="030F0702030302020204" pitchFamily="66" charset="0"/>
            </a:endParaRPr>
          </a:p>
          <a:p>
            <a:r>
              <a:rPr lang="en-US" altLang="zh-CN" sz="2400" b="1" dirty="0">
                <a:latin typeface="Comic Sans MS" panose="030F0702030302020204" pitchFamily="66" charset="0"/>
              </a:rPr>
              <a:t>2. Retell the passage .</a:t>
            </a:r>
          </a:p>
          <a:p>
            <a:r>
              <a:rPr lang="en-US" altLang="zh-CN" sz="2400" b="1" dirty="0">
                <a:latin typeface="Comic Sans MS" panose="030F0702030302020204" pitchFamily="66" charset="0"/>
              </a:rPr>
              <a:t>(Part of the </a:t>
            </a:r>
            <a:r>
              <a:rPr lang="en-US" altLang="zh-CN" sz="2400" b="1" dirty="0" err="1">
                <a:latin typeface="Comic Sans MS" panose="030F0702030302020204" pitchFamily="66" charset="0"/>
              </a:rPr>
              <a:t>Ss</a:t>
            </a:r>
            <a:r>
              <a:rPr lang="en-US" altLang="zh-CN" sz="2400" b="1" dirty="0">
                <a:latin typeface="Comic Sans MS" panose="030F0702030302020204" pitchFamily="66" charset="0"/>
              </a:rPr>
              <a:t>)</a:t>
            </a:r>
          </a:p>
          <a:p>
            <a:endParaRPr lang="en-US" altLang="zh-CN" sz="2400" b="1" dirty="0">
              <a:latin typeface="Comic Sans MS" panose="030F0702030302020204" pitchFamily="66" charset="0"/>
            </a:endParaRPr>
          </a:p>
          <a:p>
            <a:r>
              <a:rPr lang="en-US" altLang="zh-CN" sz="2400" b="1" dirty="0">
                <a:latin typeface="Comic Sans MS" panose="030F0702030302020204" pitchFamily="66" charset="0"/>
              </a:rPr>
              <a:t>3.Search for the information about Christmas Day.</a:t>
            </a:r>
          </a:p>
          <a:p>
            <a:r>
              <a:rPr lang="en-US" altLang="zh-CN" sz="2400" b="1" dirty="0">
                <a:latin typeface="Comic Sans MS" panose="030F0702030302020204" pitchFamily="66" charset="0"/>
              </a:rPr>
              <a:t>(All the </a:t>
            </a:r>
            <a:r>
              <a:rPr lang="en-US" altLang="zh-CN" sz="2400" b="1" dirty="0" err="1">
                <a:latin typeface="Comic Sans MS" panose="030F0702030302020204" pitchFamily="66" charset="0"/>
              </a:rPr>
              <a:t>Ss</a:t>
            </a:r>
            <a:r>
              <a:rPr lang="en-US" altLang="zh-CN" sz="2400" b="1" dirty="0">
                <a:latin typeface="Comic Sans MS" panose="030F0702030302020204" pitchFamily="66" charset="0"/>
              </a:rPr>
              <a:t>)</a:t>
            </a:r>
            <a:endParaRPr lang="zh-CN" altLang="en-US" sz="24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52" y="-37866"/>
            <a:ext cx="9173452" cy="5181366"/>
          </a:xfrm>
          <a:prstGeom prst="rect">
            <a:avLst/>
          </a:prstGeom>
        </p:spPr>
      </p:pic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1143000" y="94451"/>
            <a:ext cx="6858000" cy="491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Tips:</a:t>
            </a:r>
          </a:p>
          <a:p>
            <a:endParaRPr lang="en-US" altLang="zh-CN" sz="2400" b="1" dirty="0">
              <a:solidFill>
                <a:srgbClr val="990099"/>
              </a:solidFill>
              <a:latin typeface="Comic Sans MS" panose="030F0702030302020204" pitchFamily="66" charset="0"/>
            </a:endParaRPr>
          </a:p>
          <a:p>
            <a:r>
              <a:rPr lang="en-US" altLang="zh-CN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China is a great country with a long history.</a:t>
            </a:r>
          </a:p>
          <a:p>
            <a:endParaRPr lang="en-US" altLang="zh-CN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en-US" altLang="zh-CN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We have many good festivals and traditions. </a:t>
            </a:r>
          </a:p>
          <a:p>
            <a:endParaRPr lang="en-US" altLang="zh-CN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en-US" altLang="zh-CN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As the young, </a:t>
            </a:r>
          </a:p>
          <a:p>
            <a:endParaRPr lang="en-US" altLang="zh-CN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en-US" altLang="zh-CN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we should </a:t>
            </a:r>
            <a:r>
              <a:rPr lang="en-US" altLang="zh-CN" sz="2400" b="1" dirty="0">
                <a:solidFill>
                  <a:srgbClr val="CC0000"/>
                </a:solidFill>
                <a:latin typeface="Comic Sans MS" panose="030F0702030302020204" pitchFamily="66" charset="0"/>
              </a:rPr>
              <a:t>study </a:t>
            </a:r>
            <a:r>
              <a:rPr lang="en-US" altLang="zh-CN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them, </a:t>
            </a:r>
          </a:p>
          <a:p>
            <a:endParaRPr lang="en-US" altLang="zh-CN" sz="2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en-US" altLang="zh-CN" sz="2400" b="1" dirty="0">
                <a:solidFill>
                  <a:srgbClr val="CC0000"/>
                </a:solidFill>
                <a:latin typeface="Comic Sans MS" panose="030F0702030302020204" pitchFamily="66" charset="0"/>
              </a:rPr>
              <a:t>            carry on</a:t>
            </a:r>
            <a:r>
              <a:rPr lang="en-US" altLang="zh-CN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（</a:t>
            </a:r>
            <a:r>
              <a:rPr lang="zh-CN" altLang="en-US" sz="24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传承</a:t>
            </a:r>
            <a:r>
              <a:rPr lang="zh-CN" alt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）</a:t>
            </a:r>
            <a:r>
              <a:rPr lang="en-US" altLang="zh-CN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them and </a:t>
            </a:r>
          </a:p>
          <a:p>
            <a:r>
              <a:rPr lang="en-US" altLang="zh-CN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                   </a:t>
            </a:r>
          </a:p>
          <a:p>
            <a:r>
              <a:rPr lang="en-US" altLang="zh-CN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           </a:t>
            </a:r>
            <a:r>
              <a:rPr lang="en-US" altLang="zh-CN" sz="2400" b="1" dirty="0">
                <a:solidFill>
                  <a:srgbClr val="CC0000"/>
                </a:solidFill>
                <a:latin typeface="Comic Sans MS" panose="030F0702030302020204" pitchFamily="66" charset="0"/>
              </a:rPr>
              <a:t>develop</a:t>
            </a:r>
            <a:r>
              <a:rPr lang="en-US" altLang="zh-CN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（</a:t>
            </a:r>
            <a:r>
              <a:rPr lang="zh-CN" altLang="en-US" sz="24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发展</a:t>
            </a:r>
            <a:r>
              <a:rPr lang="zh-CN" alt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）</a:t>
            </a:r>
            <a:r>
              <a:rPr lang="en-US" altLang="zh-CN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them! </a:t>
            </a:r>
          </a:p>
        </p:txBody>
      </p:sp>
      <p:pic>
        <p:nvPicPr>
          <p:cNvPr id="304133" name="New picture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8515350" y="8458200"/>
            <a:ext cx="342900" cy="20955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201500" cy="51435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39770" y="481776"/>
            <a:ext cx="5475180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000" dirty="0">
                <a:solidFill>
                  <a:srgbClr val="C00000"/>
                </a:solidFill>
                <a:latin typeface="Comic Sans MS" panose="030F0702030302020204" pitchFamily="66" charset="0"/>
              </a:rPr>
              <a:t>Studying aims</a:t>
            </a:r>
            <a:r>
              <a:rPr lang="zh-CN" altLang="en-US" sz="3000" dirty="0">
                <a:solidFill>
                  <a:srgbClr val="C00000"/>
                </a:solidFill>
                <a:latin typeface="Comic Sans MS" panose="030F0702030302020204" pitchFamily="66" charset="0"/>
              </a:rPr>
              <a:t>（</a:t>
            </a:r>
            <a:r>
              <a:rPr lang="zh-CN" altLang="en-US" sz="30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学习目标）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39770" y="1265165"/>
            <a:ext cx="6651839" cy="2285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1.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学习有关春节的词语及重点句子，能运用所学                 知识描述春节活动。</a:t>
            </a:r>
            <a:endParaRPr lang="en-US" altLang="zh-CN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2.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掌握阅读技巧。</a:t>
            </a:r>
            <a:endParaRPr lang="en-US" altLang="zh-CN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3.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能写一篇关于春节的短文。</a:t>
            </a:r>
            <a:endParaRPr lang="en-US" altLang="zh-CN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4.</a:t>
            </a:r>
            <a:r>
              <a:rPr lang="zh-CN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了解中国文化以及具有中国特色的物品，培养民族自豪感，传承本族文化。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 sz="4500">
                <a:solidFill>
                  <a:schemeClr val="bg1"/>
                </a:solidFill>
                <a:latin typeface="Snap ITC" panose="04040A07060A02020202" pitchFamily="82" charset="0"/>
              </a:rPr>
              <a:t>Spring Festival </a:t>
            </a:r>
          </a:p>
          <a:p>
            <a:pPr>
              <a:buFontTx/>
              <a:buNone/>
            </a:pPr>
            <a:r>
              <a:rPr lang="en-US" altLang="zh-CN" sz="4500">
                <a:solidFill>
                  <a:schemeClr val="bg1"/>
                </a:solidFill>
                <a:latin typeface="Snap ITC" panose="04040A07060A02020202" pitchFamily="82" charset="0"/>
              </a:rPr>
              <a:t>   is coming</a:t>
            </a:r>
            <a:endParaRPr lang="zh-CN" altLang="en-US" sz="4500">
              <a:solidFill>
                <a:schemeClr val="bg1"/>
              </a:solidFill>
              <a:latin typeface="Snap ITC" panose="04040A07060A02020202" pitchFamily="82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870" y="0"/>
            <a:ext cx="9201740" cy="521937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8650" y="700438"/>
            <a:ext cx="8572500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b="1" dirty="0">
                <a:latin typeface="Comic Sans MS" panose="030F0702030302020204" pitchFamily="66" charset="0"/>
                <a:ea typeface="华文琥珀" panose="02010800040101010101" pitchFamily="2" charset="-122"/>
                <a:cs typeface="Times New Roman" panose="02020603050405020304" pitchFamily="18" charset="0"/>
              </a:rPr>
              <a:t>What festival is very important  in our country?</a:t>
            </a:r>
          </a:p>
        </p:txBody>
      </p:sp>
      <p:pic>
        <p:nvPicPr>
          <p:cNvPr id="7" name="Picture 2" descr="chunlian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02045" y="1121312"/>
            <a:ext cx="3696890" cy="27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70098" y="1369218"/>
            <a:ext cx="2430066" cy="396479"/>
          </a:xfrm>
          <a:prstGeom prst="rect">
            <a:avLst/>
          </a:prstGeom>
          <a:solidFill>
            <a:srgbClr val="FF0000"/>
          </a:solidFill>
          <a:ln w="9525">
            <a:miter lim="800000"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 lIns="68580" tIns="34290" rIns="68580" bIns="34290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FF66"/>
                </a:solidFill>
                <a:ea typeface="宋体" panose="02010600030101010101" pitchFamily="2" charset="-122"/>
              </a:rPr>
              <a:t>   </a:t>
            </a:r>
            <a:r>
              <a:rPr lang="en-US" altLang="zh-CN" sz="2100">
                <a:solidFill>
                  <a:srgbClr val="FFFF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Spring  Festival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66531" y="4244752"/>
            <a:ext cx="7321924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 dirty="0">
                <a:solidFill>
                  <a:srgbClr val="FF3300"/>
                </a:solidFill>
                <a:latin typeface="Comic Sans MS" panose="030F0702030302020204" pitchFamily="66" charset="0"/>
              </a:rPr>
              <a:t>Spring Festival</a:t>
            </a:r>
            <a:r>
              <a:rPr lang="en-US" altLang="zh-CN" sz="2400" b="1" dirty="0">
                <a:latin typeface="Comic Sans MS" panose="030F0702030302020204" pitchFamily="66" charset="0"/>
              </a:rPr>
              <a:t> is </a:t>
            </a:r>
            <a:r>
              <a:rPr lang="en-US" altLang="zh-CN" sz="2400" b="1" dirty="0">
                <a:solidFill>
                  <a:srgbClr val="FF3300"/>
                </a:solidFill>
                <a:latin typeface="Comic Sans MS" panose="030F0702030302020204" pitchFamily="66" charset="0"/>
              </a:rPr>
              <a:t>very important </a:t>
            </a:r>
            <a:r>
              <a:rPr lang="en-US" altLang="zh-CN" sz="2400" b="1" dirty="0">
                <a:latin typeface="Comic Sans MS" panose="030F0702030302020204" pitchFamily="66" charset="0"/>
              </a:rPr>
              <a:t>in our country.</a:t>
            </a:r>
            <a:endParaRPr lang="zh-CN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23897" y="189146"/>
            <a:ext cx="3786545" cy="48474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CFF33">
                <a:gamma/>
                <a:shade val="60000"/>
                <a:invGamma/>
              </a:srgb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700" b="1" dirty="0">
                <a:solidFill>
                  <a:srgbClr val="C00000"/>
                </a:solidFill>
                <a:latin typeface="Comic Sans MS" panose="030F0702030302020204" pitchFamily="66" charset="0"/>
                <a:ea typeface="HanWangKanTan" pitchFamily="18" charset="-120"/>
              </a:rPr>
              <a:t>Let’s have a talk.</a:t>
            </a:r>
            <a:r>
              <a:rPr lang="zh-CN" altLang="en-US" sz="2700" b="1" dirty="0">
                <a:solidFill>
                  <a:srgbClr val="C00000"/>
                </a:solidFill>
                <a:latin typeface="Comic Sans MS" panose="030F0702030302020204" pitchFamily="66" charset="0"/>
                <a:ea typeface="HanWangKanTan" pitchFamily="18" charset="-120"/>
              </a:rPr>
              <a:t> </a:t>
            </a:r>
            <a:endParaRPr lang="en-US" altLang="zh-CN" sz="2700" b="1" dirty="0">
              <a:solidFill>
                <a:srgbClr val="C00000"/>
              </a:solidFill>
              <a:latin typeface="Comic Sans MS" panose="030F0702030302020204" pitchFamily="66" charset="0"/>
              <a:ea typeface="HanWangKanTan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492" y="-298033"/>
            <a:ext cx="9241492" cy="5550620"/>
          </a:xfrm>
          <a:prstGeom prst="rect">
            <a:avLst/>
          </a:prstGeom>
        </p:spPr>
      </p:pic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759293" y="78849"/>
            <a:ext cx="6146154" cy="43858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latin typeface="Comic Sans MS" panose="030F0702030302020204" pitchFamily="66" charset="0"/>
              </a:rPr>
              <a:t>How often does Spring Festival happen?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759293" y="448549"/>
            <a:ext cx="9075058" cy="43858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>
                <a:latin typeface="Comic Sans MS" panose="030F0702030302020204" pitchFamily="66" charset="0"/>
              </a:rPr>
              <a:t>It happens _____________________________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353732" y="421515"/>
            <a:ext cx="2103968" cy="43858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0033CC"/>
                </a:solidFill>
              </a:rPr>
              <a:t>  </a:t>
            </a:r>
            <a:r>
              <a:rPr lang="en-US" altLang="zh-CN" sz="2400" b="1">
                <a:solidFill>
                  <a:srgbClr val="0033CC"/>
                </a:solidFill>
                <a:latin typeface="Comic Sans MS" panose="030F0702030302020204" pitchFamily="66" charset="0"/>
              </a:rPr>
              <a:t>every year,</a:t>
            </a:r>
            <a:endParaRPr lang="en-US" altLang="zh-CN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3493" name="Group 5"/>
          <p:cNvGrpSpPr/>
          <p:nvPr/>
        </p:nvGrpSpPr>
        <p:grpSpPr>
          <a:xfrm>
            <a:off x="4700588" y="1759522"/>
            <a:ext cx="4105275" cy="3187721"/>
            <a:chOff x="0" y="1026"/>
            <a:chExt cx="3039" cy="2482"/>
          </a:xfrm>
        </p:grpSpPr>
        <p:pic>
          <p:nvPicPr>
            <p:cNvPr id="63494" name="Picture 6" descr="20091392652377_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1026"/>
              <a:ext cx="3039" cy="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495" name="Oval 7"/>
            <p:cNvSpPr>
              <a:spLocks noChangeArrowheads="1"/>
            </p:cNvSpPr>
            <p:nvPr/>
          </p:nvSpPr>
          <p:spPr bwMode="auto">
            <a:xfrm>
              <a:off x="431" y="3067"/>
              <a:ext cx="499" cy="36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3496" name="Group 8"/>
          <p:cNvGrpSpPr/>
          <p:nvPr/>
        </p:nvGrpSpPr>
        <p:grpSpPr>
          <a:xfrm>
            <a:off x="635794" y="1713122"/>
            <a:ext cx="4050506" cy="3381375"/>
            <a:chOff x="2358" y="1275"/>
            <a:chExt cx="3402" cy="3045"/>
          </a:xfrm>
        </p:grpSpPr>
        <p:pic>
          <p:nvPicPr>
            <p:cNvPr id="63497" name="Picture 9" descr="1355645621137"/>
            <p:cNvPicPr>
              <a:picLocks noChangeAspect="1" noChangeArrowheads="1"/>
            </p:cNvPicPr>
            <p:nvPr/>
          </p:nvPicPr>
          <p:blipFill>
            <a:blip r:embed="rId4" cstate="email"/>
            <a:stretch>
              <a:fillRect/>
            </a:stretch>
          </p:blipFill>
          <p:spPr bwMode="auto">
            <a:xfrm>
              <a:off x="2358" y="1275"/>
              <a:ext cx="3402" cy="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498" name="Oval 10"/>
            <p:cNvSpPr>
              <a:spLocks noChangeArrowheads="1"/>
            </p:cNvSpPr>
            <p:nvPr/>
          </p:nvSpPr>
          <p:spPr bwMode="auto">
            <a:xfrm>
              <a:off x="2426" y="2795"/>
              <a:ext cx="454" cy="49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ffectLst>
              <a:outerShdw dist="17961" dir="2700000" algn="ctr" rotWithShape="0">
                <a:schemeClr val="tx1">
                  <a:gamma/>
                  <a:shade val="60000"/>
                  <a:invGamma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759293" y="885244"/>
            <a:ext cx="6037586" cy="80791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l"/>
            <a:r>
              <a:rPr lang="en-US" altLang="zh-CN" sz="2400" b="1" dirty="0">
                <a:latin typeface="Comic Sans MS" panose="030F0702030302020204" pitchFamily="66" charset="0"/>
              </a:rPr>
              <a:t>It usually comes in ________, </a:t>
            </a:r>
          </a:p>
          <a:p>
            <a:pPr algn="l"/>
            <a:r>
              <a:rPr lang="en-US" altLang="zh-CN" sz="2400" b="1" dirty="0">
                <a:latin typeface="Comic Sans MS" panose="030F0702030302020204" pitchFamily="66" charset="0"/>
              </a:rPr>
              <a:t>but sometimes it comes in </a:t>
            </a:r>
            <a:r>
              <a:rPr lang="en-US" altLang="zh-CN" sz="2400" b="1" dirty="0"/>
              <a:t>__________.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4804753" y="1224311"/>
            <a:ext cx="1323920" cy="43858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January</a:t>
            </a:r>
            <a:endParaRPr lang="zh-CN" altLang="en-US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3764754" y="850142"/>
            <a:ext cx="1476607" cy="43858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February</a:t>
            </a:r>
            <a:endParaRPr lang="zh-CN" altLang="en-US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4297984" y="441436"/>
            <a:ext cx="3968875" cy="43858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0033CC"/>
                </a:solidFill>
                <a:latin typeface="Comic Sans MS" panose="030F0702030302020204" pitchFamily="66" charset="0"/>
              </a:rPr>
              <a:t>but not </a:t>
            </a:r>
            <a:r>
              <a:rPr lang="en-US" altLang="zh-CN" sz="2400" b="1">
                <a:solidFill>
                  <a:srgbClr val="C00000"/>
                </a:solidFill>
                <a:latin typeface="Comic Sans MS" panose="030F0702030302020204" pitchFamily="66" charset="0"/>
              </a:rPr>
              <a:t>on the same day</a:t>
            </a:r>
            <a:r>
              <a:rPr lang="en-US" altLang="zh-CN" sz="2400" b="1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3503" name="AutoShape 15" descr="t019af971cb68b51d16"/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3504" name="AutoShape 16" descr="t019af971cb68b51d16"/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/>
      <p:bldP spid="63492" grpId="0"/>
      <p:bldP spid="63499" grpId="0"/>
      <p:bldP spid="63500" grpId="0"/>
      <p:bldP spid="63501" grpId="0"/>
      <p:bldP spid="635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464" y="0"/>
            <a:ext cx="9614033" cy="525078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2690" y="256650"/>
            <a:ext cx="7893011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Before Spring Festival</a:t>
            </a:r>
            <a:r>
              <a:rPr lang="zh-CN" altLang="en-US" sz="2700" b="1" dirty="0">
                <a:solidFill>
                  <a:srgbClr val="C00000"/>
                </a:solidFill>
                <a:latin typeface="Comic Sans MS" panose="030F0702030302020204" pitchFamily="66" charset="0"/>
              </a:rPr>
              <a:t>，</a:t>
            </a:r>
            <a:endParaRPr lang="en-US" altLang="zh-CN" sz="27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altLang="zh-CN" sz="2700" b="1" dirty="0">
                <a:latin typeface="Comic Sans MS" panose="030F0702030302020204" pitchFamily="66" charset="0"/>
                <a:ea typeface="宋体" panose="02010600030101010101" pitchFamily="2" charset="-122"/>
              </a:rPr>
              <a:t>We</a:t>
            </a:r>
            <a:r>
              <a:rPr lang="zh-CN" altLang="en-US" sz="2700" b="1" dirty="0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2700" b="1" dirty="0">
                <a:latin typeface="Comic Sans MS" panose="030F0702030302020204" pitchFamily="66" charset="0"/>
                <a:ea typeface="宋体" panose="02010600030101010101" pitchFamily="2" charset="-122"/>
              </a:rPr>
              <a:t>usually . . . to </a:t>
            </a:r>
            <a:r>
              <a:rPr lang="en-US" altLang="zh-CN" sz="2700" b="1" dirty="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celebrate</a:t>
            </a:r>
            <a:r>
              <a:rPr lang="en-US" altLang="zh-CN" sz="2700" b="1" dirty="0">
                <a:latin typeface="Comic Sans MS" panose="030F0702030302020204" pitchFamily="66" charset="0"/>
                <a:ea typeface="宋体" panose="02010600030101010101" pitchFamily="2" charset="-122"/>
              </a:rPr>
              <a:t> Spring Festival</a:t>
            </a:r>
            <a:r>
              <a:rPr lang="en-US" altLang="zh-CN" sz="2700" b="1" dirty="0">
                <a:ea typeface="宋体" panose="02010600030101010101" pitchFamily="2" charset="-122"/>
              </a:rPr>
              <a:t>.</a:t>
            </a:r>
          </a:p>
        </p:txBody>
      </p:sp>
      <p:pic>
        <p:nvPicPr>
          <p:cNvPr id="6" name="Picture 8" descr="1813461645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623" y="1082089"/>
            <a:ext cx="2269331" cy="208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125512533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333798" y="1189946"/>
            <a:ext cx="2484835" cy="22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W020120112348661553554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123870" y="1305881"/>
            <a:ext cx="2591990" cy="263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201012715425694566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168117" y="1483587"/>
            <a:ext cx="3096938" cy="286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221417" y="3108191"/>
            <a:ext cx="259199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  <a:latin typeface="Comic Sans MS" panose="030F0702030302020204" pitchFamily="66" charset="0"/>
              </a:rPr>
              <a:t>clean the house</a:t>
            </a:r>
            <a:endParaRPr lang="zh-CN" altLang="en-US" sz="2400" b="1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89105" y="3546772"/>
            <a:ext cx="28219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  <a:latin typeface="Comic Sans MS" panose="030F0702030302020204" pitchFamily="66" charset="0"/>
              </a:rPr>
              <a:t>buy a lot of food</a:t>
            </a:r>
            <a:endParaRPr lang="zh-CN" altLang="en-US" sz="2400" b="1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93676" y="4018404"/>
            <a:ext cx="3832253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chemeClr val="accent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put up(</a:t>
            </a:r>
            <a:r>
              <a:rPr lang="zh-CN" altLang="en-US" sz="2400" b="1">
                <a:solidFill>
                  <a:schemeClr val="accent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挂</a:t>
            </a:r>
            <a:r>
              <a:rPr lang="en-US" altLang="zh-CN" sz="2400" b="1">
                <a:solidFill>
                  <a:schemeClr val="accent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) red lanterns </a:t>
            </a:r>
            <a:endParaRPr lang="en-US" altLang="zh-CN" sz="2400" b="1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34719" y="4592550"/>
            <a:ext cx="3782418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1"/>
              </a:buClr>
              <a:buSzPct val="85000"/>
              <a:buFont typeface="Wingdings 2" panose="05020102010507070707" pitchFamily="18" charset="2"/>
              <a:buNone/>
            </a:pPr>
            <a:r>
              <a:rPr lang="en-US" altLang="zh-CN" sz="2400" b="1">
                <a:solidFill>
                  <a:schemeClr val="accent1"/>
                </a:solidFill>
                <a:latin typeface="Comic Sans MS" panose="030F0702030302020204" pitchFamily="66" charset="0"/>
              </a:rPr>
              <a:t>put up Chinese couplets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637601" y="4239564"/>
            <a:ext cx="1259404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['kʌplɪts]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406"/>
            <a:ext cx="9430658" cy="5415803"/>
          </a:xfrm>
          <a:prstGeom prst="rect">
            <a:avLst/>
          </a:prstGeom>
        </p:spPr>
      </p:pic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711213" y="12846"/>
            <a:ext cx="7897034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 dirty="0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On the evening before Spring Festival,</a:t>
            </a:r>
          </a:p>
          <a:p>
            <a:r>
              <a:rPr lang="en-US" altLang="zh-CN" sz="2700" b="1" dirty="0">
                <a:latin typeface="Comic Sans MS" panose="030F0702030302020204" pitchFamily="66" charset="0"/>
                <a:ea typeface="宋体" panose="02010600030101010101" pitchFamily="2" charset="-122"/>
              </a:rPr>
              <a:t>We</a:t>
            </a:r>
            <a:r>
              <a:rPr lang="zh-CN" altLang="en-US" sz="2700" b="1" dirty="0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2700" b="1" dirty="0">
                <a:latin typeface="Comic Sans MS" panose="030F0702030302020204" pitchFamily="66" charset="0"/>
                <a:ea typeface="宋体" panose="02010600030101010101" pitchFamily="2" charset="-122"/>
              </a:rPr>
              <a:t>usually . . . to </a:t>
            </a:r>
            <a:r>
              <a:rPr lang="en-US" altLang="zh-CN" sz="2700" b="1" dirty="0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celebrate</a:t>
            </a:r>
            <a:r>
              <a:rPr lang="en-US" altLang="zh-CN" sz="2700" b="1" dirty="0">
                <a:latin typeface="Comic Sans MS" panose="030F0702030302020204" pitchFamily="66" charset="0"/>
                <a:ea typeface="宋体" panose="02010600030101010101" pitchFamily="2" charset="-122"/>
              </a:rPr>
              <a:t> Spring Festival</a:t>
            </a:r>
            <a:r>
              <a:rPr lang="en-US" altLang="zh-CN" sz="2700" b="1" dirty="0"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75789" name="Text Box 6"/>
          <p:cNvSpPr txBox="1">
            <a:spLocks noChangeArrowheads="1"/>
          </p:cNvSpPr>
          <p:nvPr/>
        </p:nvSpPr>
        <p:spPr bwMode="auto">
          <a:xfrm>
            <a:off x="99106" y="3131432"/>
            <a:ext cx="2934360" cy="154657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8" rIns="68576" bIns="34288">
            <a:spAutoFit/>
          </a:bodyPr>
          <a:lstStyle>
            <a:lvl1pPr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1730" indent="-228600"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pPr algn="l" eaLnBrk="1" hangingPunct="1"/>
            <a:r>
              <a:rPr lang="en-US" altLang="zh-CN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have a </a:t>
            </a:r>
            <a:r>
              <a:rPr lang="en-US" altLang="zh-CN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traditional </a:t>
            </a:r>
            <a:r>
              <a:rPr lang="en-US" altLang="zh-CN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family dinner</a:t>
            </a:r>
            <a:endParaRPr lang="en-US" altLang="zh-CN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5791" name="Rectangle 8"/>
          <p:cNvSpPr>
            <a:spLocks noChangeArrowheads="1"/>
          </p:cNvSpPr>
          <p:nvPr/>
        </p:nvSpPr>
        <p:spPr bwMode="auto">
          <a:xfrm>
            <a:off x="2783288" y="3217631"/>
            <a:ext cx="1997869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pPr algn="l" eaLnBrk="1" hangingPunct="1"/>
            <a:r>
              <a:rPr lang="en-US" altLang="zh-CN" sz="2700">
                <a:solidFill>
                  <a:srgbClr val="0000FF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eat</a:t>
            </a:r>
            <a:r>
              <a:rPr lang="en-US" altLang="zh-CN" i="1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Jiaozi</a:t>
            </a: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2969511" y="3619079"/>
            <a:ext cx="1517056" cy="43858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>
                <a:solidFill>
                  <a:srgbClr val="FF3300"/>
                </a:solidFill>
                <a:latin typeface="Comic Sans MS" panose="030F0702030302020204" pitchFamily="66" charset="0"/>
              </a:rPr>
              <a:t>dumpling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555082" y="3292227"/>
            <a:ext cx="2925370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watch a special</a:t>
            </a:r>
          </a:p>
          <a:p>
            <a:r>
              <a:rPr lang="en-US" altLang="zh-CN" sz="2400" b="1" err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programme </a:t>
            </a:r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on TV  </a:t>
            </a:r>
            <a:endParaRPr lang="en-US" altLang="zh-CN" sz="2400" b="1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06256" y="4057660"/>
            <a:ext cx="3311195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b="1">
                <a:solidFill>
                  <a:srgbClr val="FF0000"/>
                </a:solidFill>
                <a:latin typeface="Comic Sans MS" panose="030F0702030302020204" pitchFamily="66" charset="0"/>
              </a:rPr>
              <a:t>set off firecrackers and fireworks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9106" y="895562"/>
            <a:ext cx="2610883" cy="2238991"/>
          </a:xfrm>
          <a:prstGeom prst="rect">
            <a:avLst/>
          </a:prstGeom>
        </p:spPr>
      </p:pic>
      <p:pic>
        <p:nvPicPr>
          <p:cNvPr id="75790" name="Picture 5" descr="dumpling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48735" y="978612"/>
            <a:ext cx="2386943" cy="225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94139" y="1114338"/>
            <a:ext cx="2623498" cy="2254674"/>
          </a:xfrm>
          <a:prstGeom prst="rect">
            <a:avLst/>
          </a:prstGeom>
        </p:spPr>
      </p:pic>
      <p:grpSp>
        <p:nvGrpSpPr>
          <p:cNvPr id="15" name="Group 5"/>
          <p:cNvGrpSpPr/>
          <p:nvPr/>
        </p:nvGrpSpPr>
        <p:grpSpPr>
          <a:xfrm>
            <a:off x="6921576" y="1127945"/>
            <a:ext cx="2317151" cy="2504505"/>
            <a:chOff x="431" y="482"/>
            <a:chExt cx="5102" cy="2193"/>
          </a:xfrm>
        </p:grpSpPr>
        <p:pic>
          <p:nvPicPr>
            <p:cNvPr id="16" name="Picture 6" descr="L:\pictures\things\fireworks2.jpg"/>
            <p:cNvPicPr>
              <a:picLocks noChangeAspect="1" noChangeArrowheads="1"/>
            </p:cNvPicPr>
            <p:nvPr/>
          </p:nvPicPr>
          <p:blipFill>
            <a:blip r:embed="rId6" cstate="email"/>
            <a:stretch>
              <a:fillRect/>
            </a:stretch>
          </p:blipFill>
          <p:spPr bwMode="auto">
            <a:xfrm>
              <a:off x="2653" y="482"/>
              <a:ext cx="2880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 descr="http://cn.yimg.com/sp/sarticle/cul/20100213160430photo1_0.jpg"/>
            <p:cNvPicPr>
              <a:picLocks noChangeAspect="1" noChangeArrowheads="1"/>
            </p:cNvPicPr>
            <p:nvPr/>
          </p:nvPicPr>
          <p:blipFill>
            <a:blip r:embed="rId7" cstate="email"/>
            <a:stretch>
              <a:fillRect/>
            </a:stretch>
          </p:blipFill>
          <p:spPr bwMode="auto">
            <a:xfrm>
              <a:off x="431" y="527"/>
              <a:ext cx="2160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9" grpId="0"/>
      <p:bldP spid="75791" grpId="0"/>
      <p:bldP spid="75792" grpId="0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406" y="-48908"/>
            <a:ext cx="9390742" cy="5315857"/>
          </a:xfrm>
          <a:prstGeom prst="rect">
            <a:avLst/>
          </a:prstGeom>
        </p:spPr>
      </p:pic>
      <p:sp>
        <p:nvSpPr>
          <p:cNvPr id="78864" name="Text Box 6"/>
          <p:cNvSpPr txBox="1">
            <a:spLocks noChangeArrowheads="1"/>
          </p:cNvSpPr>
          <p:nvPr/>
        </p:nvSpPr>
        <p:spPr bwMode="auto">
          <a:xfrm>
            <a:off x="58058" y="3469002"/>
            <a:ext cx="4776202" cy="10541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8" rIns="68576" bIns="34288">
            <a:spAutoFit/>
          </a:bodyPr>
          <a:lstStyle>
            <a:lvl1pPr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1730" indent="-228600"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00"/>
                </a:solidFill>
                <a:latin typeface="Comic Sans MS" panose="030F0702030302020204" pitchFamily="66" charset="0"/>
              </a:rPr>
              <a:t>visit friends and relatives</a:t>
            </a:r>
            <a:r>
              <a:rPr lang="en-US" altLang="zh-CN">
                <a:solidFill>
                  <a:srgbClr val="FF0000"/>
                </a:solidFill>
              </a:rPr>
              <a:t>(</a:t>
            </a:r>
            <a:r>
              <a:rPr lang="zh-CN" altLang="en-US">
                <a:solidFill>
                  <a:srgbClr val="FF0000"/>
                </a:solidFill>
              </a:rPr>
              <a:t>亲戚</a:t>
            </a:r>
            <a:r>
              <a:rPr lang="en-US" altLang="zh-CN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8866" name="Text Box 6"/>
          <p:cNvSpPr txBox="1">
            <a:spLocks noChangeArrowheads="1"/>
          </p:cNvSpPr>
          <p:nvPr/>
        </p:nvSpPr>
        <p:spPr bwMode="auto">
          <a:xfrm>
            <a:off x="4863711" y="3933522"/>
            <a:ext cx="4539043" cy="10541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8" rIns="68576" bIns="34288">
            <a:spAutoFit/>
          </a:bodyPr>
          <a:lstStyle>
            <a:lvl1pPr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1730" indent="-228600"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pPr algn="l" eaLnBrk="1" hangingPunct="1"/>
            <a:r>
              <a:rPr lang="en-US" altLang="zh-CN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get</a:t>
            </a:r>
            <a:r>
              <a:rPr lang="en-US" altLang="zh-CN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a </a:t>
            </a:r>
            <a:r>
              <a:rPr lang="en-US" altLang="zh-CN" i="1" err="1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hongbao </a:t>
            </a:r>
            <a:r>
              <a:rPr lang="en-US" altLang="zh-CN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from</a:t>
            </a:r>
            <a:r>
              <a:rPr lang="en-US" altLang="zh-CN">
                <a:solidFill>
                  <a:srgbClr val="00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parents</a:t>
            </a:r>
            <a:endParaRPr lang="en-US" altLang="zh-CN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78867" name="Picture 19" descr="2012116182350734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230946" y="1160809"/>
            <a:ext cx="2899181" cy="238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68" name="Text Box 6"/>
          <p:cNvSpPr txBox="1">
            <a:spLocks noChangeArrowheads="1"/>
          </p:cNvSpPr>
          <p:nvPr/>
        </p:nvSpPr>
        <p:spPr bwMode="auto">
          <a:xfrm>
            <a:off x="6130126" y="917792"/>
            <a:ext cx="3196433" cy="154657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8" rIns="68576" bIns="34288">
            <a:spAutoFit/>
          </a:bodyPr>
          <a:lstStyle>
            <a:lvl1pPr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1730" indent="-228600"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 defTabSz="91313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algn="ctr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pPr algn="l" eaLnBrk="1" hangingPunct="1"/>
            <a:r>
              <a:rPr lang="en-US" altLang="zh-CN">
                <a:solidFill>
                  <a:srgbClr val="0000FF"/>
                </a:solidFill>
                <a:latin typeface="Comic Sans MS" panose="030F0702030302020204" pitchFamily="66" charset="0"/>
              </a:rPr>
              <a:t>wear new </a:t>
            </a:r>
            <a:r>
              <a:rPr lang="en-US" altLang="zh-CN">
                <a:solidFill>
                  <a:srgbClr val="FF0000"/>
                </a:solidFill>
                <a:latin typeface="Comic Sans MS" panose="030F0702030302020204" pitchFamily="66" charset="0"/>
              </a:rPr>
              <a:t>sweater</a:t>
            </a:r>
            <a:r>
              <a:rPr lang="en-US" altLang="zh-CN">
                <a:solidFill>
                  <a:srgbClr val="0000FF"/>
                </a:solidFill>
                <a:latin typeface="Comic Sans MS" panose="030F0702030302020204" pitchFamily="66" charset="0"/>
              </a:rPr>
              <a:t>s and </a:t>
            </a:r>
            <a:r>
              <a:rPr lang="en-US" altLang="zh-CN">
                <a:solidFill>
                  <a:srgbClr val="FF0000"/>
                </a:solidFill>
                <a:latin typeface="Comic Sans MS" panose="030F0702030302020204" pitchFamily="66" charset="0"/>
              </a:rPr>
              <a:t>coat</a:t>
            </a:r>
            <a:r>
              <a:rPr lang="en-US" altLang="zh-CN">
                <a:solidFill>
                  <a:srgbClr val="0000FF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78869" name="Text Box 21"/>
          <p:cNvSpPr txBox="1">
            <a:spLocks noChangeArrowheads="1"/>
          </p:cNvSpPr>
          <p:nvPr/>
        </p:nvSpPr>
        <p:spPr bwMode="auto">
          <a:xfrm>
            <a:off x="1084320" y="127962"/>
            <a:ext cx="7866577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On Spring Festival,</a:t>
            </a:r>
          </a:p>
          <a:p>
            <a:r>
              <a:rPr lang="en-US" altLang="zh-CN" sz="2700" b="1">
                <a:latin typeface="Comic Sans MS" panose="030F0702030302020204" pitchFamily="66" charset="0"/>
                <a:ea typeface="宋体" panose="02010600030101010101" pitchFamily="2" charset="-122"/>
              </a:rPr>
              <a:t>We</a:t>
            </a:r>
            <a:r>
              <a:rPr lang="zh-CN" altLang="en-US" sz="2700" b="1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2700" b="1">
                <a:latin typeface="Comic Sans MS" panose="030F0702030302020204" pitchFamily="66" charset="0"/>
                <a:ea typeface="宋体" panose="02010600030101010101" pitchFamily="2" charset="-122"/>
              </a:rPr>
              <a:t>usually . . . to </a:t>
            </a:r>
            <a:r>
              <a:rPr lang="en-US" altLang="zh-CN" sz="2700" b="1">
                <a:solidFill>
                  <a:srgbClr val="FF33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celebrate</a:t>
            </a:r>
            <a:r>
              <a:rPr lang="en-US" altLang="zh-CN" sz="2700" b="1">
                <a:latin typeface="Comic Sans MS" panose="030F0702030302020204" pitchFamily="66" charset="0"/>
                <a:ea typeface="宋体" panose="02010600030101010101" pitchFamily="2" charset="-122"/>
              </a:rPr>
              <a:t> Spring Festival.</a:t>
            </a:r>
          </a:p>
        </p:txBody>
      </p:sp>
      <p:grpSp>
        <p:nvGrpSpPr>
          <p:cNvPr id="10" name="Group 5"/>
          <p:cNvGrpSpPr/>
          <p:nvPr/>
        </p:nvGrpSpPr>
        <p:grpSpPr>
          <a:xfrm>
            <a:off x="91716" y="981636"/>
            <a:ext cx="3106713" cy="2369392"/>
            <a:chOff x="249" y="450"/>
            <a:chExt cx="5511" cy="2385"/>
          </a:xfrm>
        </p:grpSpPr>
        <p:pic>
          <p:nvPicPr>
            <p:cNvPr id="11" name="Picture 14" descr="L:\pictures\adults\spring festival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49" y="482"/>
              <a:ext cx="3085" cy="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拜年啦"/>
            <p:cNvPicPr>
              <a:picLocks noChangeAspect="1" noChangeArrowheads="1"/>
            </p:cNvPicPr>
            <p:nvPr/>
          </p:nvPicPr>
          <p:blipFill>
            <a:blip r:embed="rId5" cstate="email"/>
            <a:stretch>
              <a:fillRect/>
            </a:stretch>
          </p:blipFill>
          <p:spPr bwMode="auto">
            <a:xfrm>
              <a:off x="3288" y="450"/>
              <a:ext cx="2472" cy="2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文本框 1"/>
          <p:cNvSpPr txBox="1"/>
          <p:nvPr/>
        </p:nvSpPr>
        <p:spPr>
          <a:xfrm>
            <a:off x="2839969" y="3933522"/>
            <a:ext cx="133794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ea typeface="华文中宋" panose="02010600040101010101" pitchFamily="2" charset="-122"/>
              </a:rPr>
              <a:t>[ˈrelətɪvs</a:t>
            </a:r>
            <a:r>
              <a:rPr lang="en-US" altLang="zh-CN">
                <a:latin typeface="Times New Roman" panose="02020603050405020304" pitchFamily="18" charset="0"/>
                <a:ea typeface="华文中宋" panose="02010600040101010101" pitchFamily="2" charset="-122"/>
              </a:rPr>
              <a:t>]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130127" y="1664074"/>
            <a:ext cx="2857500" cy="22435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4" grpId="0"/>
      <p:bldP spid="7886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8"/>
            <a:ext cx="9397999" cy="5143500"/>
          </a:xfrm>
          <a:prstGeom prst="rect">
            <a:avLst/>
          </a:prstGeom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123897" y="189146"/>
            <a:ext cx="3786545" cy="48474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CFF33">
                <a:gamma/>
                <a:shade val="60000"/>
                <a:invGamma/>
              </a:srgb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700" b="1" dirty="0">
                <a:solidFill>
                  <a:srgbClr val="C00000"/>
                </a:solidFill>
                <a:latin typeface="Comic Sans MS" panose="030F0702030302020204" pitchFamily="66" charset="0"/>
                <a:ea typeface="HanWangKanTan" pitchFamily="18" charset="-120"/>
              </a:rPr>
              <a:t>Fast reading</a:t>
            </a:r>
            <a:r>
              <a:rPr lang="zh-CN" altLang="en-US" sz="2700" b="1" dirty="0">
                <a:solidFill>
                  <a:srgbClr val="C00000"/>
                </a:solidFill>
                <a:latin typeface="Comic Sans MS" panose="030F0702030302020204" pitchFamily="66" charset="0"/>
                <a:ea typeface="HanWangKanTan" pitchFamily="18" charset="-120"/>
              </a:rPr>
              <a:t> </a:t>
            </a:r>
            <a:r>
              <a:rPr lang="zh-CN" altLang="en-US" sz="27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快速阅读</a:t>
            </a:r>
            <a:endParaRPr lang="en-US" altLang="zh-CN" sz="27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123897" y="1336128"/>
            <a:ext cx="2106216" cy="3186708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</a:rPr>
              <a:t>Para. 1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</a:rPr>
              <a:t>Para. 2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</a:rPr>
              <a:t>Para. 3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</a:rPr>
              <a:t>Para. 4</a:t>
            </a: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348369" y="1105413"/>
            <a:ext cx="4841351" cy="3333861"/>
          </a:xfrm>
        </p:spPr>
        <p:txBody>
          <a:bodyPr>
            <a:noAutofit/>
          </a:bodyPr>
          <a:lstStyle/>
          <a:p>
            <a:pPr marL="0" indent="0">
              <a:lnSpc>
                <a:spcPct val="145000"/>
              </a:lnSpc>
              <a:buNone/>
            </a:pPr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</a:rPr>
              <a:t> A. Spring Festival is very             important in China.</a:t>
            </a:r>
          </a:p>
          <a:p>
            <a:pPr marL="0" indent="0">
              <a:lnSpc>
                <a:spcPct val="145000"/>
              </a:lnSpc>
              <a:buNone/>
            </a:pPr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</a:rPr>
              <a:t> B. On Spring Festival’s Eve</a:t>
            </a:r>
          </a:p>
          <a:p>
            <a:pPr marL="0" indent="0">
              <a:lnSpc>
                <a:spcPct val="145000"/>
              </a:lnSpc>
              <a:buNone/>
            </a:pPr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</a:rPr>
              <a:t> C. On Spring Festival</a:t>
            </a:r>
          </a:p>
          <a:p>
            <a:pPr marL="0" indent="0">
              <a:lnSpc>
                <a:spcPct val="145000"/>
              </a:lnSpc>
              <a:buNone/>
            </a:pPr>
            <a:r>
              <a:rPr lang="en-US" altLang="zh-CN" sz="2400" b="1">
                <a:solidFill>
                  <a:srgbClr val="0000FF"/>
                </a:solidFill>
                <a:latin typeface="Comic Sans MS" panose="030F0702030302020204" pitchFamily="66" charset="0"/>
              </a:rPr>
              <a:t> D. Before  SpringFestival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1123897" y="620665"/>
            <a:ext cx="1177245" cy="48474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 b="1">
                <a:latin typeface="Comic Sans MS" panose="030F0702030302020204" pitchFamily="66" charset="0"/>
              </a:rPr>
              <a:t>Match</a:t>
            </a:r>
          </a:p>
        </p:txBody>
      </p:sp>
      <p:sp>
        <p:nvSpPr>
          <p:cNvPr id="83977" name="Line 9"/>
          <p:cNvSpPr>
            <a:spLocks noChangeShapeType="1"/>
          </p:cNvSpPr>
          <p:nvPr/>
        </p:nvSpPr>
        <p:spPr bwMode="auto">
          <a:xfrm flipV="1">
            <a:off x="2366401" y="1467989"/>
            <a:ext cx="2020354" cy="23742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ffectLst>
            <a:outerShdw dist="17961" dir="2700000" algn="ctr" rotWithShape="0">
              <a:srgbClr val="FF0000">
                <a:gamma/>
                <a:shade val="60000"/>
                <a:invGamma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8580" tIns="34290" rIns="68580" bIns="34290" anchor="ctr"/>
          <a:lstStyle/>
          <a:p>
            <a:endParaRPr lang="zh-CN" altLang="en-US"/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>
            <a:off x="2362936" y="2290928"/>
            <a:ext cx="2020354" cy="15371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ffectLst>
            <a:outerShdw dist="17961" dir="2700000" algn="ctr" rotWithShape="0">
              <a:srgbClr val="FF0000">
                <a:gamma/>
                <a:shade val="60000"/>
                <a:invGamma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8580" tIns="34290" rIns="68580" bIns="34290" anchor="ctr"/>
          <a:lstStyle/>
          <a:p>
            <a:endParaRPr lang="zh-CN" altLang="en-US"/>
          </a:p>
        </p:txBody>
      </p:sp>
      <p:sp>
        <p:nvSpPr>
          <p:cNvPr id="83979" name="Line 11"/>
          <p:cNvSpPr>
            <a:spLocks noChangeShapeType="1"/>
          </p:cNvSpPr>
          <p:nvPr/>
        </p:nvSpPr>
        <p:spPr bwMode="auto">
          <a:xfrm flipV="1">
            <a:off x="2333656" y="2569071"/>
            <a:ext cx="2020354" cy="33375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ffectLst>
            <a:outerShdw dist="17961" dir="2700000" algn="ctr" rotWithShape="0">
              <a:srgbClr val="FF0000">
                <a:gamma/>
                <a:shade val="60000"/>
                <a:invGamma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8580" tIns="34290" rIns="68580" bIns="34290" anchor="ctr"/>
          <a:lstStyle/>
          <a:p>
            <a:endParaRPr lang="zh-CN" altLang="en-US"/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 flipV="1">
            <a:off x="2333656" y="3207502"/>
            <a:ext cx="2020354" cy="30722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ffectLst>
            <a:outerShdw dist="17961" dir="2700000" algn="ctr" rotWithShape="0">
              <a:srgbClr val="FF0000">
                <a:gamma/>
                <a:shade val="60000"/>
                <a:invGamma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8580" tIns="34290" rIns="68580" bIns="34290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1100</Words>
  <Application>Microsoft Office PowerPoint</Application>
  <PresentationFormat>全屏显示(16:9)</PresentationFormat>
  <Paragraphs>222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HanWangKanTan</vt:lpstr>
      <vt:lpstr>等线</vt:lpstr>
      <vt:lpstr>等线 Light</vt:lpstr>
      <vt:lpstr>黑体</vt:lpstr>
      <vt:lpstr>华文琥珀</vt:lpstr>
      <vt:lpstr>华文新魏</vt:lpstr>
      <vt:lpstr>华文中宋</vt:lpstr>
      <vt:lpstr>楷体</vt:lpstr>
      <vt:lpstr>宋体</vt:lpstr>
      <vt:lpstr>微软雅黑</vt:lpstr>
      <vt:lpstr>Arial</vt:lpstr>
      <vt:lpstr>Arial Narrow</vt:lpstr>
      <vt:lpstr>Calibri</vt:lpstr>
      <vt:lpstr>Comic Sans MS</vt:lpstr>
      <vt:lpstr>Snap ITC</vt:lpstr>
      <vt:lpstr>Times New Roman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Para.1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2018-04-06T02:42:00Z</dcterms:created>
  <dcterms:modified xsi:type="dcterms:W3CDTF">2023-01-16T18:52:27Z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7D4B2E51514F4360A10A85E5FD0704DD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