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681" r:id="rId2"/>
    <p:sldId id="680" r:id="rId3"/>
    <p:sldId id="698" r:id="rId4"/>
    <p:sldId id="699" r:id="rId5"/>
    <p:sldId id="696" r:id="rId6"/>
    <p:sldId id="702" r:id="rId7"/>
    <p:sldId id="704" r:id="rId8"/>
    <p:sldId id="703" r:id="rId9"/>
    <p:sldId id="705" r:id="rId10"/>
    <p:sldId id="710" r:id="rId11"/>
    <p:sldId id="700" r:id="rId12"/>
    <p:sldId id="707" r:id="rId13"/>
    <p:sldId id="709" r:id="rId14"/>
    <p:sldId id="708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FF00FF"/>
    <a:srgbClr val="CEE6FC"/>
    <a:srgbClr val="99CCFF"/>
    <a:srgbClr val="CCFFFF"/>
    <a:srgbClr val="CC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259" autoAdjust="0"/>
  </p:normalViewPr>
  <p:slideViewPr>
    <p:cSldViewPr>
      <p:cViewPr>
        <p:scale>
          <a:sx n="102" d="100"/>
          <a:sy n="102" d="100"/>
        </p:scale>
        <p:origin x="-108" y="-222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9BEDE04-81AB-4AE9-9EC0-36C79ADC8A9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B524F2C7-6A19-4452-83BD-F28621BAA49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51B8094-22F1-432C-A510-54ACBB82A4B1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8466C7F-571C-434E-9EFD-17EA495ED178}" type="slidenum">
              <a:rPr lang="zh-CN" altLang="en-US" sz="120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0E2C904-B411-46B3-97CF-2400D500AFA5}" type="slidenum">
              <a:rPr lang="zh-CN" altLang="en-US" sz="120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4193698-6B6C-4ABC-9C01-E2C6734B1C78}" type="slidenum">
              <a:rPr lang="zh-CN" altLang="en-US" sz="1200"/>
              <a:t>7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7715A9B-1262-486C-836B-0AE9BFF4DF76}" type="slidenum">
              <a:rPr lang="zh-CN" altLang="en-US" sz="120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010C1838-F9BA-4DE8-9CCA-04FC6AE98FFE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5E63EBD-E4B7-41C7-B035-947EE404788B}" type="slidenum">
              <a:rPr lang="zh-CN" altLang="en-US" sz="120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E4A6-B81F-40AA-A3C4-699E2A9CD12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BBAD6-F5A1-4316-9E5E-2429845096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4024C-3276-4538-813E-59D5B0B0950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DAD9A-8679-40F4-9FAC-7A961D7C3B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1BF2-1604-4149-A50A-E79CD0EFDAB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E94E8-1166-4D9B-8541-807D0C0A5D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B43B762D-1129-4314-8C59-6D68231349E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F5F2-4EE1-4F68-AF89-BA8BEEBA2F7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D22FD10-1EBD-47E3-87B4-4CD2F4E0D67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990A3-4B47-4239-A2DD-F201A6AA9CB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2C45A-A35F-4CEE-99C7-4AD7F19AFC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8DE1-57E4-4956-B005-C06EB042608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0D3FD-3FFB-44EB-95D4-20AC90B668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9F76E-1BEF-427C-B0A5-0C2F51CAFD8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899CC-99EE-41E7-8185-E6B296438C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6E82D-99A0-411F-8CE5-3498CA67D10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3FA22-31F7-4727-8BD0-B7339EE489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CA02F-C0E9-44DE-8EA6-DBB50F5303A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8B868-4190-4284-BD14-78964A1D92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04F1E-F5FF-4352-9DDD-C074530A542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0867B-E7BA-4D5C-B41F-DF89044878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D916-4EF9-47C2-BBCF-AD53708DE123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A221F-E237-44D7-A19E-B928FDBED2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AE16C-F3F2-427B-B9FE-5185FD6C401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10F8A-8B3E-4CCB-AA69-1254871E794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7DFF8AB-0868-4983-804E-F8FC4A398DE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D8457EC-EE69-4FE3-8F57-AB412493A08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Lesson2_Let&#8217;s_chant&#35838;&#25991;&#21160;&#30011;.SW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file:///E:\&#20154;&#25945;&#26032;&#29256;5&#19979;\Unit1%20Welcome%20to%20our%20school&#65281;\Lesson3%20&#25945;&#23398;&#35838;&#20214;\science_lab-128k.mp3" TargetMode="External"/><Relationship Id="rId7" Type="http://schemas.openxmlformats.org/officeDocument/2006/relationships/image" Target="../media/image9.png"/><Relationship Id="rId2" Type="http://schemas.openxmlformats.org/officeDocument/2006/relationships/audio" Target="file:///E:\&#20154;&#25945;&#26032;&#29256;5&#19979;\Unit1%20Welcome%20to%20our%20school&#65281;\Lesson3%20&#25945;&#23398;&#35838;&#20214;\language_lab-128k.mp3" TargetMode="External"/><Relationship Id="rId1" Type="http://schemas.microsoft.com/office/2007/relationships/media" Target="file:///E:\&#20154;&#25945;&#26032;&#29256;5&#19979;\Unit1%20Welcome%20to%20our%20school&#65281;\Lesson3%20&#25945;&#23398;&#35838;&#20214;\language_lab-128k.mp3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audio" Target="file:///E:\&#20154;&#25945;&#26032;&#29256;5&#19979;\Unit1%20Welcome%20to%20our%20school&#65281;\Lesson3%20&#25945;&#23398;&#35838;&#20214;\science_lab-128k.mp3" TargetMode="Externa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&#20154;&#25945;&#26032;&#29256;5&#19979;\Unit1%20Welcome%20to%20our%20school&#65281;\Lesson3%20&#25945;&#23398;&#35838;&#20214;\Lesson3_Just_talk&#35838;&#25991;&#24405;&#38899;-128k.mp3" TargetMode="External"/><Relationship Id="rId1" Type="http://schemas.microsoft.com/office/2007/relationships/media" Target="file:///E:\&#20154;&#25945;&#26032;&#29256;5&#19979;\Unit1%20Welcome%20to%20our%20school&#65281;\Lesson3%20&#25945;&#23398;&#35838;&#20214;\Lesson3_Just_talk&#35838;&#25991;&#24405;&#38899;-128k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8" y="681287"/>
            <a:ext cx="6009835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5400" b="1" dirty="0" smtClean="0">
                <a:solidFill>
                  <a:srgbClr val="FF0000"/>
                </a:solidFill>
              </a:rPr>
              <a:t>Unit1 Welcome to our school!</a:t>
            </a:r>
            <a:endParaRPr lang="zh-CN" altLang="en-US" sz="5400" b="1" dirty="0" smtClean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8677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764704"/>
            <a:ext cx="20161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680190" y="530120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68313" y="1773238"/>
            <a:ext cx="842327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What’s this? What do you often do in the …? How many…lessons do you have in a week?</a:t>
            </a:r>
          </a:p>
        </p:txBody>
      </p:sp>
      <p:sp>
        <p:nvSpPr>
          <p:cNvPr id="8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Ask and answer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42988" y="1557338"/>
            <a:ext cx="32416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90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3644900"/>
            <a:ext cx="3525837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图片 1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1700" y="3644900"/>
            <a:ext cx="352583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20"/>
          <p:cNvSpPr txBox="1">
            <a:spLocks noChangeArrowheads="1"/>
          </p:cNvSpPr>
          <p:nvPr/>
        </p:nvSpPr>
        <p:spPr bwMode="auto">
          <a:xfrm>
            <a:off x="2916238" y="1611313"/>
            <a:ext cx="566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三人一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组，分角色表演对话。</a:t>
            </a:r>
            <a:endParaRPr lang="zh-CN" altLang="zh-CN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4036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3097213"/>
            <a:ext cx="5903913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7" name="组合 20"/>
          <p:cNvGrpSpPr/>
          <p:nvPr/>
        </p:nvGrpSpPr>
        <p:grpSpPr bwMode="auto">
          <a:xfrm>
            <a:off x="768350" y="1438275"/>
            <a:ext cx="2206625" cy="1054100"/>
            <a:chOff x="768351" y="935038"/>
            <a:chExt cx="2206624" cy="1054274"/>
          </a:xfrm>
        </p:grpSpPr>
        <p:sp>
          <p:nvSpPr>
            <p:cNvPr id="17" name="椭圆 16"/>
            <p:cNvSpPr/>
            <p:nvPr/>
          </p:nvSpPr>
          <p:spPr>
            <a:xfrm>
              <a:off x="768351" y="935038"/>
              <a:ext cx="2074862" cy="105427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" name="内容占位符 1"/>
            <p:cNvSpPr txBox="1"/>
            <p:nvPr/>
          </p:nvSpPr>
          <p:spPr>
            <a:xfrm>
              <a:off x="900114" y="1171615"/>
              <a:ext cx="2074861" cy="647807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spcBef>
                  <a:spcPct val="20000"/>
                </a:spcBef>
                <a:buFont typeface="Wingdings" panose="05000000000000000000" pitchFamily="2" charset="2"/>
                <a:buNone/>
                <a:defRPr/>
              </a:pPr>
              <a:r>
                <a:rPr lang="en-US" altLang="zh-CN" sz="32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Role play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组合 7"/>
          <p:cNvGrpSpPr/>
          <p:nvPr/>
        </p:nvGrpSpPr>
        <p:grpSpPr bwMode="auto">
          <a:xfrm>
            <a:off x="4140200" y="3217863"/>
            <a:ext cx="4608513" cy="3067050"/>
            <a:chOff x="4736270" y="4280529"/>
            <a:chExt cx="4049220" cy="2417696"/>
          </a:xfrm>
        </p:grpSpPr>
        <p:pic>
          <p:nvPicPr>
            <p:cNvPr id="46091" name="图片 1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825050" y="4280529"/>
              <a:ext cx="3960440" cy="2417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圆角矩形 2"/>
            <p:cNvSpPr/>
            <p:nvPr/>
          </p:nvSpPr>
          <p:spPr>
            <a:xfrm>
              <a:off x="4736270" y="4509534"/>
              <a:ext cx="1419947" cy="2188691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" name="内容占位符 2"/>
          <p:cNvSpPr txBox="1"/>
          <p:nvPr/>
        </p:nvSpPr>
        <p:spPr>
          <a:xfrm>
            <a:off x="3448050" y="1287463"/>
            <a:ext cx="36988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Font typeface="Wingdings" panose="05000000000000000000" pitchFamily="2" charset="2"/>
              <a:buNone/>
              <a:defRPr/>
            </a:pPr>
            <a:r>
              <a:rPr kumimoji="0" lang="zh-CN" altLang="en-US" sz="36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创编新对话</a:t>
            </a:r>
            <a:endParaRPr kumimoji="0" lang="zh-CN" altLang="en-US" sz="36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4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6085" name="组合 11"/>
          <p:cNvGrpSpPr/>
          <p:nvPr/>
        </p:nvGrpSpPr>
        <p:grpSpPr bwMode="auto">
          <a:xfrm>
            <a:off x="419100" y="2276475"/>
            <a:ext cx="5214938" cy="3795713"/>
            <a:chOff x="235324" y="2301140"/>
            <a:chExt cx="5216428" cy="3795290"/>
          </a:xfrm>
        </p:grpSpPr>
        <p:sp>
          <p:nvSpPr>
            <p:cNvPr id="2" name="圆角矩形 1"/>
            <p:cNvSpPr/>
            <p:nvPr/>
          </p:nvSpPr>
          <p:spPr>
            <a:xfrm>
              <a:off x="235324" y="2301140"/>
              <a:ext cx="5200548" cy="379529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356008" y="2564636"/>
              <a:ext cx="5095744" cy="33238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Welcome to our school!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This is our …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We often … in the …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We have … lessons in a week.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We all like …</a:t>
              </a:r>
            </a:p>
          </p:txBody>
        </p:sp>
      </p:grpSp>
      <p:grpSp>
        <p:nvGrpSpPr>
          <p:cNvPr id="46086" name="组合 12"/>
          <p:cNvGrpSpPr/>
          <p:nvPr/>
        </p:nvGrpSpPr>
        <p:grpSpPr bwMode="auto">
          <a:xfrm>
            <a:off x="812800" y="1103313"/>
            <a:ext cx="2535238" cy="1016000"/>
            <a:chOff x="768351" y="935038"/>
            <a:chExt cx="2145693" cy="1054274"/>
          </a:xfrm>
        </p:grpSpPr>
        <p:sp>
          <p:nvSpPr>
            <p:cNvPr id="14" name="椭圆 13"/>
            <p:cNvSpPr/>
            <p:nvPr/>
          </p:nvSpPr>
          <p:spPr>
            <a:xfrm>
              <a:off x="768351" y="935038"/>
              <a:ext cx="2075827" cy="105427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内容占位符 1"/>
            <p:cNvSpPr txBox="1"/>
            <p:nvPr/>
          </p:nvSpPr>
          <p:spPr>
            <a:xfrm>
              <a:off x="838217" y="1108004"/>
              <a:ext cx="2075827" cy="647391"/>
            </a:xfrm>
            <a:prstGeom prst="rect">
              <a:avLst/>
            </a:prstGeom>
          </p:spPr>
          <p:txBody>
            <a:bodyPr/>
            <a:lstStyle>
              <a:lvl1pPr marL="447675" indent="-361950" algn="just" rtl="0"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"/>
                <a:defRPr sz="2000" kern="1200">
                  <a:solidFill>
                    <a:srgbClr val="6EAA2E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1pPr>
              <a:lvl2pPr marL="447675" indent="-447675" algn="just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9FD47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rgbClr val="7D7D7D"/>
                  </a:solidFill>
                  <a:latin typeface="幼圆" panose="02010509060101010101" pitchFamily="49" charset="-122"/>
                  <a:ea typeface="幼圆" panose="02010509060101010101" pitchFamily="49" charset="-122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indent="-342900" algn="l">
                <a:spcBef>
                  <a:spcPct val="20000"/>
                </a:spcBef>
                <a:buFont typeface="Wingdings" panose="05000000000000000000" pitchFamily="2" charset="2"/>
                <a:buNone/>
                <a:defRPr/>
              </a:pPr>
              <a:r>
                <a:rPr lang="en-US" altLang="zh-CN" sz="32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Group work</a:t>
              </a:r>
              <a:endParaRPr lang="zh-CN" alt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915988" y="1900238"/>
            <a:ext cx="7310437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How many … lessons do you have in a week?</a:t>
            </a:r>
            <a:endParaRPr lang="zh-CN" altLang="en-US" sz="2000" dirty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935038" y="3121025"/>
            <a:ext cx="38909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We have ...</a:t>
            </a:r>
            <a:endParaRPr lang="zh-CN" altLang="en-US" sz="2000" dirty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890588" y="1196975"/>
            <a:ext cx="608488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This is ... We often … in the …</a:t>
            </a:r>
            <a:endParaRPr lang="zh-CN" altLang="en-US" sz="2000" dirty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47110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7425" y="3778250"/>
            <a:ext cx="294798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1" name="组合 11"/>
          <p:cNvGrpSpPr/>
          <p:nvPr/>
        </p:nvGrpSpPr>
        <p:grpSpPr bwMode="auto">
          <a:xfrm>
            <a:off x="5148263" y="3111500"/>
            <a:ext cx="2952750" cy="3252788"/>
            <a:chOff x="5076056" y="3503359"/>
            <a:chExt cx="2736304" cy="3059577"/>
          </a:xfrm>
        </p:grpSpPr>
        <p:pic>
          <p:nvPicPr>
            <p:cNvPr id="47112" name="图片 6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92080" y="3645024"/>
              <a:ext cx="2520280" cy="291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379847" y="3645214"/>
              <a:ext cx="432513" cy="2150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076056" y="3503359"/>
              <a:ext cx="432513" cy="3568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476375" y="2060575"/>
            <a:ext cx="63134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登录“</a:t>
            </a:r>
            <a:r>
              <a:rPr lang="zh-CN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优教同步学习网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，观看课文动画，按照正确的语音、语调朗读课文对话。 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参考本课</a:t>
            </a:r>
            <a:r>
              <a:rPr lang="en-US" altLang="zh-CN" sz="2800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Just </a:t>
            </a:r>
            <a:r>
              <a:rPr lang="en-US" altLang="zh-CN" sz="2800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read and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部分，编写一段新的对话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（不少于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句）。 </a:t>
            </a:r>
            <a:endParaRPr lang="zh-CN" altLang="zh-CN" sz="28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2627313" y="3579813"/>
            <a:ext cx="287337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6732588" y="4867275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7092950" y="4867275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1257300" y="1558925"/>
            <a:ext cx="6699250" cy="453390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813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67538" y="53197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38" y="741363"/>
            <a:ext cx="1512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83042" y="1988840"/>
            <a:ext cx="4363628" cy="3668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矩形 5"/>
          <p:cNvSpPr>
            <a:spLocks noChangeArrowheads="1"/>
          </p:cNvSpPr>
          <p:nvPr/>
        </p:nvSpPr>
        <p:spPr bwMode="auto">
          <a:xfrm>
            <a:off x="4862513" y="6124575"/>
            <a:ext cx="3006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dirty="0" smtClean="0">
                <a:solidFill>
                  <a:schemeClr val="tx2">
                    <a:lumMod val="50000"/>
                  </a:schemeClr>
                </a:solidFill>
              </a:rPr>
              <a:t>（单击图片可播放动画）</a:t>
            </a:r>
          </a:p>
        </p:txBody>
      </p:sp>
      <p:sp>
        <p:nvSpPr>
          <p:cNvPr id="5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Let’s </a:t>
            </a:r>
            <a:r>
              <a:rPr kumimoji="0" lang="en-US" altLang="zh-CN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review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049338" y="1557338"/>
            <a:ext cx="23701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6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Warm-up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Free talk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557338"/>
            <a:ext cx="1871663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57238" y="1835150"/>
            <a:ext cx="7434262" cy="820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This is our … We often …. in the …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60713"/>
            <a:ext cx="3400425" cy="2400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165987"/>
            <a:ext cx="3429000" cy="2409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71550" y="1557338"/>
            <a:ext cx="27368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3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3860800"/>
            <a:ext cx="3071813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95288" y="1700213"/>
            <a:ext cx="83883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After visiting the library and the meeting room,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What other places do they visit? </a:t>
            </a:r>
          </a:p>
        </p:txBody>
      </p:sp>
      <p:sp>
        <p:nvSpPr>
          <p:cNvPr id="2" name="矩形 1"/>
          <p:cNvSpPr/>
          <p:nvPr/>
        </p:nvSpPr>
        <p:spPr>
          <a:xfrm>
            <a:off x="468313" y="2976563"/>
            <a:ext cx="3144837" cy="7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3200" dirty="0">
                <a:solidFill>
                  <a:srgbClr val="3333FF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Can you guess?</a:t>
            </a:r>
          </a:p>
        </p:txBody>
      </p:sp>
      <p:grpSp>
        <p:nvGrpSpPr>
          <p:cNvPr id="32776" name="组合 10"/>
          <p:cNvGrpSpPr/>
          <p:nvPr/>
        </p:nvGrpSpPr>
        <p:grpSpPr bwMode="auto">
          <a:xfrm>
            <a:off x="5076825" y="3503613"/>
            <a:ext cx="2735263" cy="3059112"/>
            <a:chOff x="5076056" y="3503359"/>
            <a:chExt cx="2736304" cy="3059577"/>
          </a:xfrm>
        </p:grpSpPr>
        <p:pic>
          <p:nvPicPr>
            <p:cNvPr id="32777" name="图片 6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92080" y="3645024"/>
              <a:ext cx="2520280" cy="2917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7380396" y="3644667"/>
              <a:ext cx="431964" cy="2159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076056" y="3503359"/>
              <a:ext cx="431964" cy="3572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71550" y="1557338"/>
            <a:ext cx="27368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 bwMode="auto">
          <a:xfrm>
            <a:off x="1160463" y="4778375"/>
            <a:ext cx="2835275" cy="1368425"/>
            <a:chOff x="1043608" y="4797152"/>
            <a:chExt cx="2836033" cy="1368152"/>
          </a:xfrm>
        </p:grpSpPr>
        <p:sp>
          <p:nvSpPr>
            <p:cNvPr id="7" name="矩形 6"/>
            <p:cNvSpPr/>
            <p:nvPr/>
          </p:nvSpPr>
          <p:spPr bwMode="auto">
            <a:xfrm>
              <a:off x="1043608" y="4797152"/>
              <a:ext cx="2836033" cy="7078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rgbClr val="FF0000"/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science lab</a:t>
              </a:r>
              <a:endParaRPr lang="zh-CN" altLang="en-US" sz="28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endParaRPr>
            </a:p>
          </p:txBody>
        </p:sp>
        <p:pic>
          <p:nvPicPr>
            <p:cNvPr id="4" name="science_lab-128k.mp3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824" y="5555704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 bwMode="auto">
          <a:xfrm>
            <a:off x="4976813" y="4778375"/>
            <a:ext cx="3124200" cy="1441450"/>
            <a:chOff x="4977421" y="4797152"/>
            <a:chExt cx="3122971" cy="1440160"/>
          </a:xfrm>
        </p:grpSpPr>
        <p:sp>
          <p:nvSpPr>
            <p:cNvPr id="8" name="矩形 7"/>
            <p:cNvSpPr/>
            <p:nvPr/>
          </p:nvSpPr>
          <p:spPr bwMode="auto">
            <a:xfrm>
              <a:off x="4977421" y="4797152"/>
              <a:ext cx="3122971" cy="7073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dirty="0">
                  <a:solidFill>
                    <a:srgbClr val="FF0000"/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language lab</a:t>
              </a:r>
              <a:endParaRPr lang="zh-CN" altLang="en-US" sz="28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</a:endParaRPr>
            </a:p>
          </p:txBody>
        </p:sp>
        <p:pic>
          <p:nvPicPr>
            <p:cNvPr id="12" name="language_lab-128k.mp3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4106" y="5627712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6" y="2148681"/>
            <a:ext cx="3333750" cy="2381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15644"/>
            <a:ext cx="3333750" cy="2409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971550" y="1557338"/>
            <a:ext cx="27368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 bwMode="auto">
          <a:xfrm>
            <a:off x="458788" y="1844675"/>
            <a:ext cx="83613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What lessons do we have in the science lab?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73075" y="2697163"/>
            <a:ext cx="66929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We often have science lessons in it.</a:t>
            </a:r>
            <a:endParaRPr lang="zh-CN" altLang="en-US" sz="2000" dirty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4314825" y="3925888"/>
            <a:ext cx="43529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This is our science lab.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3250" y="3609975"/>
            <a:ext cx="34861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9"/>
          <p:cNvSpPr/>
          <p:nvPr/>
        </p:nvSpPr>
        <p:spPr bwMode="auto">
          <a:xfrm>
            <a:off x="4351338" y="4787900"/>
            <a:ext cx="227171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We often ...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choose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1" name="直接连接符 10"/>
          <p:cNvCxnSpPr>
            <a:endCxn id="10" idx="2"/>
          </p:cNvCxnSpPr>
          <p:nvPr/>
        </p:nvCxnSpPr>
        <p:spPr>
          <a:xfrm>
            <a:off x="971550" y="1557338"/>
            <a:ext cx="356552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 bwMode="auto">
          <a:xfrm>
            <a:off x="307975" y="1773238"/>
            <a:ext cx="86566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What lessons do we have in the language lab?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09575" y="2624138"/>
            <a:ext cx="6646863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We often have English lessons in it.</a:t>
            </a:r>
            <a:endParaRPr lang="zh-CN" altLang="en-US" sz="2000" dirty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3549847"/>
            <a:ext cx="2602615" cy="2026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72609" y="3543683"/>
            <a:ext cx="2612106" cy="201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90839" y="3579283"/>
            <a:ext cx="2578169" cy="1996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563" y="5116513"/>
            <a:ext cx="1809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2688" y="5116513"/>
            <a:ext cx="1809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43675" y="5084763"/>
            <a:ext cx="1916113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2636838"/>
            <a:ext cx="54737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 bwMode="auto">
          <a:xfrm>
            <a:off x="1052513" y="1836738"/>
            <a:ext cx="6904037" cy="584200"/>
            <a:chOff x="1052513" y="1836738"/>
            <a:chExt cx="6904037" cy="584200"/>
          </a:xfrm>
        </p:grpSpPr>
        <p:sp>
          <p:nvSpPr>
            <p:cNvPr id="6" name="矩形 5"/>
            <p:cNvSpPr/>
            <p:nvPr/>
          </p:nvSpPr>
          <p:spPr bwMode="auto">
            <a:xfrm>
              <a:off x="1052513" y="1836738"/>
              <a:ext cx="4648200" cy="584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This is our language lab.</a:t>
              </a:r>
              <a:endParaRPr lang="zh-CN" altLang="en-US" sz="20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5683250" y="1836738"/>
              <a:ext cx="2273300" cy="584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宋体" panose="02010600030101010101" pitchFamily="2" charset="-122"/>
                  <a:cs typeface="Arial" panose="020B0604020202020204" pitchFamily="34" charset="0"/>
                </a:rPr>
                <a:t>We often ...</a:t>
              </a:r>
              <a:endParaRPr lang="zh-CN" altLang="en-US" sz="20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endParaRPr>
            </a:p>
          </p:txBody>
        </p:sp>
      </p:grpSp>
      <p:sp>
        <p:nvSpPr>
          <p:cNvPr id="39940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Look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71550" y="1557338"/>
            <a:ext cx="27368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827088" y="1658938"/>
            <a:ext cx="7850187" cy="1373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How many science lessons do they have in a week?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40963" name="标题 8"/>
          <p:cNvSpPr txBox="1"/>
          <p:nvPr/>
        </p:nvSpPr>
        <p:spPr bwMode="auto">
          <a:xfrm>
            <a:off x="323850" y="41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sz="3200" i="1" dirty="0">
                <a:solidFill>
                  <a:srgbClr val="FF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sz="3200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468313" y="909638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Listen and say</a:t>
            </a:r>
            <a:endParaRPr kumimoji="0" lang="zh-CN" altLang="en-US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42988" y="1557338"/>
            <a:ext cx="29527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 bwMode="auto">
          <a:xfrm>
            <a:off x="827088" y="3929063"/>
            <a:ext cx="7921625" cy="1306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How many English lessons do they have 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in a week?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4" name="Lesson3_Just_talk课文录音-128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994400"/>
            <a:ext cx="78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 bwMode="auto">
          <a:xfrm>
            <a:off x="896938" y="3132138"/>
            <a:ext cx="26606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We have two.</a:t>
            </a:r>
            <a:endParaRPr lang="zh-CN" altLang="en-US" sz="2000" dirty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896938" y="5445125"/>
            <a:ext cx="29543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rPr>
              <a:t>We have three.</a:t>
            </a:r>
            <a:endParaRPr lang="zh-CN" altLang="en-US" sz="2000" dirty="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40970" name="图片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56325" y="2447925"/>
            <a:ext cx="18351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图片 1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4588" y="4692650"/>
            <a:ext cx="18034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333</Words>
  <Application>Microsoft Office PowerPoint</Application>
  <PresentationFormat>全屏显示(4:3)</PresentationFormat>
  <Paragraphs>67</Paragraphs>
  <Slides>14</Slides>
  <Notes>7</Notes>
  <HiddenSlides>0</HiddenSlides>
  <MMClips>3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Times New Roman</vt:lpstr>
      <vt:lpstr>Wingdings</vt:lpstr>
      <vt:lpstr>WWW.2PPT.COM
</vt:lpstr>
      <vt:lpstr>Unit1 Welcome to our school!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2023-01-16T18:52:32Z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A72D453881B449D988BC0C1F30A0E255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