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63" r:id="rId4"/>
    <p:sldId id="283" r:id="rId5"/>
    <p:sldId id="285" r:id="rId6"/>
    <p:sldId id="286" r:id="rId7"/>
    <p:sldId id="264" r:id="rId8"/>
    <p:sldId id="282" r:id="rId9"/>
    <p:sldId id="281" r:id="rId10"/>
    <p:sldId id="276" r:id="rId11"/>
    <p:sldId id="287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66FF66"/>
    <a:srgbClr val="00FF00"/>
    <a:srgbClr val="FF9999"/>
    <a:srgbClr val="FF7C80"/>
    <a:srgbClr val="8DAB1D"/>
    <a:srgbClr val="94B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0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41D3B3-9BE3-4E60-B939-D6510C6D83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1EA67E-D586-4354-8615-2CC28AB5A2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2BCCB7-6F48-45DF-A36E-B318637F87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E7DD2A-CAC2-4F67-93D5-99E04B32203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50B05F-F850-467E-8809-B9E77DAA952C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F19D98-43E6-4F98-8897-939481FB568B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67DD27-94BE-4FE2-8224-957A873C92F1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C3BF7B1-170B-493B-A368-21F9C34D834E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9377A8-99FF-45E3-8263-9699B38B59C0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1A0EFE-9DB2-4F53-B25F-F3F2318CD9E9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433F6B4-F560-4A54-9ADB-B4950C7F6A6D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2110BA-D59B-4748-9C36-3BF7E258C0B9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A3F665-EB2D-4AD7-AFED-A3F7DFB3585B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8F735F1-7824-4237-9EAF-7AF54837E4AC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E7011D-B99B-4A68-933E-ADDB62858353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2"/>
          <p:cNvCxnSpPr>
            <a:cxnSpLocks noChangeShapeType="1"/>
          </p:cNvCxnSpPr>
          <p:nvPr userDrawn="1"/>
        </p:nvCxnSpPr>
        <p:spPr bwMode="auto">
          <a:xfrm>
            <a:off x="0" y="965200"/>
            <a:ext cx="9144000" cy="0"/>
          </a:xfrm>
          <a:prstGeom prst="line">
            <a:avLst/>
          </a:prstGeom>
          <a:noFill/>
          <a:ln w="22225" algn="ctr">
            <a:solidFill>
              <a:srgbClr val="63972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 userDrawn="1"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639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/>
          <p:nvPr userDrawn="1"/>
        </p:nvSpPr>
        <p:spPr>
          <a:xfrm>
            <a:off x="250825" y="458788"/>
            <a:ext cx="4143375" cy="500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义务教育教科书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11" descr="xiaopihai124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1450" y="2955925"/>
            <a:ext cx="36068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 descr="caodi12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149738">
            <a:off x="5754688" y="5551488"/>
            <a:ext cx="5270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标题 2"/>
          <p:cNvSpPr>
            <a:spLocks noGrp="1"/>
          </p:cNvSpPr>
          <p:nvPr>
            <p:ph type="subTitle" idx="1"/>
          </p:nvPr>
        </p:nvSpPr>
        <p:spPr>
          <a:xfrm>
            <a:off x="0" y="2676532"/>
            <a:ext cx="91440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3"/>
          </p:nvPr>
        </p:nvSpPr>
        <p:spPr>
          <a:xfrm>
            <a:off x="444745" y="1107278"/>
            <a:ext cx="4806705" cy="928694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3413" y="965200"/>
            <a:ext cx="685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D74-82F7-426D-B5D8-E8DC5F2C46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2214-511E-47C0-B22C-66985211F9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713" y="876300"/>
            <a:ext cx="17859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643174" y="749989"/>
            <a:ext cx="550072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B6BF-03FF-4A8E-9A10-A60F7D8A1D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4DD6-D692-49D8-9A62-C071B4460B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67F4E-F065-496A-A2AB-848DDD5313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90AAC-856B-4F45-9C5F-8CC77096E5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857250"/>
            <a:ext cx="673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809A-63A3-42A5-A50C-6B184A24552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084B-1CF6-45AA-A4D4-995F33C871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7" name="矩形 6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等腰三角形 7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781E-056C-4FE7-ACAD-5416FCB763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C322-EE86-4939-9414-1DA7CD9158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9A06-99C9-47B6-B3EB-626B1AA882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E81C-24E1-4831-97BC-D12D057D04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2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0A5C-8CD3-4E70-A441-6CACC3B13F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7AFD-2480-4A6D-8A8E-511771B043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3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1C80-04E8-499F-B624-67BFF5C83A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78AF-FEBF-4344-852F-0F004F4A3E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3613"/>
            <a:ext cx="695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A829-0800-420C-9603-698A6369BBB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9B46-4941-4F0E-9D8A-1993AC2FE7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713" y="892175"/>
            <a:ext cx="701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9FC2-40F6-4946-881C-DB33683C75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926A-F941-4FA0-9318-54348EEBE5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B8567F4E-F065-496A-A2AB-848DDD5313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1FF90AAC-856B-4F45-9C5F-8CC77096E57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副标题 4"/>
          <p:cNvSpPr>
            <a:spLocks noGrp="1"/>
          </p:cNvSpPr>
          <p:nvPr>
            <p:ph type="subTitle" idx="1"/>
          </p:nvPr>
        </p:nvSpPr>
        <p:spPr>
          <a:xfrm>
            <a:off x="-2268" y="1484784"/>
            <a:ext cx="9144000" cy="175260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正、负数的应用（二）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0634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5"/>
          <p:cNvSpPr>
            <a:spLocks noGrp="1"/>
          </p:cNvSpPr>
          <p:nvPr>
            <p:ph idx="1"/>
          </p:nvPr>
        </p:nvSpPr>
        <p:spPr>
          <a:xfrm>
            <a:off x="857250" y="2000250"/>
            <a:ext cx="7500938" cy="714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六（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）班第一组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名同学的体重如下：</a:t>
            </a:r>
          </a:p>
        </p:txBody>
      </p:sp>
      <p:sp>
        <p:nvSpPr>
          <p:cNvPr id="37891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pic>
        <p:nvPicPr>
          <p:cNvPr id="37892" name="图片 4" descr="QQ截图20150205112044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835025" y="2771775"/>
            <a:ext cx="7451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000125" y="4071938"/>
            <a:ext cx="721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）这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名同学的平均体重是多少千克？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4905375"/>
            <a:ext cx="721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42+36+37+40+38+35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÷6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38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（千克）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5691188"/>
            <a:ext cx="721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答：这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名同学的平均体重是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38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千克。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内容占位符 5"/>
          <p:cNvSpPr>
            <a:spLocks noGrp="1"/>
          </p:cNvSpPr>
          <p:nvPr>
            <p:ph idx="1"/>
          </p:nvPr>
        </p:nvSpPr>
        <p:spPr>
          <a:xfrm>
            <a:off x="857250" y="2000250"/>
            <a:ext cx="7500938" cy="714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mtClean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六（</a:t>
            </a:r>
            <a:r>
              <a:rPr lang="en-US" altLang="zh-CN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）班第一组</a:t>
            </a:r>
            <a:r>
              <a:rPr lang="en-US" altLang="zh-CN" smtClean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名同学的体重如下：</a:t>
            </a:r>
          </a:p>
        </p:txBody>
      </p:sp>
      <p:sp>
        <p:nvSpPr>
          <p:cNvPr id="38915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pic>
        <p:nvPicPr>
          <p:cNvPr id="38916" name="图片 4" descr="QQ截图20150205112044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835025" y="2714625"/>
            <a:ext cx="7451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1000125" y="4000500"/>
            <a:ext cx="7215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）用正、负数或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表示出每个人的体重与平均体重相比的结果。</a:t>
            </a:r>
          </a:p>
        </p:txBody>
      </p:sp>
      <p:pic>
        <p:nvPicPr>
          <p:cNvPr id="38918" name="图片 8" descr="QQ截图20150205112054.jpg"/>
          <p:cNvPicPr>
            <a:picLocks noChangeAspect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928688" y="5014913"/>
            <a:ext cx="73437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43188" y="569118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+4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75" y="569118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-2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11675" y="569118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-1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00688" y="569118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+2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48438" y="5691188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29500" y="569118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-3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选择。</a:t>
            </a:r>
          </a:p>
        </p:txBody>
      </p:sp>
      <p:sp>
        <p:nvSpPr>
          <p:cNvPr id="3072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如果规定前进、收入、赢利为正，那么下列叙述错误的是（   ）。</a:t>
            </a:r>
            <a:endParaRPr lang="en-US" altLang="zh-CN" dirty="0" smtClean="0"/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A. -18</a:t>
            </a:r>
            <a:r>
              <a:rPr lang="zh-CN" altLang="en-US" dirty="0" smtClean="0"/>
              <a:t>米表示后退</a:t>
            </a:r>
            <a:r>
              <a:rPr lang="en-US" altLang="zh-CN" dirty="0" smtClean="0"/>
              <a:t>18</a:t>
            </a:r>
            <a:r>
              <a:rPr lang="zh-CN" altLang="en-US" dirty="0" smtClean="0"/>
              <a:t>米</a:t>
            </a:r>
            <a:endParaRPr lang="en-US" altLang="zh-CN" dirty="0" smtClean="0"/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B. -80</a:t>
            </a:r>
            <a:r>
              <a:rPr lang="zh-CN" altLang="en-US" dirty="0" smtClean="0"/>
              <a:t>元表示赢利</a:t>
            </a:r>
            <a:r>
              <a:rPr lang="en-US" altLang="zh-CN" dirty="0" smtClean="0"/>
              <a:t>80</a:t>
            </a:r>
            <a:r>
              <a:rPr lang="zh-CN" altLang="en-US" dirty="0" smtClean="0"/>
              <a:t>元</a:t>
            </a:r>
            <a:endParaRPr lang="en-US" altLang="zh-CN" dirty="0" smtClean="0"/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 marL="514350" indent="-514350"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C. -40000</a:t>
            </a:r>
            <a:r>
              <a:rPr lang="zh-CN" altLang="en-US" dirty="0" smtClean="0"/>
              <a:t>元表示支出</a:t>
            </a:r>
            <a:r>
              <a:rPr lang="en-US" altLang="zh-CN" dirty="0" smtClean="0"/>
              <a:t>40000</a:t>
            </a:r>
            <a:r>
              <a:rPr lang="zh-CN" altLang="en-US" dirty="0" smtClean="0"/>
              <a:t>元</a:t>
            </a:r>
            <a:endParaRPr lang="en-US" altLang="zh-CN" dirty="0" smtClean="0"/>
          </a:p>
        </p:txBody>
      </p:sp>
      <p:sp>
        <p:nvSpPr>
          <p:cNvPr id="29698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复习旧知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68863" y="2500313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4"/>
          <p:cNvSpPr>
            <a:spLocks noGrp="1"/>
          </p:cNvSpPr>
          <p:nvPr>
            <p:ph type="title"/>
          </p:nvPr>
        </p:nvSpPr>
        <p:spPr>
          <a:xfrm>
            <a:off x="1357313" y="928688"/>
            <a:ext cx="6786562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某班利用课外活动时间举办“兔博士”数学竞赛。</a:t>
            </a:r>
          </a:p>
        </p:txBody>
      </p:sp>
      <p:sp>
        <p:nvSpPr>
          <p:cNvPr id="30723" name="文本占位符 6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072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14563" y="2117725"/>
            <a:ext cx="4781550" cy="3240088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5280025"/>
            <a:ext cx="714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答对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题得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分，答错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题扣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分，不回答得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标题 2"/>
          <p:cNvSpPr>
            <a:spLocks noGrp="1"/>
          </p:cNvSpPr>
          <p:nvPr>
            <p:ph type="title"/>
          </p:nvPr>
        </p:nvSpPr>
        <p:spPr>
          <a:xfrm>
            <a:off x="1254342" y="908720"/>
            <a:ext cx="7143750" cy="1143000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下面是聪聪记录的三个队前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道题的答题结果。</a:t>
            </a:r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1000125" y="2428875"/>
            <a:ext cx="7143750" cy="2238375"/>
          </a:xfrm>
          <a:noFill/>
        </p:spPr>
      </p:pic>
      <p:sp>
        <p:nvSpPr>
          <p:cNvPr id="31746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6" name="标题 2"/>
          <p:cNvSpPr txBox="1"/>
          <p:nvPr/>
        </p:nvSpPr>
        <p:spPr bwMode="auto">
          <a:xfrm>
            <a:off x="1000125" y="5286375"/>
            <a:ext cx="7143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用正数和负数表示每个队的答题结果。</a:t>
            </a:r>
          </a:p>
        </p:txBody>
      </p:sp>
      <p:grpSp>
        <p:nvGrpSpPr>
          <p:cNvPr id="2" name="组合 43"/>
          <p:cNvGrpSpPr/>
          <p:nvPr/>
        </p:nvGrpSpPr>
        <p:grpSpPr bwMode="auto">
          <a:xfrm>
            <a:off x="1143000" y="4429125"/>
            <a:ext cx="7429500" cy="1143000"/>
            <a:chOff x="928662" y="4429140"/>
            <a:chExt cx="7429552" cy="1143000"/>
          </a:xfrm>
        </p:grpSpPr>
        <p:sp>
          <p:nvSpPr>
            <p:cNvPr id="7" name="标题 2"/>
            <p:cNvSpPr txBox="1"/>
            <p:nvPr/>
          </p:nvSpPr>
          <p:spPr bwMode="auto">
            <a:xfrm>
              <a:off x="928662" y="4429140"/>
              <a:ext cx="7429552" cy="1143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latin typeface="黑体" panose="02010609060101010101" pitchFamily="2" charset="-122"/>
                  <a:ea typeface="黑体" panose="02010609060101010101" pitchFamily="2" charset="-122"/>
                  <a:cs typeface="+mj-cs"/>
                </a:rPr>
                <a:t>   表示答对了，  表示答错了，  表示不回答。</a:t>
              </a:r>
            </a:p>
          </p:txBody>
        </p:sp>
        <p:grpSp>
          <p:nvGrpSpPr>
            <p:cNvPr id="31752" name="组合 12"/>
            <p:cNvGrpSpPr/>
            <p:nvPr/>
          </p:nvGrpSpPr>
          <p:grpSpPr bwMode="auto">
            <a:xfrm>
              <a:off x="1071538" y="4857760"/>
              <a:ext cx="357190" cy="357190"/>
              <a:chOff x="8215338" y="1571612"/>
              <a:chExt cx="357190" cy="35719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8215338" y="1571617"/>
                <a:ext cx="357190" cy="357188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8286776" y="1677980"/>
                <a:ext cx="71437" cy="714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8439177" y="1677980"/>
                <a:ext cx="71437" cy="714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8310589" y="1785930"/>
                <a:ext cx="179389" cy="61912"/>
              </a:xfrm>
              <a:custGeom>
                <a:avLst/>
                <a:gdLst>
                  <a:gd name="connsiteX0" fmla="*/ 0 w 344384"/>
                  <a:gd name="connsiteY0" fmla="*/ 0 h 61355"/>
                  <a:gd name="connsiteX1" fmla="*/ 71251 w 344384"/>
                  <a:gd name="connsiteY1" fmla="*/ 47501 h 61355"/>
                  <a:gd name="connsiteX2" fmla="*/ 118753 w 344384"/>
                  <a:gd name="connsiteY2" fmla="*/ 59376 h 61355"/>
                  <a:gd name="connsiteX3" fmla="*/ 190005 w 344384"/>
                  <a:gd name="connsiteY3" fmla="*/ 59376 h 61355"/>
                  <a:gd name="connsiteX4" fmla="*/ 285007 w 344384"/>
                  <a:gd name="connsiteY4" fmla="*/ 47501 h 61355"/>
                  <a:gd name="connsiteX5" fmla="*/ 344384 w 344384"/>
                  <a:gd name="connsiteY5" fmla="*/ 0 h 61355"/>
                  <a:gd name="connsiteX6" fmla="*/ 344384 w 344384"/>
                  <a:gd name="connsiteY6" fmla="*/ 0 h 6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384" h="61355">
                    <a:moveTo>
                      <a:pt x="0" y="0"/>
                    </a:moveTo>
                    <a:cubicBezTo>
                      <a:pt x="25729" y="18802"/>
                      <a:pt x="51459" y="37605"/>
                      <a:pt x="71251" y="47501"/>
                    </a:cubicBezTo>
                    <a:cubicBezTo>
                      <a:pt x="91043" y="57397"/>
                      <a:pt x="98961" y="57397"/>
                      <a:pt x="118753" y="59376"/>
                    </a:cubicBezTo>
                    <a:cubicBezTo>
                      <a:pt x="138545" y="61355"/>
                      <a:pt x="162296" y="61355"/>
                      <a:pt x="190005" y="59376"/>
                    </a:cubicBezTo>
                    <a:cubicBezTo>
                      <a:pt x="217714" y="57397"/>
                      <a:pt x="259277" y="57397"/>
                      <a:pt x="285007" y="47501"/>
                    </a:cubicBezTo>
                    <a:cubicBezTo>
                      <a:pt x="310737" y="37605"/>
                      <a:pt x="344384" y="0"/>
                      <a:pt x="344384" y="0"/>
                    </a:cubicBezTo>
                    <a:lnTo>
                      <a:pt x="344384" y="0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</p:grpSp>
        <p:grpSp>
          <p:nvGrpSpPr>
            <p:cNvPr id="31753" name="组合 18"/>
            <p:cNvGrpSpPr/>
            <p:nvPr/>
          </p:nvGrpSpPr>
          <p:grpSpPr bwMode="auto">
            <a:xfrm>
              <a:off x="3214678" y="4857760"/>
              <a:ext cx="357190" cy="357190"/>
              <a:chOff x="8132025" y="1500174"/>
              <a:chExt cx="357190" cy="35719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132025" y="1500179"/>
                <a:ext cx="357190" cy="357188"/>
              </a:xfrm>
              <a:prstGeom prst="ellipse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203463" y="1606542"/>
                <a:ext cx="71437" cy="714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8355864" y="1606542"/>
                <a:ext cx="71437" cy="714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flipV="1">
                <a:off x="8212988" y="1749417"/>
                <a:ext cx="180976" cy="36512"/>
              </a:xfrm>
              <a:custGeom>
                <a:avLst/>
                <a:gdLst>
                  <a:gd name="connsiteX0" fmla="*/ 0 w 344384"/>
                  <a:gd name="connsiteY0" fmla="*/ 0 h 61355"/>
                  <a:gd name="connsiteX1" fmla="*/ 71251 w 344384"/>
                  <a:gd name="connsiteY1" fmla="*/ 47501 h 61355"/>
                  <a:gd name="connsiteX2" fmla="*/ 118753 w 344384"/>
                  <a:gd name="connsiteY2" fmla="*/ 59376 h 61355"/>
                  <a:gd name="connsiteX3" fmla="*/ 190005 w 344384"/>
                  <a:gd name="connsiteY3" fmla="*/ 59376 h 61355"/>
                  <a:gd name="connsiteX4" fmla="*/ 285007 w 344384"/>
                  <a:gd name="connsiteY4" fmla="*/ 47501 h 61355"/>
                  <a:gd name="connsiteX5" fmla="*/ 344384 w 344384"/>
                  <a:gd name="connsiteY5" fmla="*/ 0 h 61355"/>
                  <a:gd name="connsiteX6" fmla="*/ 344384 w 344384"/>
                  <a:gd name="connsiteY6" fmla="*/ 0 h 6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384" h="61355">
                    <a:moveTo>
                      <a:pt x="0" y="0"/>
                    </a:moveTo>
                    <a:cubicBezTo>
                      <a:pt x="25729" y="18802"/>
                      <a:pt x="51459" y="37605"/>
                      <a:pt x="71251" y="47501"/>
                    </a:cubicBezTo>
                    <a:cubicBezTo>
                      <a:pt x="91043" y="57397"/>
                      <a:pt x="98961" y="57397"/>
                      <a:pt x="118753" y="59376"/>
                    </a:cubicBezTo>
                    <a:cubicBezTo>
                      <a:pt x="138545" y="61355"/>
                      <a:pt x="162296" y="61355"/>
                      <a:pt x="190005" y="59376"/>
                    </a:cubicBezTo>
                    <a:cubicBezTo>
                      <a:pt x="217714" y="57397"/>
                      <a:pt x="259277" y="57397"/>
                      <a:pt x="285007" y="47501"/>
                    </a:cubicBezTo>
                    <a:cubicBezTo>
                      <a:pt x="310737" y="37605"/>
                      <a:pt x="344384" y="0"/>
                      <a:pt x="344384" y="0"/>
                    </a:cubicBezTo>
                    <a:lnTo>
                      <a:pt x="344384" y="0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</p:grpSp>
        <p:grpSp>
          <p:nvGrpSpPr>
            <p:cNvPr id="31754" name="组合 26"/>
            <p:cNvGrpSpPr/>
            <p:nvPr/>
          </p:nvGrpSpPr>
          <p:grpSpPr bwMode="auto">
            <a:xfrm>
              <a:off x="5357818" y="4857760"/>
              <a:ext cx="357190" cy="357190"/>
              <a:chOff x="8286776" y="1571612"/>
              <a:chExt cx="357190" cy="35719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8286776" y="1571617"/>
                <a:ext cx="357190" cy="357188"/>
              </a:xfrm>
              <a:prstGeom prst="ellipse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358214" y="1677980"/>
                <a:ext cx="71437" cy="714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510615" y="1677980"/>
                <a:ext cx="71437" cy="714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8382027" y="1833555"/>
                <a:ext cx="179389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标题 2"/>
          <p:cNvSpPr>
            <a:spLocks noGrp="1"/>
          </p:cNvSpPr>
          <p:nvPr>
            <p:ph type="title"/>
          </p:nvPr>
        </p:nvSpPr>
        <p:spPr>
          <a:xfrm>
            <a:off x="1286549" y="654050"/>
            <a:ext cx="7143750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用正数和负数表示每个队的答题结果。</a:t>
            </a:r>
          </a:p>
        </p:txBody>
      </p:sp>
      <p:sp>
        <p:nvSpPr>
          <p:cNvPr id="32770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524000" y="1797050"/>
            <a:ext cx="61198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组合 31"/>
          <p:cNvGrpSpPr/>
          <p:nvPr/>
        </p:nvGrpSpPr>
        <p:grpSpPr bwMode="auto">
          <a:xfrm>
            <a:off x="1465263" y="4011613"/>
            <a:ext cx="6046787" cy="2205037"/>
            <a:chOff x="1464541" y="4012379"/>
            <a:chExt cx="6046876" cy="2204291"/>
          </a:xfrm>
        </p:grpSpPr>
        <p:grpSp>
          <p:nvGrpSpPr>
            <p:cNvPr id="32789" name="组合 21"/>
            <p:cNvGrpSpPr/>
            <p:nvPr/>
          </p:nvGrpSpPr>
          <p:grpSpPr bwMode="auto">
            <a:xfrm>
              <a:off x="1607417" y="4071942"/>
              <a:ext cx="5904000" cy="2144728"/>
              <a:chOff x="1714480" y="4143380"/>
              <a:chExt cx="5904000" cy="2144728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714481" y="4144122"/>
                <a:ext cx="5903999" cy="15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714481" y="4572602"/>
                <a:ext cx="5903999" cy="15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714481" y="5142321"/>
                <a:ext cx="5903999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714481" y="5713627"/>
                <a:ext cx="5903999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714481" y="6286522"/>
                <a:ext cx="5903999" cy="15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1606908" y="5215321"/>
                <a:ext cx="2140813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2606254" y="5214528"/>
                <a:ext cx="2142400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3606393" y="5214528"/>
                <a:ext cx="2142400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607327" y="5215321"/>
                <a:ext cx="2140813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5606673" y="5214528"/>
                <a:ext cx="2142400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90" name="TextBox 22"/>
            <p:cNvSpPr txBox="1">
              <a:spLocks noChangeArrowheads="1"/>
            </p:cNvSpPr>
            <p:nvPr/>
          </p:nvSpPr>
          <p:spPr bwMode="auto">
            <a:xfrm>
              <a:off x="1547666" y="4048192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题 号</a:t>
              </a:r>
            </a:p>
          </p:txBody>
        </p:sp>
        <p:sp>
          <p:nvSpPr>
            <p:cNvPr id="32791" name="TextBox 23"/>
            <p:cNvSpPr txBox="1">
              <a:spLocks noChangeArrowheads="1"/>
            </p:cNvSpPr>
            <p:nvPr/>
          </p:nvSpPr>
          <p:spPr bwMode="auto">
            <a:xfrm>
              <a:off x="1488479" y="4538971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第一队</a:t>
              </a:r>
            </a:p>
          </p:txBody>
        </p:sp>
        <p:sp>
          <p:nvSpPr>
            <p:cNvPr id="32792" name="TextBox 24"/>
            <p:cNvSpPr txBox="1">
              <a:spLocks noChangeArrowheads="1"/>
            </p:cNvSpPr>
            <p:nvPr/>
          </p:nvSpPr>
          <p:spPr bwMode="auto">
            <a:xfrm>
              <a:off x="1464541" y="5110475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第二队</a:t>
              </a:r>
            </a:p>
          </p:txBody>
        </p:sp>
        <p:sp>
          <p:nvSpPr>
            <p:cNvPr id="32793" name="TextBox 25"/>
            <p:cNvSpPr txBox="1">
              <a:spLocks noChangeArrowheads="1"/>
            </p:cNvSpPr>
            <p:nvPr/>
          </p:nvSpPr>
          <p:spPr bwMode="auto">
            <a:xfrm>
              <a:off x="1464541" y="5681979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第三队</a:t>
              </a:r>
            </a:p>
          </p:txBody>
        </p:sp>
        <p:sp>
          <p:nvSpPr>
            <p:cNvPr id="32794" name="TextBox 26"/>
            <p:cNvSpPr txBox="1">
              <a:spLocks noChangeArrowheads="1"/>
            </p:cNvSpPr>
            <p:nvPr/>
          </p:nvSpPr>
          <p:spPr bwMode="auto">
            <a:xfrm>
              <a:off x="2857488" y="4012379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2795" name="TextBox 27"/>
            <p:cNvSpPr txBox="1">
              <a:spLocks noChangeArrowheads="1"/>
            </p:cNvSpPr>
            <p:nvPr/>
          </p:nvSpPr>
          <p:spPr bwMode="auto">
            <a:xfrm>
              <a:off x="3857620" y="401316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2796" name="TextBox 28"/>
            <p:cNvSpPr txBox="1">
              <a:spLocks noChangeArrowheads="1"/>
            </p:cNvSpPr>
            <p:nvPr/>
          </p:nvSpPr>
          <p:spPr bwMode="auto">
            <a:xfrm>
              <a:off x="4857752" y="4012379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2797" name="TextBox 29"/>
            <p:cNvSpPr txBox="1">
              <a:spLocks noChangeArrowheads="1"/>
            </p:cNvSpPr>
            <p:nvPr/>
          </p:nvSpPr>
          <p:spPr bwMode="auto">
            <a:xfrm>
              <a:off x="5857884" y="401316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2798" name="TextBox 30"/>
            <p:cNvSpPr txBox="1">
              <a:spLocks noChangeArrowheads="1"/>
            </p:cNvSpPr>
            <p:nvPr/>
          </p:nvSpPr>
          <p:spPr bwMode="auto">
            <a:xfrm>
              <a:off x="6858016" y="4025038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86063" y="45005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03638" y="45005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86063" y="50720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786063" y="56435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03638" y="50847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21113" y="56435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86313" y="45005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881563" y="507206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667250" y="56562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86438" y="45005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86438" y="50720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91188" y="5654675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643688" y="45005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762750" y="507206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58000" y="564356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标题 2"/>
          <p:cNvSpPr>
            <a:spLocks noGrp="1"/>
          </p:cNvSpPr>
          <p:nvPr>
            <p:ph type="title"/>
          </p:nvPr>
        </p:nvSpPr>
        <p:spPr>
          <a:xfrm>
            <a:off x="1461974" y="692696"/>
            <a:ext cx="7143750" cy="1143000"/>
          </a:xfrm>
        </p:spPr>
        <p:txBody>
          <a:bodyPr/>
          <a:lstStyle/>
          <a:p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计算三个队先阶段的得分。</a:t>
            </a:r>
          </a:p>
        </p:txBody>
      </p:sp>
      <p:sp>
        <p:nvSpPr>
          <p:cNvPr id="33796" name="内容占位符 3"/>
          <p:cNvSpPr>
            <a:spLocks noGrp="1"/>
          </p:cNvSpPr>
          <p:nvPr>
            <p:ph idx="1"/>
          </p:nvPr>
        </p:nvSpPr>
        <p:spPr>
          <a:xfrm>
            <a:off x="1000124" y="4643438"/>
            <a:ext cx="7532316" cy="12144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第一队得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______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分，第二队得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______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分，第三队得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______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分。</a:t>
            </a:r>
          </a:p>
        </p:txBody>
      </p:sp>
      <p:sp>
        <p:nvSpPr>
          <p:cNvPr id="33794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grpSp>
        <p:nvGrpSpPr>
          <p:cNvPr id="33797" name="组合 40"/>
          <p:cNvGrpSpPr/>
          <p:nvPr/>
        </p:nvGrpSpPr>
        <p:grpSpPr bwMode="auto">
          <a:xfrm>
            <a:off x="1465263" y="2081213"/>
            <a:ext cx="6178550" cy="2205037"/>
            <a:chOff x="1464541" y="1796213"/>
            <a:chExt cx="6179293" cy="2204291"/>
          </a:xfrm>
        </p:grpSpPr>
        <p:grpSp>
          <p:nvGrpSpPr>
            <p:cNvPr id="33801" name="组合 4"/>
            <p:cNvGrpSpPr/>
            <p:nvPr/>
          </p:nvGrpSpPr>
          <p:grpSpPr bwMode="auto">
            <a:xfrm>
              <a:off x="1464541" y="1796213"/>
              <a:ext cx="6046876" cy="2204291"/>
              <a:chOff x="1464541" y="4012379"/>
              <a:chExt cx="6046876" cy="2204291"/>
            </a:xfrm>
          </p:grpSpPr>
          <p:grpSp>
            <p:nvGrpSpPr>
              <p:cNvPr id="33817" name="组合 21"/>
              <p:cNvGrpSpPr/>
              <p:nvPr/>
            </p:nvGrpSpPr>
            <p:grpSpPr bwMode="auto">
              <a:xfrm>
                <a:off x="1607417" y="4071942"/>
                <a:ext cx="5904000" cy="2144728"/>
                <a:chOff x="1714480" y="4143380"/>
                <a:chExt cx="5904000" cy="2144728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>
                  <a:off x="1714496" y="4144122"/>
                  <a:ext cx="5904622" cy="158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714496" y="4572602"/>
                  <a:ext cx="5904622" cy="158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1714496" y="5142321"/>
                  <a:ext cx="5904622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1714496" y="5713627"/>
                  <a:ext cx="5904622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714496" y="6286522"/>
                  <a:ext cx="5904622" cy="158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rot="5400000">
                  <a:off x="1607024" y="5215321"/>
                  <a:ext cx="2140813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rot="5400000">
                  <a:off x="2606476" y="5214528"/>
                  <a:ext cx="2142400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rot="5400000">
                  <a:off x="3606721" y="5214528"/>
                  <a:ext cx="2142400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 rot="5400000">
                  <a:off x="4607760" y="5215321"/>
                  <a:ext cx="2140813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rot="5400000">
                  <a:off x="5607212" y="5214528"/>
                  <a:ext cx="2142400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818" name="TextBox 6"/>
              <p:cNvSpPr txBox="1">
                <a:spLocks noChangeArrowheads="1"/>
              </p:cNvSpPr>
              <p:nvPr/>
            </p:nvSpPr>
            <p:spPr bwMode="auto">
              <a:xfrm>
                <a:off x="1547666" y="4048192"/>
                <a:ext cx="12144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latin typeface="黑体" panose="02010609060101010101" pitchFamily="2" charset="-122"/>
                    <a:ea typeface="黑体" panose="02010609060101010101" pitchFamily="2" charset="-122"/>
                  </a:rPr>
                  <a:t>题 号</a:t>
                </a:r>
              </a:p>
            </p:txBody>
          </p:sp>
          <p:sp>
            <p:nvSpPr>
              <p:cNvPr id="33819" name="TextBox 7"/>
              <p:cNvSpPr txBox="1">
                <a:spLocks noChangeArrowheads="1"/>
              </p:cNvSpPr>
              <p:nvPr/>
            </p:nvSpPr>
            <p:spPr bwMode="auto">
              <a:xfrm>
                <a:off x="1488479" y="4538971"/>
                <a:ext cx="12144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latin typeface="黑体" panose="02010609060101010101" pitchFamily="2" charset="-122"/>
                    <a:ea typeface="黑体" panose="02010609060101010101" pitchFamily="2" charset="-122"/>
                  </a:rPr>
                  <a:t>第一队</a:t>
                </a:r>
              </a:p>
            </p:txBody>
          </p:sp>
          <p:sp>
            <p:nvSpPr>
              <p:cNvPr id="33820" name="TextBox 8"/>
              <p:cNvSpPr txBox="1">
                <a:spLocks noChangeArrowheads="1"/>
              </p:cNvSpPr>
              <p:nvPr/>
            </p:nvSpPr>
            <p:spPr bwMode="auto">
              <a:xfrm>
                <a:off x="1464541" y="5110475"/>
                <a:ext cx="12144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latin typeface="黑体" panose="02010609060101010101" pitchFamily="2" charset="-122"/>
                    <a:ea typeface="黑体" panose="02010609060101010101" pitchFamily="2" charset="-122"/>
                  </a:rPr>
                  <a:t>第二队</a:t>
                </a:r>
              </a:p>
            </p:txBody>
          </p:sp>
          <p:sp>
            <p:nvSpPr>
              <p:cNvPr id="33821" name="TextBox 9"/>
              <p:cNvSpPr txBox="1">
                <a:spLocks noChangeArrowheads="1"/>
              </p:cNvSpPr>
              <p:nvPr/>
            </p:nvSpPr>
            <p:spPr bwMode="auto">
              <a:xfrm>
                <a:off x="1464541" y="5681979"/>
                <a:ext cx="12144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latin typeface="黑体" panose="02010609060101010101" pitchFamily="2" charset="-122"/>
                    <a:ea typeface="黑体" panose="02010609060101010101" pitchFamily="2" charset="-122"/>
                  </a:rPr>
                  <a:t>第三队</a:t>
                </a:r>
              </a:p>
            </p:txBody>
          </p:sp>
          <p:sp>
            <p:nvSpPr>
              <p:cNvPr id="33822" name="TextBox 10"/>
              <p:cNvSpPr txBox="1">
                <a:spLocks noChangeArrowheads="1"/>
              </p:cNvSpPr>
              <p:nvPr/>
            </p:nvSpPr>
            <p:spPr bwMode="auto">
              <a:xfrm>
                <a:off x="2857488" y="4012379"/>
                <a:ext cx="50006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</a:rPr>
                  <a:t>1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33823" name="TextBox 11"/>
              <p:cNvSpPr txBox="1">
                <a:spLocks noChangeArrowheads="1"/>
              </p:cNvSpPr>
              <p:nvPr/>
            </p:nvSpPr>
            <p:spPr bwMode="auto">
              <a:xfrm>
                <a:off x="3857620" y="4013163"/>
                <a:ext cx="50006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</a:rPr>
                  <a:t>2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33824" name="TextBox 12"/>
              <p:cNvSpPr txBox="1">
                <a:spLocks noChangeArrowheads="1"/>
              </p:cNvSpPr>
              <p:nvPr/>
            </p:nvSpPr>
            <p:spPr bwMode="auto">
              <a:xfrm>
                <a:off x="4857752" y="4012379"/>
                <a:ext cx="50006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</a:rPr>
                  <a:t>3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33825" name="TextBox 13"/>
              <p:cNvSpPr txBox="1">
                <a:spLocks noChangeArrowheads="1"/>
              </p:cNvSpPr>
              <p:nvPr/>
            </p:nvSpPr>
            <p:spPr bwMode="auto">
              <a:xfrm>
                <a:off x="5857884" y="4013163"/>
                <a:ext cx="50006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</a:rPr>
                  <a:t>4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33826" name="TextBox 14"/>
              <p:cNvSpPr txBox="1">
                <a:spLocks noChangeArrowheads="1"/>
              </p:cNvSpPr>
              <p:nvPr/>
            </p:nvSpPr>
            <p:spPr bwMode="auto">
              <a:xfrm>
                <a:off x="6858016" y="4025038"/>
                <a:ext cx="50006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</a:rPr>
                  <a:t>5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33802" name="TextBox 25"/>
            <p:cNvSpPr txBox="1">
              <a:spLocks noChangeArrowheads="1"/>
            </p:cNvSpPr>
            <p:nvPr/>
          </p:nvSpPr>
          <p:spPr bwMode="auto">
            <a:xfrm>
              <a:off x="2786050" y="2284404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3" name="TextBox 26"/>
            <p:cNvSpPr txBox="1">
              <a:spLocks noChangeArrowheads="1"/>
            </p:cNvSpPr>
            <p:nvPr/>
          </p:nvSpPr>
          <p:spPr bwMode="auto">
            <a:xfrm>
              <a:off x="3703057" y="2284404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-10</a:t>
              </a:r>
              <a:endPara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4" name="TextBox 27"/>
            <p:cNvSpPr txBox="1">
              <a:spLocks noChangeArrowheads="1"/>
            </p:cNvSpPr>
            <p:nvPr/>
          </p:nvSpPr>
          <p:spPr bwMode="auto">
            <a:xfrm>
              <a:off x="2786050" y="2855908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5" name="TextBox 28"/>
            <p:cNvSpPr txBox="1">
              <a:spLocks noChangeArrowheads="1"/>
            </p:cNvSpPr>
            <p:nvPr/>
          </p:nvSpPr>
          <p:spPr bwMode="auto">
            <a:xfrm>
              <a:off x="2786050" y="3427412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6" name="TextBox 29"/>
            <p:cNvSpPr txBox="1">
              <a:spLocks noChangeArrowheads="1"/>
            </p:cNvSpPr>
            <p:nvPr/>
          </p:nvSpPr>
          <p:spPr bwMode="auto">
            <a:xfrm>
              <a:off x="3702869" y="2868567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-10</a:t>
              </a:r>
              <a:endPara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7" name="TextBox 30"/>
            <p:cNvSpPr txBox="1">
              <a:spLocks noChangeArrowheads="1"/>
            </p:cNvSpPr>
            <p:nvPr/>
          </p:nvSpPr>
          <p:spPr bwMode="auto">
            <a:xfrm>
              <a:off x="3821807" y="3427412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8" name="TextBox 31"/>
            <p:cNvSpPr txBox="1">
              <a:spLocks noChangeArrowheads="1"/>
            </p:cNvSpPr>
            <p:nvPr/>
          </p:nvSpPr>
          <p:spPr bwMode="auto">
            <a:xfrm>
              <a:off x="4786314" y="2284404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9" name="TextBox 32"/>
            <p:cNvSpPr txBox="1">
              <a:spLocks noChangeArrowheads="1"/>
            </p:cNvSpPr>
            <p:nvPr/>
          </p:nvSpPr>
          <p:spPr bwMode="auto">
            <a:xfrm>
              <a:off x="4881502" y="285590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0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10" name="TextBox 33"/>
            <p:cNvSpPr txBox="1">
              <a:spLocks noChangeArrowheads="1"/>
            </p:cNvSpPr>
            <p:nvPr/>
          </p:nvSpPr>
          <p:spPr bwMode="auto">
            <a:xfrm>
              <a:off x="4667188" y="3440071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-10</a:t>
              </a:r>
              <a:endPara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11" name="TextBox 34"/>
            <p:cNvSpPr txBox="1">
              <a:spLocks noChangeArrowheads="1"/>
            </p:cNvSpPr>
            <p:nvPr/>
          </p:nvSpPr>
          <p:spPr bwMode="auto">
            <a:xfrm>
              <a:off x="5786446" y="2284404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12" name="TextBox 35"/>
            <p:cNvSpPr txBox="1">
              <a:spLocks noChangeArrowheads="1"/>
            </p:cNvSpPr>
            <p:nvPr/>
          </p:nvSpPr>
          <p:spPr bwMode="auto">
            <a:xfrm>
              <a:off x="5786446" y="2855908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13" name="TextBox 36"/>
            <p:cNvSpPr txBox="1">
              <a:spLocks noChangeArrowheads="1"/>
            </p:cNvSpPr>
            <p:nvPr/>
          </p:nvSpPr>
          <p:spPr bwMode="auto">
            <a:xfrm>
              <a:off x="5691258" y="3439287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-10</a:t>
              </a:r>
              <a:endPara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14" name="TextBox 37"/>
            <p:cNvSpPr txBox="1">
              <a:spLocks noChangeArrowheads="1"/>
            </p:cNvSpPr>
            <p:nvPr/>
          </p:nvSpPr>
          <p:spPr bwMode="auto">
            <a:xfrm>
              <a:off x="6643702" y="2284404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-10</a:t>
              </a:r>
              <a:endPara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15" name="TextBox 38"/>
            <p:cNvSpPr txBox="1">
              <a:spLocks noChangeArrowheads="1"/>
            </p:cNvSpPr>
            <p:nvPr/>
          </p:nvSpPr>
          <p:spPr bwMode="auto">
            <a:xfrm>
              <a:off x="6762828" y="2855908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10</a:t>
              </a:r>
              <a:endPara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16" name="TextBox 39"/>
            <p:cNvSpPr txBox="1">
              <a:spLocks noChangeArrowheads="1"/>
            </p:cNvSpPr>
            <p:nvPr/>
          </p:nvSpPr>
          <p:spPr bwMode="auto">
            <a:xfrm>
              <a:off x="6858016" y="342741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0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963863" y="4608513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72250" y="460692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00861" y="5106988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4"/>
          <p:cNvSpPr>
            <a:spLocks noGrp="1"/>
          </p:cNvSpPr>
          <p:nvPr>
            <p:ph type="title"/>
          </p:nvPr>
        </p:nvSpPr>
        <p:spPr>
          <a:xfrm>
            <a:off x="1357313" y="928688"/>
            <a:ext cx="7000875" cy="1571625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有一批袋装白糖，标准质量为每袋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455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克。质检员抽取了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袋进行检测，结果如下：</a:t>
            </a:r>
          </a:p>
        </p:txBody>
      </p:sp>
      <p:sp>
        <p:nvSpPr>
          <p:cNvPr id="37891" name="内容占位符 5"/>
          <p:cNvSpPr>
            <a:spLocks noGrp="1"/>
          </p:cNvSpPr>
          <p:nvPr>
            <p:ph idx="1"/>
          </p:nvPr>
        </p:nvSpPr>
        <p:spPr>
          <a:xfrm>
            <a:off x="1000125" y="4143375"/>
            <a:ext cx="7143750" cy="1428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用正数表示超过标准质量的克数，用负数表示比标准质量少的克数，符合标准质量的用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表示。</a:t>
            </a:r>
          </a:p>
        </p:txBody>
      </p:sp>
      <p:sp>
        <p:nvSpPr>
          <p:cNvPr id="34820" name="文本占位符 6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grpSp>
        <p:nvGrpSpPr>
          <p:cNvPr id="34821" name="组合 34"/>
          <p:cNvGrpSpPr/>
          <p:nvPr/>
        </p:nvGrpSpPr>
        <p:grpSpPr bwMode="auto">
          <a:xfrm>
            <a:off x="904875" y="2714625"/>
            <a:ext cx="7477125" cy="1143000"/>
            <a:chOff x="904912" y="2714620"/>
            <a:chExt cx="7477615" cy="1143008"/>
          </a:xfrm>
        </p:grpSpPr>
        <p:grpSp>
          <p:nvGrpSpPr>
            <p:cNvPr id="34822" name="组合 17"/>
            <p:cNvGrpSpPr/>
            <p:nvPr/>
          </p:nvGrpSpPr>
          <p:grpSpPr bwMode="auto">
            <a:xfrm>
              <a:off x="904912" y="2714620"/>
              <a:ext cx="7416000" cy="1143008"/>
              <a:chOff x="904912" y="2714620"/>
              <a:chExt cx="7416000" cy="114300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904912" y="2714620"/>
                <a:ext cx="7415699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904912" y="3284537"/>
                <a:ext cx="7415699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904912" y="3856041"/>
                <a:ext cx="7415699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2142484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3001377" y="3285330"/>
                <a:ext cx="114300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3858683" y="3285330"/>
                <a:ext cx="114300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4644548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5428824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14687" y="3285330"/>
                <a:ext cx="114300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7000552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823" name="TextBox 18"/>
            <p:cNvSpPr txBox="1">
              <a:spLocks noChangeArrowheads="1"/>
            </p:cNvSpPr>
            <p:nvPr/>
          </p:nvSpPr>
          <p:spPr bwMode="auto">
            <a:xfrm>
              <a:off x="1285852" y="2774371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袋 号</a:t>
              </a:r>
            </a:p>
          </p:txBody>
        </p:sp>
        <p:sp>
          <p:nvSpPr>
            <p:cNvPr id="34824" name="TextBox 19"/>
            <p:cNvSpPr txBox="1">
              <a:spLocks noChangeArrowheads="1"/>
            </p:cNvSpPr>
            <p:nvPr/>
          </p:nvSpPr>
          <p:spPr bwMode="auto">
            <a:xfrm>
              <a:off x="1083413" y="3346095"/>
              <a:ext cx="15001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质量（克）</a:t>
              </a:r>
            </a:p>
          </p:txBody>
        </p:sp>
        <p:sp>
          <p:nvSpPr>
            <p:cNvPr id="34825" name="TextBox 20"/>
            <p:cNvSpPr txBox="1">
              <a:spLocks noChangeArrowheads="1"/>
            </p:cNvSpPr>
            <p:nvPr/>
          </p:nvSpPr>
          <p:spPr bwMode="auto">
            <a:xfrm>
              <a:off x="2952112" y="272668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26" name="TextBox 21"/>
            <p:cNvSpPr txBox="1">
              <a:spLocks noChangeArrowheads="1"/>
            </p:cNvSpPr>
            <p:nvPr/>
          </p:nvSpPr>
          <p:spPr bwMode="auto">
            <a:xfrm>
              <a:off x="3798057" y="2726495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27" name="TextBox 22"/>
            <p:cNvSpPr txBox="1">
              <a:spLocks noChangeArrowheads="1"/>
            </p:cNvSpPr>
            <p:nvPr/>
          </p:nvSpPr>
          <p:spPr bwMode="auto">
            <a:xfrm>
              <a:off x="4607061" y="272668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28" name="TextBox 23"/>
            <p:cNvSpPr txBox="1">
              <a:spLocks noChangeArrowheads="1"/>
            </p:cNvSpPr>
            <p:nvPr/>
          </p:nvSpPr>
          <p:spPr bwMode="auto">
            <a:xfrm>
              <a:off x="5429256" y="2726495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29" name="TextBox 24"/>
            <p:cNvSpPr txBox="1">
              <a:spLocks noChangeArrowheads="1"/>
            </p:cNvSpPr>
            <p:nvPr/>
          </p:nvSpPr>
          <p:spPr bwMode="auto">
            <a:xfrm>
              <a:off x="6191136" y="271521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0" name="TextBox 25"/>
            <p:cNvSpPr txBox="1">
              <a:spLocks noChangeArrowheads="1"/>
            </p:cNvSpPr>
            <p:nvPr/>
          </p:nvSpPr>
          <p:spPr bwMode="auto">
            <a:xfrm>
              <a:off x="6976390" y="271540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6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1" name="TextBox 26"/>
            <p:cNvSpPr txBox="1">
              <a:spLocks noChangeArrowheads="1"/>
            </p:cNvSpPr>
            <p:nvPr/>
          </p:nvSpPr>
          <p:spPr bwMode="auto">
            <a:xfrm>
              <a:off x="7798585" y="271521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7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2" name="TextBox 27"/>
            <p:cNvSpPr txBox="1">
              <a:spLocks noChangeArrowheads="1"/>
            </p:cNvSpPr>
            <p:nvPr/>
          </p:nvSpPr>
          <p:spPr bwMode="auto">
            <a:xfrm>
              <a:off x="2774551" y="330946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456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3" name="TextBox 28"/>
            <p:cNvSpPr txBox="1">
              <a:spLocks noChangeArrowheads="1"/>
            </p:cNvSpPr>
            <p:nvPr/>
          </p:nvSpPr>
          <p:spPr bwMode="auto">
            <a:xfrm>
              <a:off x="3644245" y="3309278"/>
              <a:ext cx="7848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4" name="TextBox 29"/>
            <p:cNvSpPr txBox="1">
              <a:spLocks noChangeArrowheads="1"/>
            </p:cNvSpPr>
            <p:nvPr/>
          </p:nvSpPr>
          <p:spPr bwMode="auto">
            <a:xfrm>
              <a:off x="4429124" y="3309466"/>
              <a:ext cx="773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5" name="TextBox 30"/>
            <p:cNvSpPr txBox="1">
              <a:spLocks noChangeArrowheads="1"/>
            </p:cNvSpPr>
            <p:nvPr/>
          </p:nvSpPr>
          <p:spPr bwMode="auto">
            <a:xfrm>
              <a:off x="5227945" y="3309278"/>
              <a:ext cx="7375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458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6" name="TextBox 31"/>
            <p:cNvSpPr txBox="1">
              <a:spLocks noChangeArrowheads="1"/>
            </p:cNvSpPr>
            <p:nvPr/>
          </p:nvSpPr>
          <p:spPr bwMode="auto">
            <a:xfrm>
              <a:off x="6013575" y="3309874"/>
              <a:ext cx="76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7" name="TextBox 32"/>
            <p:cNvSpPr txBox="1">
              <a:spLocks noChangeArrowheads="1"/>
            </p:cNvSpPr>
            <p:nvPr/>
          </p:nvSpPr>
          <p:spPr bwMode="auto">
            <a:xfrm>
              <a:off x="6786578" y="3310250"/>
              <a:ext cx="7858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38" name="TextBox 33"/>
            <p:cNvSpPr txBox="1">
              <a:spLocks noChangeArrowheads="1"/>
            </p:cNvSpPr>
            <p:nvPr/>
          </p:nvSpPr>
          <p:spPr bwMode="auto">
            <a:xfrm>
              <a:off x="7585398" y="3309874"/>
              <a:ext cx="7971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457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标题 2"/>
          <p:cNvSpPr>
            <a:spLocks noGrp="1"/>
          </p:cNvSpPr>
          <p:nvPr>
            <p:ph type="title"/>
          </p:nvPr>
        </p:nvSpPr>
        <p:spPr>
          <a:xfrm>
            <a:off x="1000125" y="857250"/>
            <a:ext cx="7143750" cy="1785938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用正数表示超过标准质量的克数，用负数表示比标准质量少的克数，符合标准质量的用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表示。</a:t>
            </a:r>
          </a:p>
        </p:txBody>
      </p:sp>
      <p:sp>
        <p:nvSpPr>
          <p:cNvPr id="3584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grpSp>
        <p:nvGrpSpPr>
          <p:cNvPr id="35844" name="组合 5"/>
          <p:cNvGrpSpPr/>
          <p:nvPr/>
        </p:nvGrpSpPr>
        <p:grpSpPr bwMode="auto">
          <a:xfrm>
            <a:off x="904875" y="2714625"/>
            <a:ext cx="7477125" cy="1143000"/>
            <a:chOff x="904912" y="2714620"/>
            <a:chExt cx="7477615" cy="1143008"/>
          </a:xfrm>
        </p:grpSpPr>
        <p:grpSp>
          <p:nvGrpSpPr>
            <p:cNvPr id="35873" name="组合 17"/>
            <p:cNvGrpSpPr/>
            <p:nvPr/>
          </p:nvGrpSpPr>
          <p:grpSpPr bwMode="auto">
            <a:xfrm>
              <a:off x="904912" y="2714620"/>
              <a:ext cx="7416000" cy="1143008"/>
              <a:chOff x="904912" y="2714620"/>
              <a:chExt cx="7416000" cy="1143008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904912" y="2714620"/>
                <a:ext cx="7415699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904912" y="3284537"/>
                <a:ext cx="7415699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04912" y="3856041"/>
                <a:ext cx="7415699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rot="5400000">
                <a:off x="2142484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3001377" y="3285330"/>
                <a:ext cx="114300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5400000">
                <a:off x="3858683" y="3285330"/>
                <a:ext cx="114300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4644548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>
                <a:off x="5428824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5400000">
                <a:off x="6214687" y="3285330"/>
                <a:ext cx="114300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5400000">
                <a:off x="7000552" y="3285330"/>
                <a:ext cx="114300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74" name="TextBox 7"/>
            <p:cNvSpPr txBox="1">
              <a:spLocks noChangeArrowheads="1"/>
            </p:cNvSpPr>
            <p:nvPr/>
          </p:nvSpPr>
          <p:spPr bwMode="auto">
            <a:xfrm>
              <a:off x="1285852" y="2774371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袋 号</a:t>
              </a:r>
            </a:p>
          </p:txBody>
        </p:sp>
        <p:sp>
          <p:nvSpPr>
            <p:cNvPr id="35875" name="TextBox 8"/>
            <p:cNvSpPr txBox="1">
              <a:spLocks noChangeArrowheads="1"/>
            </p:cNvSpPr>
            <p:nvPr/>
          </p:nvSpPr>
          <p:spPr bwMode="auto">
            <a:xfrm>
              <a:off x="1083413" y="3346095"/>
              <a:ext cx="15001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质量（克）</a:t>
              </a:r>
            </a:p>
          </p:txBody>
        </p:sp>
        <p:sp>
          <p:nvSpPr>
            <p:cNvPr id="35876" name="TextBox 9"/>
            <p:cNvSpPr txBox="1">
              <a:spLocks noChangeArrowheads="1"/>
            </p:cNvSpPr>
            <p:nvPr/>
          </p:nvSpPr>
          <p:spPr bwMode="auto">
            <a:xfrm>
              <a:off x="2952112" y="272668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77" name="TextBox 10"/>
            <p:cNvSpPr txBox="1">
              <a:spLocks noChangeArrowheads="1"/>
            </p:cNvSpPr>
            <p:nvPr/>
          </p:nvSpPr>
          <p:spPr bwMode="auto">
            <a:xfrm>
              <a:off x="3798057" y="2726495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78" name="TextBox 11"/>
            <p:cNvSpPr txBox="1">
              <a:spLocks noChangeArrowheads="1"/>
            </p:cNvSpPr>
            <p:nvPr/>
          </p:nvSpPr>
          <p:spPr bwMode="auto">
            <a:xfrm>
              <a:off x="4607061" y="272668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79" name="TextBox 12"/>
            <p:cNvSpPr txBox="1">
              <a:spLocks noChangeArrowheads="1"/>
            </p:cNvSpPr>
            <p:nvPr/>
          </p:nvSpPr>
          <p:spPr bwMode="auto">
            <a:xfrm>
              <a:off x="5429256" y="2726495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0" name="TextBox 13"/>
            <p:cNvSpPr txBox="1">
              <a:spLocks noChangeArrowheads="1"/>
            </p:cNvSpPr>
            <p:nvPr/>
          </p:nvSpPr>
          <p:spPr bwMode="auto">
            <a:xfrm>
              <a:off x="6191136" y="271521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1" name="TextBox 14"/>
            <p:cNvSpPr txBox="1">
              <a:spLocks noChangeArrowheads="1"/>
            </p:cNvSpPr>
            <p:nvPr/>
          </p:nvSpPr>
          <p:spPr bwMode="auto">
            <a:xfrm>
              <a:off x="6976390" y="271540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6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2" name="TextBox 15"/>
            <p:cNvSpPr txBox="1">
              <a:spLocks noChangeArrowheads="1"/>
            </p:cNvSpPr>
            <p:nvPr/>
          </p:nvSpPr>
          <p:spPr bwMode="auto">
            <a:xfrm>
              <a:off x="7798585" y="271521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7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3" name="TextBox 16"/>
            <p:cNvSpPr txBox="1">
              <a:spLocks noChangeArrowheads="1"/>
            </p:cNvSpPr>
            <p:nvPr/>
          </p:nvSpPr>
          <p:spPr bwMode="auto">
            <a:xfrm>
              <a:off x="2774551" y="330946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456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4" name="TextBox 17"/>
            <p:cNvSpPr txBox="1">
              <a:spLocks noChangeArrowheads="1"/>
            </p:cNvSpPr>
            <p:nvPr/>
          </p:nvSpPr>
          <p:spPr bwMode="auto">
            <a:xfrm>
              <a:off x="3644245" y="3309278"/>
              <a:ext cx="7848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5" name="TextBox 18"/>
            <p:cNvSpPr txBox="1">
              <a:spLocks noChangeArrowheads="1"/>
            </p:cNvSpPr>
            <p:nvPr/>
          </p:nvSpPr>
          <p:spPr bwMode="auto">
            <a:xfrm>
              <a:off x="4429124" y="3309466"/>
              <a:ext cx="773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6" name="TextBox 19"/>
            <p:cNvSpPr txBox="1">
              <a:spLocks noChangeArrowheads="1"/>
            </p:cNvSpPr>
            <p:nvPr/>
          </p:nvSpPr>
          <p:spPr bwMode="auto">
            <a:xfrm>
              <a:off x="5227945" y="3309278"/>
              <a:ext cx="7375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458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7" name="TextBox 20"/>
            <p:cNvSpPr txBox="1">
              <a:spLocks noChangeArrowheads="1"/>
            </p:cNvSpPr>
            <p:nvPr/>
          </p:nvSpPr>
          <p:spPr bwMode="auto">
            <a:xfrm>
              <a:off x="6013575" y="3309874"/>
              <a:ext cx="76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8" name="TextBox 21"/>
            <p:cNvSpPr txBox="1">
              <a:spLocks noChangeArrowheads="1"/>
            </p:cNvSpPr>
            <p:nvPr/>
          </p:nvSpPr>
          <p:spPr bwMode="auto">
            <a:xfrm>
              <a:off x="6786578" y="3310250"/>
              <a:ext cx="7858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89" name="TextBox 22"/>
            <p:cNvSpPr txBox="1">
              <a:spLocks noChangeArrowheads="1"/>
            </p:cNvSpPr>
            <p:nvPr/>
          </p:nvSpPr>
          <p:spPr bwMode="auto">
            <a:xfrm>
              <a:off x="7585398" y="3309874"/>
              <a:ext cx="7971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457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5845" name="组合 61"/>
          <p:cNvGrpSpPr/>
          <p:nvPr/>
        </p:nvGrpSpPr>
        <p:grpSpPr bwMode="auto">
          <a:xfrm>
            <a:off x="904875" y="4214813"/>
            <a:ext cx="7415213" cy="1714500"/>
            <a:chOff x="904537" y="4214818"/>
            <a:chExt cx="7416000" cy="1714512"/>
          </a:xfrm>
        </p:grpSpPr>
        <p:grpSp>
          <p:nvGrpSpPr>
            <p:cNvPr id="35853" name="组合 17"/>
            <p:cNvGrpSpPr/>
            <p:nvPr/>
          </p:nvGrpSpPr>
          <p:grpSpPr bwMode="auto">
            <a:xfrm>
              <a:off x="904537" y="4214818"/>
              <a:ext cx="7416000" cy="1714512"/>
              <a:chOff x="904912" y="2714620"/>
              <a:chExt cx="7416000" cy="1714512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904912" y="2714620"/>
                <a:ext cx="7416000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904912" y="3284536"/>
                <a:ext cx="7416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904912" y="4427544"/>
                <a:ext cx="74160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5400000">
                <a:off x="1867917" y="3571082"/>
                <a:ext cx="169228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400000">
                <a:off x="2726845" y="3571082"/>
                <a:ext cx="169228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400000">
                <a:off x="3584186" y="3571082"/>
                <a:ext cx="169228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4370083" y="3571082"/>
                <a:ext cx="169228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5400000">
                <a:off x="5154391" y="3571082"/>
                <a:ext cx="169228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5400000">
                <a:off x="5940286" y="3571082"/>
                <a:ext cx="169228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5400000">
                <a:off x="6726183" y="3571082"/>
                <a:ext cx="169228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54" name="TextBox 35"/>
            <p:cNvSpPr txBox="1">
              <a:spLocks noChangeArrowheads="1"/>
            </p:cNvSpPr>
            <p:nvPr/>
          </p:nvSpPr>
          <p:spPr bwMode="auto">
            <a:xfrm>
              <a:off x="1285477" y="4274569"/>
              <a:ext cx="1214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袋 号</a:t>
              </a:r>
            </a:p>
          </p:txBody>
        </p:sp>
        <p:sp>
          <p:nvSpPr>
            <p:cNvPr id="35855" name="TextBox 36"/>
            <p:cNvSpPr txBox="1">
              <a:spLocks noChangeArrowheads="1"/>
            </p:cNvSpPr>
            <p:nvPr/>
          </p:nvSpPr>
          <p:spPr bwMode="auto">
            <a:xfrm>
              <a:off x="964288" y="4953168"/>
              <a:ext cx="191732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黑体" panose="02010609060101010101" pitchFamily="2" charset="-122"/>
                  <a:ea typeface="黑体" panose="02010609060101010101" pitchFamily="2" charset="-122"/>
                </a:rPr>
                <a:t>与标准质量相比（克）</a:t>
              </a:r>
            </a:p>
          </p:txBody>
        </p:sp>
        <p:sp>
          <p:nvSpPr>
            <p:cNvPr id="35856" name="TextBox 37"/>
            <p:cNvSpPr txBox="1">
              <a:spLocks noChangeArrowheads="1"/>
            </p:cNvSpPr>
            <p:nvPr/>
          </p:nvSpPr>
          <p:spPr bwMode="auto">
            <a:xfrm>
              <a:off x="2951737" y="4226881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57" name="TextBox 38"/>
            <p:cNvSpPr txBox="1">
              <a:spLocks noChangeArrowheads="1"/>
            </p:cNvSpPr>
            <p:nvPr/>
          </p:nvSpPr>
          <p:spPr bwMode="auto">
            <a:xfrm>
              <a:off x="3797682" y="422669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58" name="TextBox 39"/>
            <p:cNvSpPr txBox="1">
              <a:spLocks noChangeArrowheads="1"/>
            </p:cNvSpPr>
            <p:nvPr/>
          </p:nvSpPr>
          <p:spPr bwMode="auto">
            <a:xfrm>
              <a:off x="4630436" y="4226881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59" name="TextBox 40"/>
            <p:cNvSpPr txBox="1">
              <a:spLocks noChangeArrowheads="1"/>
            </p:cNvSpPr>
            <p:nvPr/>
          </p:nvSpPr>
          <p:spPr bwMode="auto">
            <a:xfrm>
              <a:off x="5428881" y="4226693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60" name="TextBox 41"/>
            <p:cNvSpPr txBox="1">
              <a:spLocks noChangeArrowheads="1"/>
            </p:cNvSpPr>
            <p:nvPr/>
          </p:nvSpPr>
          <p:spPr bwMode="auto">
            <a:xfrm>
              <a:off x="6190761" y="421541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61" name="TextBox 42"/>
            <p:cNvSpPr txBox="1">
              <a:spLocks noChangeArrowheads="1"/>
            </p:cNvSpPr>
            <p:nvPr/>
          </p:nvSpPr>
          <p:spPr bwMode="auto">
            <a:xfrm>
              <a:off x="6976015" y="4215602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6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5862" name="TextBox 43"/>
            <p:cNvSpPr txBox="1">
              <a:spLocks noChangeArrowheads="1"/>
            </p:cNvSpPr>
            <p:nvPr/>
          </p:nvSpPr>
          <p:spPr bwMode="auto">
            <a:xfrm>
              <a:off x="7798210" y="421541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黑体" panose="02010609060101010101" pitchFamily="2" charset="-122"/>
                  <a:ea typeface="黑体" panose="02010609060101010101" pitchFamily="2" charset="-122"/>
                </a:rPr>
                <a:t>7</a:t>
              </a:r>
              <a:endParaRPr lang="zh-CN" altLang="en-US" sz="28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868613" y="5072063"/>
            <a:ext cx="58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+1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79825" y="5072063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-2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54550" y="5072063"/>
            <a:ext cx="50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334000" y="5072063"/>
            <a:ext cx="73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+3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215063" y="5072063"/>
            <a:ext cx="41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905625" y="5073650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643813" y="5072063"/>
            <a:ext cx="55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+2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标题 2"/>
          <p:cNvSpPr>
            <a:spLocks noGrp="1"/>
          </p:cNvSpPr>
          <p:nvPr>
            <p:ph type="title"/>
          </p:nvPr>
        </p:nvSpPr>
        <p:spPr>
          <a:xfrm>
            <a:off x="1000125" y="2571750"/>
            <a:ext cx="7215188" cy="1143000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包装袋上“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±5g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”表示什么意思。</a:t>
            </a:r>
          </a:p>
        </p:txBody>
      </p:sp>
      <p:pic>
        <p:nvPicPr>
          <p:cNvPr id="368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7164288" y="2915394"/>
            <a:ext cx="1609725" cy="1809750"/>
          </a:xfrm>
          <a:noFill/>
        </p:spPr>
      </p:pic>
      <p:sp>
        <p:nvSpPr>
          <p:cNvPr id="36866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6869" name="图片 5" descr="6议一议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068388"/>
            <a:ext cx="25193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3565525"/>
            <a:ext cx="628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净重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500g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指这袋盐去掉包装袋，盐的质量是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500g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656" y="4725144"/>
            <a:ext cx="6357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±5g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是表示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指这袋盐中盐的质量最多是（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500+5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，即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505g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；盐的质量最少是（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500-5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，即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495g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。在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495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～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505g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的范围内，这种袋装盐都是合格的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全屏显示(4:3)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Calibri</vt:lpstr>
      <vt:lpstr>WWW.2PPT.COM
</vt:lpstr>
      <vt:lpstr>PowerPoint 演示文稿</vt:lpstr>
      <vt:lpstr>选择。</vt:lpstr>
      <vt:lpstr>某班利用课外活动时间举办“兔博士”数学竞赛。</vt:lpstr>
      <vt:lpstr>下面是聪聪记录的三个队前5道题的答题结果。</vt:lpstr>
      <vt:lpstr>用正数和负数表示每个队的答题结果。</vt:lpstr>
      <vt:lpstr>计算三个队先阶段的得分。</vt:lpstr>
      <vt:lpstr>有一批袋装白糖，标准质量为每袋455克。质检员抽取了7袋进行检测，结果如下：</vt:lpstr>
      <vt:lpstr>用正数表示超过标准质量的克数，用负数表示比标准质量少的克数，符合标准质量的用0表示。</vt:lpstr>
      <vt:lpstr>包装袋上“±5g”表示什么意思。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2015-02-05T03:41:00Z</dcterms:created>
  <dcterms:modified xsi:type="dcterms:W3CDTF">2023-01-16T18:52:38Z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76A5C9537F5046499707388FB2FB9C27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