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10" d="100"/>
          <a:sy n="110" d="100"/>
        </p:scale>
        <p:origin x="-77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234E1D5-96C4-4E0A-B612-FDFD1DAE20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B0C3AD2-2A2B-4599-9529-E33D1FBD75A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808B6-F3CD-4E99-BE57-458712251C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728E-6472-41AD-82A9-747A655784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C05E6-93EC-4E4C-8EAD-5EA9CA3EE3B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3525-D91C-4722-AB0C-F7E88C4215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871E-ED74-4C9C-8929-CB899AD2D02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0789-EC10-4B8C-9996-C9591A3909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34DC-AA86-4F6B-8BCF-28BEBC43F15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D5F3-448A-4C24-B4F5-D615AC145B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9BCC-7E71-4A08-AF90-8B6B425F379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7357-521C-4A46-B7C9-08D6E05050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19D46-70C5-4DFE-B7B0-41BF01836BE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C728-E1C5-456D-9194-65D62A03DC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17DC-A948-4CE0-8ECB-1FEAA6E251A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00DD8-6125-4F01-BC39-F6899EABF7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DCED-B843-46B7-909A-5C25B200924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7D5F-6BA5-4C8B-8CDB-7CED4ACFEF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4D00-9BD5-4ED4-A32E-B81A0C6E7B1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ADA94-C320-4BB8-8C21-61708A966E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4BE3-6195-4FFF-BDDA-BC87C56D24F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2DD97-3BFC-4979-8247-BA412D1674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C4ED7174-08CE-4070-9317-EDC42FE944F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C2C9ABE1-295E-4939-B483-EF45AEA5C1F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4"/>
          <p:cNvSpPr txBox="1"/>
          <p:nvPr/>
        </p:nvSpPr>
        <p:spPr>
          <a:xfrm>
            <a:off x="4487629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</a:p>
        </p:txBody>
      </p:sp>
      <p:sp>
        <p:nvSpPr>
          <p:cNvPr id="13" name="文本框 6"/>
          <p:cNvSpPr txBox="1"/>
          <p:nvPr/>
        </p:nvSpPr>
        <p:spPr>
          <a:xfrm>
            <a:off x="7673978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15" name="流程图: 卡片 14"/>
          <p:cNvSpPr/>
          <p:nvPr/>
        </p:nvSpPr>
        <p:spPr>
          <a:xfrm>
            <a:off x="2228851" y="1866107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" name="文本框 10"/>
          <p:cNvSpPr txBox="1">
            <a:spLocks noChangeArrowheads="1"/>
          </p:cNvSpPr>
          <p:nvPr/>
        </p:nvSpPr>
        <p:spPr bwMode="auto">
          <a:xfrm>
            <a:off x="3383759" y="2221054"/>
            <a:ext cx="5711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4F80BD"/>
                </a:solidFill>
                <a:latin typeface="+mn-ea"/>
                <a:ea typeface="+mn-ea"/>
              </a:rPr>
              <a:t>第八单</a:t>
            </a:r>
            <a:r>
              <a:rPr lang="zh-CN" altLang="en-US" sz="3200" dirty="0" smtClean="0">
                <a:solidFill>
                  <a:srgbClr val="4F80BD"/>
                </a:solidFill>
                <a:latin typeface="+mn-ea"/>
                <a:ea typeface="+mn-ea"/>
              </a:rPr>
              <a:t>元 </a:t>
            </a:r>
            <a:r>
              <a:rPr lang="zh-CN" altLang="zh-CN" sz="32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10以内的加法和减法</a:t>
            </a: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4319589" y="4252913"/>
            <a:ext cx="3840163" cy="36512"/>
            <a:chOff x="5045" y="5946"/>
            <a:chExt cx="4536" cy="56"/>
          </a:xfrm>
        </p:grpSpPr>
        <p:sp>
          <p:nvSpPr>
            <p:cNvPr id="20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1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22" name="图片 21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6" y="3922715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23" name="文本框 10"/>
          <p:cNvSpPr txBox="1">
            <a:spLocks noChangeArrowheads="1"/>
          </p:cNvSpPr>
          <p:nvPr/>
        </p:nvSpPr>
        <p:spPr bwMode="auto">
          <a:xfrm>
            <a:off x="4319588" y="3278706"/>
            <a:ext cx="3840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zh-CN" sz="48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5</a:t>
            </a:r>
            <a:r>
              <a:rPr lang="zh-CN" sz="48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以内</a:t>
            </a:r>
            <a:r>
              <a:rPr lang="zh-CN" sz="48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的</a:t>
            </a:r>
            <a:r>
              <a:rPr lang="zh-CN" altLang="en-US" sz="48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减</a:t>
            </a:r>
            <a:r>
              <a:rPr lang="zh-CN" sz="48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法</a:t>
            </a:r>
            <a:endParaRPr lang="zh-CN" sz="4800" b="1" dirty="0">
              <a:solidFill>
                <a:srgbClr val="4F80BD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0" y="590674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0086 0.095932 C -0.336086 0.057544 -0.458495 -0.055218 -0.598024 -0.098114 C -0.737554 -0.141011 -0.908063 -0.118382 -0.977671 -0.11863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ldLvl="0" animBg="1"/>
      <p:bldP spid="15" grpId="0" bldLvl="0" animBg="1"/>
      <p:bldP spid="17" grpId="0" bldLvl="0" animBg="1"/>
      <p:bldP spid="23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6"/>
          <p:cNvSpPr txBox="1">
            <a:spLocks noChangeArrowheads="1"/>
          </p:cNvSpPr>
          <p:nvPr/>
        </p:nvSpPr>
        <p:spPr bwMode="auto">
          <a:xfrm>
            <a:off x="835025" y="503240"/>
            <a:ext cx="11107739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先画线，再填得数。</a:t>
            </a:r>
          </a:p>
        </p:txBody>
      </p:sp>
      <p:grpSp>
        <p:nvGrpSpPr>
          <p:cNvPr id="47" name="组合 46"/>
          <p:cNvGrpSpPr/>
          <p:nvPr/>
        </p:nvGrpSpPr>
        <p:grpSpPr bwMode="auto">
          <a:xfrm>
            <a:off x="889002" y="1517650"/>
            <a:ext cx="4067175" cy="1016000"/>
            <a:chOff x="1050" y="2391"/>
            <a:chExt cx="4803" cy="1598"/>
          </a:xfrm>
        </p:grpSpPr>
        <p:sp>
          <p:nvSpPr>
            <p:cNvPr id="11309" name="文本框 3"/>
            <p:cNvSpPr txBox="1">
              <a:spLocks noChangeArrowheads="1"/>
            </p:cNvSpPr>
            <p:nvPr/>
          </p:nvSpPr>
          <p:spPr bwMode="auto">
            <a:xfrm>
              <a:off x="1050" y="2391"/>
              <a:ext cx="4137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 dirty="0">
                  <a:latin typeface="黑体" panose="02010609060101010101" pitchFamily="49" charset="-122"/>
                  <a:ea typeface="黑体" panose="02010609060101010101" pitchFamily="49" charset="-122"/>
                </a:rPr>
                <a:t>4 - 3 =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897" y="2798"/>
              <a:ext cx="956" cy="101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905251" y="1477963"/>
            <a:ext cx="16303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</a:p>
        </p:txBody>
      </p:sp>
      <p:grpSp>
        <p:nvGrpSpPr>
          <p:cNvPr id="48" name="组合 47"/>
          <p:cNvGrpSpPr/>
          <p:nvPr/>
        </p:nvGrpSpPr>
        <p:grpSpPr bwMode="auto">
          <a:xfrm>
            <a:off x="6511926" y="1573213"/>
            <a:ext cx="4065588" cy="1014412"/>
            <a:chOff x="7691" y="2478"/>
            <a:chExt cx="4803" cy="1598"/>
          </a:xfrm>
        </p:grpSpPr>
        <p:sp>
          <p:nvSpPr>
            <p:cNvPr id="11307" name="文本框 5"/>
            <p:cNvSpPr txBox="1">
              <a:spLocks noChangeArrowheads="1"/>
            </p:cNvSpPr>
            <p:nvPr/>
          </p:nvSpPr>
          <p:spPr bwMode="auto">
            <a:xfrm>
              <a:off x="7691" y="2478"/>
              <a:ext cx="4137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 dirty="0">
                  <a:latin typeface="黑体" panose="02010609060101010101" pitchFamily="49" charset="-122"/>
                  <a:ea typeface="黑体" panose="02010609060101010101" pitchFamily="49" charset="-122"/>
                </a:rPr>
                <a:t>5 - 3 =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538" y="2886"/>
              <a:ext cx="956" cy="1013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9548813" y="1592263"/>
            <a:ext cx="1631951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</a:p>
        </p:txBody>
      </p:sp>
      <p:grpSp>
        <p:nvGrpSpPr>
          <p:cNvPr id="49" name="组合 48"/>
          <p:cNvGrpSpPr/>
          <p:nvPr/>
        </p:nvGrpSpPr>
        <p:grpSpPr bwMode="auto">
          <a:xfrm>
            <a:off x="866777" y="3725863"/>
            <a:ext cx="4067175" cy="1014412"/>
            <a:chOff x="1024" y="5868"/>
            <a:chExt cx="4803" cy="1598"/>
          </a:xfrm>
        </p:grpSpPr>
        <p:sp>
          <p:nvSpPr>
            <p:cNvPr id="11305" name="文本框 11"/>
            <p:cNvSpPr txBox="1">
              <a:spLocks noChangeArrowheads="1"/>
            </p:cNvSpPr>
            <p:nvPr/>
          </p:nvSpPr>
          <p:spPr bwMode="auto">
            <a:xfrm>
              <a:off x="1024" y="5868"/>
              <a:ext cx="4137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 dirty="0">
                  <a:latin typeface="黑体" panose="02010609060101010101" pitchFamily="49" charset="-122"/>
                  <a:ea typeface="黑体" panose="02010609060101010101" pitchFamily="49" charset="-122"/>
                </a:rPr>
                <a:t>5 - 4 =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4871" y="6276"/>
              <a:ext cx="956" cy="1013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905251" y="3689352"/>
            <a:ext cx="16303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</a:p>
        </p:txBody>
      </p:sp>
      <p:grpSp>
        <p:nvGrpSpPr>
          <p:cNvPr id="30" name="组合 29"/>
          <p:cNvGrpSpPr/>
          <p:nvPr/>
        </p:nvGrpSpPr>
        <p:grpSpPr bwMode="auto">
          <a:xfrm>
            <a:off x="1239837" y="2851152"/>
            <a:ext cx="2355851" cy="360363"/>
            <a:chOff x="7905" y="4152"/>
            <a:chExt cx="2783" cy="566"/>
          </a:xfrm>
        </p:grpSpPr>
        <p:grpSp>
          <p:nvGrpSpPr>
            <p:cNvPr id="11300" name="组合 19"/>
            <p:cNvGrpSpPr/>
            <p:nvPr/>
          </p:nvGrpSpPr>
          <p:grpSpPr bwMode="auto">
            <a:xfrm>
              <a:off x="7905" y="4152"/>
              <a:ext cx="2019" cy="567"/>
              <a:chOff x="7949" y="4352"/>
              <a:chExt cx="2019" cy="567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7949" y="4352"/>
                <a:ext cx="566" cy="566"/>
              </a:xfrm>
              <a:prstGeom prst="ellipse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8671" y="4352"/>
                <a:ext cx="566" cy="566"/>
              </a:xfrm>
              <a:prstGeom prst="ellipse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9402" y="4352"/>
                <a:ext cx="566" cy="566"/>
              </a:xfrm>
              <a:prstGeom prst="ellipse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1" name="椭圆 20"/>
            <p:cNvSpPr/>
            <p:nvPr/>
          </p:nvSpPr>
          <p:spPr>
            <a:xfrm>
              <a:off x="10122" y="4152"/>
              <a:ext cx="568" cy="566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 bwMode="auto">
          <a:xfrm>
            <a:off x="6692901" y="2924177"/>
            <a:ext cx="3003551" cy="358775"/>
            <a:chOff x="7905" y="4604"/>
            <a:chExt cx="3548" cy="566"/>
          </a:xfrm>
        </p:grpSpPr>
        <p:grpSp>
          <p:nvGrpSpPr>
            <p:cNvPr id="11293" name="组合 15"/>
            <p:cNvGrpSpPr/>
            <p:nvPr/>
          </p:nvGrpSpPr>
          <p:grpSpPr bwMode="auto">
            <a:xfrm>
              <a:off x="7905" y="4604"/>
              <a:ext cx="2783" cy="566"/>
              <a:chOff x="7905" y="4152"/>
              <a:chExt cx="2783" cy="566"/>
            </a:xfrm>
          </p:grpSpPr>
          <p:grpSp>
            <p:nvGrpSpPr>
              <p:cNvPr id="11295" name="组合 22"/>
              <p:cNvGrpSpPr/>
              <p:nvPr/>
            </p:nvGrpSpPr>
            <p:grpSpPr bwMode="auto">
              <a:xfrm>
                <a:off x="7905" y="4152"/>
                <a:ext cx="2019" cy="567"/>
                <a:chOff x="7949" y="4352"/>
                <a:chExt cx="2019" cy="567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7949" y="4352"/>
                  <a:ext cx="566" cy="566"/>
                </a:xfrm>
                <a:prstGeom prst="ellipse">
                  <a:avLst/>
                </a:prstGeom>
                <a:noFill/>
                <a:ln w="571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8671" y="4352"/>
                  <a:ext cx="566" cy="566"/>
                </a:xfrm>
                <a:prstGeom prst="ellipse">
                  <a:avLst/>
                </a:prstGeom>
                <a:noFill/>
                <a:ln w="571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9402" y="4352"/>
                  <a:ext cx="566" cy="566"/>
                </a:xfrm>
                <a:prstGeom prst="ellipse">
                  <a:avLst/>
                </a:prstGeom>
                <a:noFill/>
                <a:ln w="571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7" name="椭圆 26"/>
              <p:cNvSpPr/>
              <p:nvPr/>
            </p:nvSpPr>
            <p:spPr>
              <a:xfrm>
                <a:off x="10122" y="4152"/>
                <a:ext cx="568" cy="566"/>
              </a:xfrm>
              <a:prstGeom prst="ellipse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10887" y="4604"/>
              <a:ext cx="568" cy="541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 bwMode="auto">
          <a:xfrm>
            <a:off x="1144589" y="4932363"/>
            <a:ext cx="3003551" cy="360362"/>
            <a:chOff x="1351" y="7768"/>
            <a:chExt cx="3548" cy="566"/>
          </a:xfrm>
        </p:grpSpPr>
        <p:grpSp>
          <p:nvGrpSpPr>
            <p:cNvPr id="11286" name="组合 28"/>
            <p:cNvGrpSpPr/>
            <p:nvPr/>
          </p:nvGrpSpPr>
          <p:grpSpPr bwMode="auto">
            <a:xfrm>
              <a:off x="1351" y="7768"/>
              <a:ext cx="2783" cy="566"/>
              <a:chOff x="7905" y="4152"/>
              <a:chExt cx="2783" cy="566"/>
            </a:xfrm>
          </p:grpSpPr>
          <p:grpSp>
            <p:nvGrpSpPr>
              <p:cNvPr id="11288" name="组合 30"/>
              <p:cNvGrpSpPr/>
              <p:nvPr/>
            </p:nvGrpSpPr>
            <p:grpSpPr bwMode="auto">
              <a:xfrm>
                <a:off x="7905" y="4152"/>
                <a:ext cx="2019" cy="567"/>
                <a:chOff x="7949" y="4352"/>
                <a:chExt cx="2019" cy="567"/>
              </a:xfrm>
            </p:grpSpPr>
            <p:sp>
              <p:nvSpPr>
                <p:cNvPr id="32" name="椭圆 31"/>
                <p:cNvSpPr/>
                <p:nvPr/>
              </p:nvSpPr>
              <p:spPr>
                <a:xfrm>
                  <a:off x="7949" y="4352"/>
                  <a:ext cx="566" cy="566"/>
                </a:xfrm>
                <a:prstGeom prst="ellipse">
                  <a:avLst/>
                </a:prstGeom>
                <a:noFill/>
                <a:ln w="571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8671" y="4352"/>
                  <a:ext cx="566" cy="566"/>
                </a:xfrm>
                <a:prstGeom prst="ellipse">
                  <a:avLst/>
                </a:prstGeom>
                <a:noFill/>
                <a:ln w="571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4" name="椭圆 33"/>
                <p:cNvSpPr/>
                <p:nvPr/>
              </p:nvSpPr>
              <p:spPr>
                <a:xfrm>
                  <a:off x="9402" y="4352"/>
                  <a:ext cx="566" cy="566"/>
                </a:xfrm>
                <a:prstGeom prst="ellipse">
                  <a:avLst/>
                </a:prstGeom>
                <a:noFill/>
                <a:ln w="5715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35" name="椭圆 34"/>
              <p:cNvSpPr/>
              <p:nvPr/>
            </p:nvSpPr>
            <p:spPr>
              <a:xfrm>
                <a:off x="10122" y="4152"/>
                <a:ext cx="568" cy="566"/>
              </a:xfrm>
              <a:prstGeom prst="ellipse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6" name="椭圆 35"/>
            <p:cNvSpPr/>
            <p:nvPr/>
          </p:nvSpPr>
          <p:spPr>
            <a:xfrm>
              <a:off x="4333" y="7768"/>
              <a:ext cx="568" cy="541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cxnSp>
        <p:nvCxnSpPr>
          <p:cNvPr id="37" name="直接连接符 36"/>
          <p:cNvCxnSpPr/>
          <p:nvPr/>
        </p:nvCxnSpPr>
        <p:spPr>
          <a:xfrm>
            <a:off x="3016251" y="2670175"/>
            <a:ext cx="5842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2420939" y="2725738"/>
            <a:ext cx="582612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846263" y="2725738"/>
            <a:ext cx="5842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9117013" y="2725738"/>
            <a:ext cx="5842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8521700" y="2781300"/>
            <a:ext cx="582613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947025" y="2781300"/>
            <a:ext cx="5842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3568700" y="4733925"/>
            <a:ext cx="582613" cy="687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2973389" y="4789490"/>
            <a:ext cx="582612" cy="6873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2398714" y="4789490"/>
            <a:ext cx="582612" cy="6873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1706563" y="4773613"/>
            <a:ext cx="58420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5" grpId="0"/>
      <p:bldP spid="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334250" y="4455844"/>
            <a:ext cx="30035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5-    =</a:t>
            </a:r>
          </a:p>
        </p:txBody>
      </p:sp>
      <p:sp>
        <p:nvSpPr>
          <p:cNvPr id="6" name="剪去单角的矩形 5"/>
          <p:cNvSpPr/>
          <p:nvPr/>
        </p:nvSpPr>
        <p:spPr>
          <a:xfrm>
            <a:off x="-296862" y="669925"/>
            <a:ext cx="4608513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61937" y="669926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三、拓展练习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365" y="2185990"/>
            <a:ext cx="55911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5401" y="1219200"/>
            <a:ext cx="11106151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说一说，填一填。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1479551" y="4521200"/>
            <a:ext cx="3001963" cy="1016000"/>
            <a:chOff x="5615" y="7222"/>
            <a:chExt cx="2869" cy="1389"/>
          </a:xfrm>
        </p:grpSpPr>
        <p:sp>
          <p:nvSpPr>
            <p:cNvPr id="10" name="矩形 9"/>
            <p:cNvSpPr/>
            <p:nvPr/>
          </p:nvSpPr>
          <p:spPr>
            <a:xfrm>
              <a:off x="7276" y="7634"/>
              <a:ext cx="792" cy="79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303" name="文本框 10"/>
            <p:cNvSpPr txBox="1">
              <a:spLocks noChangeArrowheads="1"/>
            </p:cNvSpPr>
            <p:nvPr/>
          </p:nvSpPr>
          <p:spPr bwMode="auto">
            <a:xfrm>
              <a:off x="5615" y="7222"/>
              <a:ext cx="2869" cy="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 dirty="0">
                  <a:latin typeface="黑体" panose="02010609060101010101" pitchFamily="49" charset="-122"/>
                  <a:ea typeface="黑体" panose="02010609060101010101" pitchFamily="49" charset="-122"/>
                </a:rPr>
                <a:t>5-1=</a:t>
              </a:r>
            </a:p>
          </p:txBody>
        </p:sp>
      </p:grp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3219452" y="4521202"/>
            <a:ext cx="152082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97539" y="2139952"/>
            <a:ext cx="5907087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8005763" y="4737102"/>
            <a:ext cx="830263" cy="5810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8104188" y="4449763"/>
            <a:ext cx="8683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8" name="矩形 17"/>
          <p:cNvSpPr/>
          <p:nvPr/>
        </p:nvSpPr>
        <p:spPr>
          <a:xfrm>
            <a:off x="9667877" y="4737102"/>
            <a:ext cx="830263" cy="5810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9802814" y="4432300"/>
            <a:ext cx="8699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 bldLvl="0" animBg="1"/>
      <p:bldP spid="4" grpId="0"/>
      <p:bldP spid="32" grpId="0"/>
      <p:bldP spid="32" grpId="1"/>
      <p:bldP spid="14" grpId="0" animBg="1"/>
      <p:bldP spid="16" grpId="0"/>
      <p:bldP spid="16" grpId="1"/>
      <p:bldP spid="18" grpId="0" animBg="1"/>
      <p:bldP spid="20" grpId="0"/>
      <p:bldP spid="2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1239" y="538163"/>
            <a:ext cx="7251700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14"/>
          <p:cNvSpPr txBox="1">
            <a:spLocks noChangeArrowheads="1"/>
          </p:cNvSpPr>
          <p:nvPr/>
        </p:nvSpPr>
        <p:spPr bwMode="auto">
          <a:xfrm>
            <a:off x="4366419" y="3896534"/>
            <a:ext cx="46720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 -    =</a:t>
            </a:r>
          </a:p>
        </p:txBody>
      </p:sp>
      <p:sp>
        <p:nvSpPr>
          <p:cNvPr id="14" name="矩形 13"/>
          <p:cNvSpPr/>
          <p:nvPr/>
        </p:nvSpPr>
        <p:spPr>
          <a:xfrm>
            <a:off x="5040314" y="4164015"/>
            <a:ext cx="830263" cy="5794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137151" y="3875088"/>
            <a:ext cx="8683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8" name="矩形 17"/>
          <p:cNvSpPr/>
          <p:nvPr/>
        </p:nvSpPr>
        <p:spPr>
          <a:xfrm>
            <a:off x="6702426" y="4164015"/>
            <a:ext cx="830263" cy="5794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6837362" y="3859213"/>
            <a:ext cx="8683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5" name="矩形 4"/>
          <p:cNvSpPr/>
          <p:nvPr/>
        </p:nvSpPr>
        <p:spPr>
          <a:xfrm>
            <a:off x="3584576" y="4164015"/>
            <a:ext cx="828675" cy="5794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679826" y="3859213"/>
            <a:ext cx="869951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0" grpId="0"/>
      <p:bldP spid="20" grpId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2"/>
          <p:cNvSpPr txBox="1">
            <a:spLocks noChangeArrowheads="1"/>
          </p:cNvSpPr>
          <p:nvPr/>
        </p:nvSpPr>
        <p:spPr bwMode="auto">
          <a:xfrm>
            <a:off x="1322389" y="2203450"/>
            <a:ext cx="1760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3-1=</a:t>
            </a:r>
          </a:p>
        </p:txBody>
      </p:sp>
      <p:pic>
        <p:nvPicPr>
          <p:cNvPr id="14339" name="图片 3"/>
          <p:cNvPicPr>
            <a:picLocks noChangeAspect="1"/>
          </p:cNvPicPr>
          <p:nvPr/>
        </p:nvPicPr>
        <p:blipFill>
          <a:blip r:embed="rId3" cstate="email"/>
          <a:srcRect t="17111"/>
          <a:stretch>
            <a:fillRect/>
          </a:stretch>
        </p:blipFill>
        <p:spPr bwMode="auto">
          <a:xfrm>
            <a:off x="454025" y="387352"/>
            <a:ext cx="11028363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le 6"/>
          <p:cNvSpPr txBox="1"/>
          <p:nvPr>
            <p:custDataLst>
              <p:tags r:id="rId1"/>
            </p:custDataLst>
          </p:nvPr>
        </p:nvSpPr>
        <p:spPr>
          <a:xfrm>
            <a:off x="4594226" y="2274890"/>
            <a:ext cx="3003551" cy="873125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lIns="72000" tIns="36195" rIns="72000" bIns="36195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fontAlgn="auto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defRPr/>
            </a:pPr>
            <a:r>
              <a:rPr altLang="zh-CN" sz="4000" spc="400">
                <a:ln w="3175">
                  <a:noFill/>
                  <a:prstDash val="dash"/>
                </a:ln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  <a:sym typeface="+mn-ea"/>
              </a:rPr>
              <a:t>4-1=</a:t>
            </a:r>
          </a:p>
        </p:txBody>
      </p:sp>
      <p:sp>
        <p:nvSpPr>
          <p:cNvPr id="14341" name="文本框 6"/>
          <p:cNvSpPr txBox="1">
            <a:spLocks noChangeArrowheads="1"/>
          </p:cNvSpPr>
          <p:nvPr/>
        </p:nvSpPr>
        <p:spPr bwMode="auto">
          <a:xfrm>
            <a:off x="7842251" y="2203450"/>
            <a:ext cx="30019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4-3=</a:t>
            </a:r>
          </a:p>
        </p:txBody>
      </p:sp>
      <p:sp>
        <p:nvSpPr>
          <p:cNvPr id="14342" name="文本框 8"/>
          <p:cNvSpPr txBox="1">
            <a:spLocks noChangeArrowheads="1"/>
          </p:cNvSpPr>
          <p:nvPr/>
        </p:nvSpPr>
        <p:spPr bwMode="auto">
          <a:xfrm>
            <a:off x="1322389" y="3219450"/>
            <a:ext cx="3003551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5-4=</a:t>
            </a:r>
          </a:p>
        </p:txBody>
      </p:sp>
      <p:sp>
        <p:nvSpPr>
          <p:cNvPr id="14343" name="文本框 9"/>
          <p:cNvSpPr txBox="1">
            <a:spLocks noChangeArrowheads="1"/>
          </p:cNvSpPr>
          <p:nvPr/>
        </p:nvSpPr>
        <p:spPr bwMode="auto">
          <a:xfrm>
            <a:off x="4467226" y="3219450"/>
            <a:ext cx="3003551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3+2=</a:t>
            </a:r>
          </a:p>
        </p:txBody>
      </p:sp>
      <p:sp>
        <p:nvSpPr>
          <p:cNvPr id="14344" name="文本框 10"/>
          <p:cNvSpPr txBox="1">
            <a:spLocks noChangeArrowheads="1"/>
          </p:cNvSpPr>
          <p:nvPr/>
        </p:nvSpPr>
        <p:spPr bwMode="auto">
          <a:xfrm>
            <a:off x="7842251" y="3219450"/>
            <a:ext cx="30019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2+3=</a:t>
            </a:r>
          </a:p>
        </p:txBody>
      </p:sp>
      <p:sp>
        <p:nvSpPr>
          <p:cNvPr id="14345" name="文本框 11"/>
          <p:cNvSpPr txBox="1">
            <a:spLocks noChangeArrowheads="1"/>
          </p:cNvSpPr>
          <p:nvPr/>
        </p:nvSpPr>
        <p:spPr bwMode="auto">
          <a:xfrm>
            <a:off x="1300163" y="4268788"/>
            <a:ext cx="3003551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3-2=</a:t>
            </a:r>
          </a:p>
        </p:txBody>
      </p:sp>
      <p:sp>
        <p:nvSpPr>
          <p:cNvPr id="14346" name="文本框 12"/>
          <p:cNvSpPr txBox="1">
            <a:spLocks noChangeArrowheads="1"/>
          </p:cNvSpPr>
          <p:nvPr/>
        </p:nvSpPr>
        <p:spPr bwMode="auto">
          <a:xfrm>
            <a:off x="4552950" y="4268788"/>
            <a:ext cx="3003551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5-1=</a:t>
            </a:r>
          </a:p>
        </p:txBody>
      </p:sp>
      <p:sp>
        <p:nvSpPr>
          <p:cNvPr id="14347" name="文本框 13"/>
          <p:cNvSpPr txBox="1">
            <a:spLocks noChangeArrowheads="1"/>
          </p:cNvSpPr>
          <p:nvPr/>
        </p:nvSpPr>
        <p:spPr bwMode="auto">
          <a:xfrm>
            <a:off x="7820025" y="4268788"/>
            <a:ext cx="3003551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1+3=</a:t>
            </a:r>
          </a:p>
        </p:txBody>
      </p:sp>
      <p:sp>
        <p:nvSpPr>
          <p:cNvPr id="14348" name="文本框 14"/>
          <p:cNvSpPr txBox="1">
            <a:spLocks noChangeArrowheads="1"/>
          </p:cNvSpPr>
          <p:nvPr/>
        </p:nvSpPr>
        <p:spPr bwMode="auto">
          <a:xfrm>
            <a:off x="1300163" y="5211763"/>
            <a:ext cx="3003551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2+2=</a:t>
            </a:r>
          </a:p>
        </p:txBody>
      </p:sp>
      <p:sp>
        <p:nvSpPr>
          <p:cNvPr id="14349" name="文本框 15"/>
          <p:cNvSpPr txBox="1">
            <a:spLocks noChangeArrowheads="1"/>
          </p:cNvSpPr>
          <p:nvPr/>
        </p:nvSpPr>
        <p:spPr bwMode="auto">
          <a:xfrm>
            <a:off x="4445001" y="5211763"/>
            <a:ext cx="3003551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latin typeface="黑体" panose="02010609060101010101" pitchFamily="49" charset="-122"/>
                <a:ea typeface="黑体" panose="02010609060101010101" pitchFamily="49" charset="-122"/>
              </a:rPr>
              <a:t>4-2=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2924177" y="2203450"/>
            <a:ext cx="12049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6351588" y="2203450"/>
            <a:ext cx="12049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9494839" y="2203450"/>
            <a:ext cx="12049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2997201" y="3192463"/>
            <a:ext cx="12049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6424613" y="3192463"/>
            <a:ext cx="12049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9569452" y="3192463"/>
            <a:ext cx="12049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3092452" y="4268788"/>
            <a:ext cx="12049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6521452" y="4268788"/>
            <a:ext cx="12049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9664701" y="4268788"/>
            <a:ext cx="12049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3092452" y="5129213"/>
            <a:ext cx="12049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6521452" y="5129213"/>
            <a:ext cx="12049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7204076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3900"/>
            <a:ext cx="46987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一、创设情境，激趣导入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3" y="1692275"/>
            <a:ext cx="5835651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6763" y="1692275"/>
            <a:ext cx="5992812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42926" y="4371977"/>
            <a:ext cx="11106151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注意观察，你看到了什么？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328614" y="5073652"/>
            <a:ext cx="111077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个同学在浇花，走掉了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个，还剩下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6" grpId="0"/>
      <p:bldP spid="16" grpId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274" y="627063"/>
            <a:ext cx="5903913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6" y="627065"/>
            <a:ext cx="611981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20663" y="3387725"/>
            <a:ext cx="11106151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>
                <a:latin typeface="楷体" panose="02010609060101010101" pitchFamily="49" charset="-122"/>
                <a:ea typeface="楷体" panose="02010609060101010101" pitchFamily="49" charset="-122"/>
              </a:rPr>
              <a:t>你看到了什么？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3025" y="4279901"/>
            <a:ext cx="111077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个同学在玩耍，走掉了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个，还剩下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8"/>
          <p:cNvSpPr txBox="1">
            <a:spLocks noChangeArrowheads="1"/>
          </p:cNvSpPr>
          <p:nvPr/>
        </p:nvSpPr>
        <p:spPr bwMode="auto">
          <a:xfrm>
            <a:off x="574675" y="781050"/>
            <a:ext cx="11106151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生活中还有哪些这样的例子？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47701" y="1911350"/>
            <a:ext cx="11106151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妈妈买了</a:t>
            </a: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个馒头，吃了</a:t>
            </a: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个，还剩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25475" y="2971801"/>
            <a:ext cx="1110615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小结：像我们刚才说到的“走掉、吃掉、关掉、坏掉、用去”等都表示“去掉”的意思。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74675" y="636588"/>
            <a:ext cx="11106151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像这样从一个数里“去掉”一部分，求还剩多少都可以用减法来计算。</a:t>
            </a:r>
          </a:p>
          <a:p>
            <a:pPr eaLnBrk="1" hangingPunct="1">
              <a:lnSpc>
                <a:spcPct val="150000"/>
              </a:lnSpc>
            </a:pPr>
            <a:r>
              <a:rPr lang="zh-CN" sz="3200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在减法中要用到“－”，它叫做“减号”，“减号”就表示“去掉”。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42926" y="3660775"/>
            <a:ext cx="11106151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例题图中，从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人中走掉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人，也就是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人中去掉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人，还剩几人，就可以用“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2”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来计算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42926" y="1789113"/>
            <a:ext cx="11106151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    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读作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减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等于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  <a:p>
            <a:pPr eaLnBrk="1" hangingPunct="1">
              <a:lnSpc>
                <a:spcPct val="150000"/>
              </a:lnSpc>
            </a:pP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就表示：从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人中去掉了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人，还剩下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</a:p>
        </p:txBody>
      </p:sp>
      <p:sp>
        <p:nvSpPr>
          <p:cNvPr id="7171" name="文本框 1"/>
          <p:cNvSpPr txBox="1">
            <a:spLocks noChangeArrowheads="1"/>
          </p:cNvSpPr>
          <p:nvPr/>
        </p:nvSpPr>
        <p:spPr bwMode="auto">
          <a:xfrm>
            <a:off x="285750" y="706438"/>
            <a:ext cx="1110615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“5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2”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等于多少？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1"/>
          <p:cNvSpPr txBox="1">
            <a:spLocks noChangeArrowheads="1"/>
          </p:cNvSpPr>
          <p:nvPr/>
        </p:nvSpPr>
        <p:spPr bwMode="auto">
          <a:xfrm>
            <a:off x="184150" y="566738"/>
            <a:ext cx="1110615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独立观察图意，提出问题，在书上填写算式。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7" y="1562100"/>
            <a:ext cx="5903913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1214" y="1576390"/>
            <a:ext cx="611981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/>
          <p:cNvGrpSpPr/>
          <p:nvPr/>
        </p:nvGrpSpPr>
        <p:grpSpPr bwMode="auto">
          <a:xfrm>
            <a:off x="3663951" y="4102102"/>
            <a:ext cx="4065588" cy="1014413"/>
            <a:chOff x="4327" y="6459"/>
            <a:chExt cx="4803" cy="1598"/>
          </a:xfrm>
        </p:grpSpPr>
        <p:grpSp>
          <p:nvGrpSpPr>
            <p:cNvPr id="8200" name="组合 10"/>
            <p:cNvGrpSpPr/>
            <p:nvPr/>
          </p:nvGrpSpPr>
          <p:grpSpPr bwMode="auto">
            <a:xfrm>
              <a:off x="4327" y="6459"/>
              <a:ext cx="4137" cy="1598"/>
              <a:chOff x="5478" y="5484"/>
              <a:chExt cx="3432" cy="1252"/>
            </a:xfrm>
          </p:grpSpPr>
          <p:sp>
            <p:nvSpPr>
              <p:cNvPr id="8202" name="文本框 5"/>
              <p:cNvSpPr txBox="1">
                <a:spLocks noChangeArrowheads="1"/>
              </p:cNvSpPr>
              <p:nvPr/>
            </p:nvSpPr>
            <p:spPr bwMode="auto">
              <a:xfrm>
                <a:off x="5478" y="5484"/>
                <a:ext cx="3432" cy="1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4000">
                    <a:latin typeface="黑体" panose="02010609060101010101" pitchFamily="49" charset="-122"/>
                    <a:ea typeface="黑体" panose="02010609060101010101" pitchFamily="49" charset="-122"/>
                  </a:rPr>
                  <a:t>3 -     =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7014" y="5803"/>
                <a:ext cx="792" cy="794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8174" y="6867"/>
              <a:ext cx="956" cy="1013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700838" y="4070352"/>
            <a:ext cx="1631951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908551" y="4113213"/>
            <a:ext cx="14525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63525" y="806450"/>
            <a:ext cx="9393239" cy="647700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47651" y="869951"/>
            <a:ext cx="6340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二、结合实际操作，抽象计算方法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06614" y="1755777"/>
            <a:ext cx="6881812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 bwMode="auto">
          <a:xfrm>
            <a:off x="3303590" y="4635500"/>
            <a:ext cx="4067175" cy="1016000"/>
            <a:chOff x="3875" y="6798"/>
            <a:chExt cx="4803" cy="1598"/>
          </a:xfrm>
        </p:grpSpPr>
        <p:sp>
          <p:nvSpPr>
            <p:cNvPr id="9223" name="文本框 3"/>
            <p:cNvSpPr txBox="1">
              <a:spLocks noChangeArrowheads="1"/>
            </p:cNvSpPr>
            <p:nvPr/>
          </p:nvSpPr>
          <p:spPr bwMode="auto">
            <a:xfrm>
              <a:off x="3875" y="6798"/>
              <a:ext cx="4137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 dirty="0">
                  <a:latin typeface="黑体" panose="02010609060101010101" pitchFamily="49" charset="-122"/>
                  <a:ea typeface="黑体" panose="02010609060101010101" pitchFamily="49" charset="-122"/>
                </a:rPr>
                <a:t>5 - 1 =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7722" y="7205"/>
              <a:ext cx="956" cy="101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286501" y="4635500"/>
            <a:ext cx="16319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1864" y="779463"/>
            <a:ext cx="7527925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3" name="组合 10"/>
          <p:cNvGrpSpPr/>
          <p:nvPr/>
        </p:nvGrpSpPr>
        <p:grpSpPr bwMode="auto">
          <a:xfrm>
            <a:off x="3663952" y="4460877"/>
            <a:ext cx="3502025" cy="1014413"/>
            <a:chOff x="5478" y="5484"/>
            <a:chExt cx="3432" cy="1252"/>
          </a:xfrm>
        </p:grpSpPr>
        <p:sp>
          <p:nvSpPr>
            <p:cNvPr id="10247" name="文本框 3"/>
            <p:cNvSpPr txBox="1">
              <a:spLocks noChangeArrowheads="1"/>
            </p:cNvSpPr>
            <p:nvPr/>
          </p:nvSpPr>
          <p:spPr bwMode="auto">
            <a:xfrm>
              <a:off x="5478" y="5484"/>
              <a:ext cx="3432" cy="1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 dirty="0">
                  <a:latin typeface="黑体" panose="02010609060101010101" pitchFamily="49" charset="-122"/>
                  <a:ea typeface="黑体" panose="02010609060101010101" pitchFamily="49" charset="-122"/>
                </a:rPr>
                <a:t>   - 2 =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5651" y="5803"/>
              <a:ext cx="792" cy="79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567114" y="4419602"/>
            <a:ext cx="1454151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</a:p>
        </p:txBody>
      </p:sp>
      <p:sp>
        <p:nvSpPr>
          <p:cNvPr id="13" name="矩形 12"/>
          <p:cNvSpPr/>
          <p:nvPr/>
        </p:nvSpPr>
        <p:spPr>
          <a:xfrm>
            <a:off x="6919914" y="4719640"/>
            <a:ext cx="809625" cy="6429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700838" y="4460875"/>
            <a:ext cx="16319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RESET_TEXT_INDEX" val="0"/>
  <p:tag name="KSO_WM_UNIT_PRESET_TEXT_LEN" val="0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OneParaText2_3*f*1"/>
  <p:tag name="KSO_WM_TEMPLATE_CATEGORY" val="OneParaText"/>
  <p:tag name="KSO_WM_TEMPLATE_INDEX" val="2"/>
  <p:tag name="KSO_WM_UNIT_LAYERLEVEL" val="1"/>
  <p:tag name="KSO_WM_TAG_VERSION" val="1.0"/>
  <p:tag name="KSO_WM_BEAUTIFY_FLAG" val="#wm#"/>
  <p:tag name="KSO_WM_UNIT_TEXTBOXSTYLE_GUID" val="{487b52ad-1845-4b1d-bb0d-3242183e1184}"/>
  <p:tag name="KSO_WM_UNIT_TEXTBOXSTYLE_INDEX" val="3"/>
  <p:tag name="KSO_WM_UNIT_TEXTBOXSTYLE_TYPE" val="OneParaTitle"/>
</p:tagLst>
</file>

<file path=ppt/theme/theme1.xml><?xml version="1.0" encoding="utf-8"?>
<a:theme xmlns:a="http://schemas.openxmlformats.org/drawingml/2006/main" name="WWW.2PPT.COM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宽屏</PresentationFormat>
  <Paragraphs>69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2023-01-16T18:52:43Z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5BDE992F9B3340A4A5070288714627C1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