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8" r:id="rId2"/>
    <p:sldId id="299" r:id="rId3"/>
    <p:sldId id="286" r:id="rId4"/>
    <p:sldId id="265" r:id="rId5"/>
    <p:sldId id="287" r:id="rId6"/>
    <p:sldId id="261" r:id="rId7"/>
    <p:sldId id="310" r:id="rId8"/>
    <p:sldId id="309" r:id="rId9"/>
    <p:sldId id="312" r:id="rId10"/>
    <p:sldId id="350" r:id="rId11"/>
    <p:sldId id="331" r:id="rId12"/>
    <p:sldId id="332" r:id="rId13"/>
    <p:sldId id="296" r:id="rId14"/>
    <p:sldId id="340" r:id="rId15"/>
    <p:sldId id="341" r:id="rId16"/>
    <p:sldId id="297" r:id="rId17"/>
    <p:sldId id="342" r:id="rId18"/>
    <p:sldId id="343" r:id="rId19"/>
    <p:sldId id="346" r:id="rId20"/>
    <p:sldId id="345" r:id="rId21"/>
    <p:sldId id="344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33CC33"/>
    <a:srgbClr val="003300"/>
    <a:srgbClr val="006600"/>
    <a:srgbClr val="FF0000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04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394365-AC0D-4267-BD4F-BFACD38E3B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6B0F-4153-4A1B-AF5B-A609B06E3B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809F-52DB-4B1C-B5D6-28BEF4D88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ED7F-B780-485D-B9CE-A81041BEF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EA3E-5782-4AFC-BF74-8C264CDAF3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5745-6EF4-4CF2-A34C-5B4C5D375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77F3-82EC-4B5C-8725-024FB80FA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A8AB-BDA0-42A2-BAFD-ABFB43181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2143-A74D-4E16-86D8-617698DBD0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16DA-26A3-4A4B-BC00-5E85E2C15C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46D8-F4F1-4334-BF10-50B650EFCB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E11-4968-42D2-86F2-6474FFE585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D74ED7F-B780-485D-B9CE-A81041BEFD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5%20Topic2\&#35838;&#20214;\SectionA&#21442;&#32771;&#35838;&#20214;\SectionA&#35838;&#25991;&#24405;&#38899;1a.mp3" TargetMode="External"/><Relationship Id="rId1" Type="http://schemas.microsoft.com/office/2007/relationships/media" Target="file:///C:\Documents%20and%20Settings\Administrator\&#26700;&#38754;\Unit5%20Topic2\&#35838;&#20214;\SectionA&#21442;&#32771;&#35838;&#20214;\SectionA&#35838;&#25991;&#24405;&#38899;1a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5%20Topic2\&#35838;&#20214;\SectionA&#21442;&#32771;&#35838;&#20214;\SectionA&#35838;&#25991;&#24405;&#38899;3a.mp3" TargetMode="External"/><Relationship Id="rId1" Type="http://schemas.microsoft.com/office/2007/relationships/media" Target="file:///C:\Documents%20and%20Settings\Administrator\&#26700;&#38754;\Unit5%20Topic2\&#35838;&#20214;\SectionA&#21442;&#32771;&#35838;&#20214;\SectionA&#35838;&#25991;&#24405;&#38899;3a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5%20Topic2\&#35838;&#20214;\SectionA&#21442;&#32771;&#35838;&#20214;\SectionA&#35838;&#25991;&#24405;&#38899;4a.mp3" TargetMode="External"/><Relationship Id="rId1" Type="http://schemas.microsoft.com/office/2007/relationships/media" Target="file:///C:\Documents%20and%20Settings\Administrator\&#26700;&#38754;\Unit5%20Topic2\&#35838;&#20214;\SectionA&#21442;&#32771;&#35838;&#20214;\SectionA&#35838;&#25991;&#24405;&#38899;4a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52736"/>
            <a:ext cx="9144000" cy="317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Unit5 Topic </a:t>
            </a:r>
            <a:r>
              <a:rPr lang="en-US" altLang="zh-CN" sz="40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2 </a:t>
            </a: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 few students are running around the playground.</a:t>
            </a:r>
          </a:p>
          <a:p>
            <a:pPr algn="ctr">
              <a:buFontTx/>
              <a:buNone/>
              <a:defRPr/>
            </a:pPr>
            <a:endParaRPr lang="en-US" altLang="zh-CN" sz="4000" b="1" dirty="0">
              <a:latin typeface="+mn-lt"/>
              <a:ea typeface="宋体" panose="02010600030101010101" pitchFamily="2" charset="-122"/>
            </a:endParaRP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latin typeface="+mn-lt"/>
                <a:ea typeface="宋体" panose="02010600030101010101" pitchFamily="2" charset="-122"/>
              </a:rPr>
              <a:t>Section A</a:t>
            </a:r>
            <a:endParaRPr lang="zh-CN" altLang="en-US" sz="4000" b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9375"/>
            <a:ext cx="8229600" cy="1143000"/>
          </a:xfrm>
          <a:solidFill>
            <a:schemeClr val="accent1">
              <a:alpha val="70195"/>
            </a:schemeClr>
          </a:solidFill>
        </p:spPr>
        <p:txBody>
          <a:bodyPr/>
          <a:lstStyle/>
          <a:p>
            <a:r>
              <a:rPr lang="zh-CN" altLang="en-US" dirty="0"/>
              <a:t>动词 v.-ing的构成形式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396875" y="188913"/>
          <a:ext cx="8229600" cy="110172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Grammar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39750" y="2708275"/>
            <a:ext cx="15113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wash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catch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make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ride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sit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/>
              <a:t>get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836738" y="2708275"/>
            <a:ext cx="20145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wash</a:t>
            </a:r>
            <a:r>
              <a:rPr lang="zh-CN" altLang="en-US" sz="3200" b="1" dirty="0">
                <a:solidFill>
                  <a:srgbClr val="FF0000"/>
                </a:solidFill>
              </a:rPr>
              <a:t>ing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catch</a:t>
            </a:r>
            <a:r>
              <a:rPr lang="zh-CN" altLang="en-US" sz="3200" b="1" dirty="0">
                <a:solidFill>
                  <a:srgbClr val="FF0000"/>
                </a:solidFill>
              </a:rPr>
              <a:t>ing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mak</a:t>
            </a:r>
            <a:r>
              <a:rPr lang="zh-CN" altLang="en-US" sz="3200" b="1" dirty="0">
                <a:solidFill>
                  <a:srgbClr val="FF0000"/>
                </a:solidFill>
              </a:rPr>
              <a:t>ing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rid</a:t>
            </a:r>
            <a:r>
              <a:rPr lang="zh-CN" altLang="en-US" sz="3200" b="1" dirty="0">
                <a:solidFill>
                  <a:srgbClr val="FF0000"/>
                </a:solidFill>
              </a:rPr>
              <a:t>ing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sit</a:t>
            </a:r>
            <a:r>
              <a:rPr lang="zh-CN" altLang="en-US" sz="3200" b="1" dirty="0">
                <a:solidFill>
                  <a:srgbClr val="FF0000"/>
                </a:solidFill>
              </a:rPr>
              <a:t>ting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</a:rPr>
              <a:t>get</a:t>
            </a:r>
            <a:r>
              <a:rPr lang="zh-CN" altLang="en-US" sz="3200" b="1" dirty="0">
                <a:solidFill>
                  <a:srgbClr val="FF0000"/>
                </a:solidFill>
              </a:rPr>
              <a:t>ting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4347" name="AutoShape 11"/>
          <p:cNvSpPr/>
          <p:nvPr/>
        </p:nvSpPr>
        <p:spPr bwMode="auto">
          <a:xfrm>
            <a:off x="3708400" y="2997200"/>
            <a:ext cx="144463" cy="720725"/>
          </a:xfrm>
          <a:prstGeom prst="rightBrace">
            <a:avLst>
              <a:gd name="adj1" fmla="val 62455"/>
              <a:gd name="adj2" fmla="val 47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8" name="AutoShape 12"/>
          <p:cNvSpPr/>
          <p:nvPr/>
        </p:nvSpPr>
        <p:spPr bwMode="auto">
          <a:xfrm>
            <a:off x="3563938" y="4149725"/>
            <a:ext cx="144462" cy="719138"/>
          </a:xfrm>
          <a:prstGeom prst="rightBrace">
            <a:avLst>
              <a:gd name="adj1" fmla="val 41461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9" name="AutoShape 13"/>
          <p:cNvSpPr/>
          <p:nvPr/>
        </p:nvSpPr>
        <p:spPr bwMode="auto">
          <a:xfrm>
            <a:off x="3563938" y="5229225"/>
            <a:ext cx="144462" cy="720725"/>
          </a:xfrm>
          <a:prstGeom prst="rightBrace">
            <a:avLst>
              <a:gd name="adj1" fmla="val 41552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068763" y="3141663"/>
            <a:ext cx="4911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一般在动词原形末尾加-ing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995738" y="3933825"/>
            <a:ext cx="49133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以不发音的e结尾的动词，先去掉e，再加-ing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924300" y="5157788"/>
            <a:ext cx="4911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以重读闭音节结尾的动词，如果末尾只有一个辅音字母，应先双写这个字母，再加-ing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ldLvl="0"/>
      <p:bldP spid="14347" grpId="0" animBg="1"/>
      <p:bldP spid="14348" grpId="0" animBg="1"/>
      <p:bldP spid="14349" grpId="0" animBg="1"/>
      <p:bldP spid="14350" grpId="0" bldLvl="0"/>
      <p:bldP spid="14351" grpId="0" bldLvl="0"/>
      <p:bldP spid="1435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ic 2--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149725"/>
            <a:ext cx="284321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406400"/>
            <a:ext cx="8640763" cy="715963"/>
          </a:xfrm>
          <a:prstGeom prst="rect">
            <a:avLst/>
          </a:prstGeom>
          <a:solidFill>
            <a:srgbClr val="FFCCCC"/>
          </a:solidFill>
          <a:ln w="76200" cmpd="tri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  Listen and circle the correct answers.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875" y="1917700"/>
            <a:ext cx="8280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Michael and Ja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ne are talking _________________ (on the telephone, in the classroom).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Jane is _______________ (doing her homework, watching TV).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3. What is Michael doing? He is ______________ (playing cards, making cards)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39750" y="2492375"/>
            <a:ext cx="2592388" cy="577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66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23850" y="3498850"/>
            <a:ext cx="2233613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66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13038" y="4508500"/>
            <a:ext cx="2290762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66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2700338" y="476250"/>
            <a:ext cx="1295400" cy="577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66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2" name="SectionA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363" grpId="0" bldLvl="0" animBg="1"/>
      <p:bldP spid="15364" grpId="0"/>
      <p:bldP spid="15365" grpId="0" animBg="1"/>
      <p:bldP spid="15366" grpId="0" animBg="1"/>
      <p:bldP spid="15367" grpId="0" animBg="1"/>
      <p:bldP spid="153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ic 2--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149725"/>
            <a:ext cx="284321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406400"/>
            <a:ext cx="8064500" cy="715963"/>
          </a:xfrm>
          <a:prstGeom prst="rect">
            <a:avLst/>
          </a:prstGeom>
          <a:solidFill>
            <a:srgbClr val="FFCCCC"/>
          </a:solidFill>
          <a:ln w="76200" cmpd="tri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Pair 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Work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71550" y="3141663"/>
            <a:ext cx="44338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doing? 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I’m…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you…? 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… / No, …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5326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Work in pairs and practice 1a. Then make up a new conversation with the following sentence structures.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/>
      <p:bldP spid="17412" grpId="0"/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404813"/>
            <a:ext cx="8553450" cy="175418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match. Pay attention to the structure of Present Continuous.</a:t>
            </a:r>
          </a:p>
          <a:p>
            <a:pPr algn="ctr"/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2470150"/>
            <a:ext cx="2736850" cy="3883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Maria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Kangkang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Wang Li and Li Mei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Wang Wei and Lin Tao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92375"/>
            <a:ext cx="2952750" cy="40417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are doing some cleaning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is reading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is running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are dancing</a:t>
            </a:r>
          </a:p>
          <a:p>
            <a:pPr eaLnBrk="1" hangingPunct="1">
              <a:spcBef>
                <a:spcPct val="30000"/>
              </a:spcBef>
            </a:pP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84888" y="2498725"/>
            <a:ext cx="2808287" cy="33274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in the gym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on the playground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in the </a:t>
            </a:r>
            <a:r>
              <a:rPr lang="zh-CN" altLang="en-US" sz="3600" b="1">
                <a:latin typeface="Times New Roman" panose="02020603050405020304" pitchFamily="18" charset="0"/>
              </a:rPr>
              <a:t>lab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in the library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547813" y="2924175"/>
            <a:ext cx="1511300" cy="1009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148263" y="4076700"/>
            <a:ext cx="1008062" cy="158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435600" y="3068638"/>
            <a:ext cx="720725" cy="2520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411413" y="4868863"/>
            <a:ext cx="720725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435600" y="2997200"/>
            <a:ext cx="720725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411413" y="3068638"/>
            <a:ext cx="720725" cy="2447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5148263" y="3644900"/>
            <a:ext cx="1006475" cy="1296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339975" y="3789363"/>
            <a:ext cx="792163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SectionA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7858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5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434" grpId="0" bldLvl="0" animBg="1"/>
      <p:bldP spid="18435" grpId="0" animBg="1"/>
      <p:bldP spid="18436" grpId="0" bldLvl="0" animBg="1"/>
      <p:bldP spid="18437" grpId="0" bldLvl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85750"/>
            <a:ext cx="8890000" cy="1143000"/>
          </a:xfrm>
          <a:solidFill>
            <a:srgbClr val="FFCCCC">
              <a:alpha val="67058"/>
            </a:srgbClr>
          </a:solidFill>
        </p:spPr>
        <p:txBody>
          <a:bodyPr/>
          <a:lstStyle/>
          <a:p>
            <a:pPr algn="l"/>
            <a:r>
              <a:rPr lang="en-US" altLang="zh-CN" sz="3600" b="1" dirty="0"/>
              <a:t>Work in pairs. Make up conversations</a:t>
            </a:r>
            <a:br>
              <a:rPr lang="en-US" altLang="zh-CN" sz="3600" b="1" dirty="0"/>
            </a:br>
            <a:r>
              <a:rPr lang="en-US" altLang="zh-CN" sz="3600" b="1" dirty="0"/>
              <a:t>with the information in 3a.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zh-CN" b="1" dirty="0">
                <a:solidFill>
                  <a:srgbClr val="0000FF"/>
                </a:solidFill>
              </a:rPr>
              <a:t>Example: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A: ..., where is Maria?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B: She is ...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A: What is she doing now?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B: She is ...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A: Is </a:t>
            </a:r>
            <a:r>
              <a:rPr lang="en-US" altLang="zh-CN" b="1" dirty="0" err="1">
                <a:solidFill>
                  <a:srgbClr val="0000FF"/>
                </a:solidFill>
              </a:rPr>
              <a:t>Kangkang</a:t>
            </a:r>
            <a:r>
              <a:rPr lang="en-US" altLang="zh-CN" b="1" dirty="0">
                <a:solidFill>
                  <a:srgbClr val="0000FF"/>
                </a:solidFill>
              </a:rPr>
              <a:t> reading in the library, too?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B: No, he isn't. He is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604250" cy="1143000"/>
          </a:xfrm>
          <a:solidFill>
            <a:srgbClr val="FFCCCC">
              <a:alpha val="67058"/>
            </a:srgbClr>
          </a:solidFill>
        </p:spPr>
        <p:txBody>
          <a:bodyPr/>
          <a:lstStyle/>
          <a:p>
            <a:pPr algn="l"/>
            <a:r>
              <a:rPr lang="en-US" altLang="zh-CN" sz="3600" b="1"/>
              <a:t>Work in pairs. Make up conversations with the information in 3a.</a:t>
            </a:r>
            <a:endParaRPr lang="en-US" altLang="zh-CN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zh-CN" b="1">
                <a:solidFill>
                  <a:srgbClr val="0000FF"/>
                </a:solidFill>
              </a:rPr>
              <a:t>Example: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A: Where are Wang Li and Li Mei?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B: They are ...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A: What are they doing?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B: They are ...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A: Are Wang Wei and Lin Tao dancing, too?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B: No, they aren't. </a:t>
            </a:r>
            <a:r>
              <a:rPr lang="zh-CN" altLang="en-US" b="1">
                <a:solidFill>
                  <a:srgbClr val="0000FF"/>
                </a:solidFill>
              </a:rPr>
              <a:t>T</a:t>
            </a:r>
            <a:r>
              <a:rPr lang="en-US" altLang="zh-CN" b="1">
                <a:solidFill>
                  <a:srgbClr val="0000FF"/>
                </a:solidFill>
              </a:rPr>
              <a:t>hey are ...</a:t>
            </a:r>
            <a:endParaRPr lang="en-US" altLang="zh-CN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6875" y="915988"/>
            <a:ext cx="8351838" cy="5584825"/>
          </a:xfrm>
          <a:prstGeom prst="rect">
            <a:avLst/>
          </a:prstGeom>
          <a:solidFill>
            <a:srgbClr val="FFCCCC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用现在进行时完成下列句子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1. What ______ you ________(do)?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2. I____________ (sing) an English song.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3. What _____she ____________(drink)?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4. He___________ (drive) a car.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5. _____ you _______(fly) a kite?</a:t>
            </a:r>
          </a:p>
          <a:p>
            <a:r>
              <a:rPr 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latin typeface="Times New Roman" panose="02020603050405020304" pitchFamily="18" charset="0"/>
              </a:rPr>
              <a:t>Yes, _______.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6. ____ she ________ (sit) in the boat?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7. ______you ________ (ask) questions?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8. We___________ (play) games now.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76375" y="5805488"/>
            <a:ext cx="266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 playing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6463" y="1487488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13000" y="1498600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89050" y="200183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 singing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413000" y="25701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213225" y="2563813"/>
            <a:ext cx="188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drinking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92275" y="3111500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driving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044575" y="365760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916238" y="365760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flying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908175" y="4221163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am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260475" y="4738688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916238" y="47752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sitting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044575" y="531495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205163" y="531495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asking</a:t>
            </a: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714375" y="142875"/>
            <a:ext cx="2214563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/>
              <a:t>练习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21507" grpId="0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CCCC">
              <a:alpha val="70195"/>
            </a:srgbClr>
          </a:solidFill>
        </p:spPr>
        <p:txBody>
          <a:bodyPr/>
          <a:lstStyle/>
          <a:p>
            <a:pPr algn="l"/>
            <a:r>
              <a:rPr lang="en-US" altLang="zh-CN" sz="3600" b="1">
                <a:solidFill>
                  <a:srgbClr val="0000FF"/>
                </a:solidFill>
              </a:rPr>
              <a:t>Listen and read the sounds and words aloud.</a:t>
            </a:r>
          </a:p>
        </p:txBody>
      </p:sp>
      <p:pic>
        <p:nvPicPr>
          <p:cNvPr id="19459" name="Picture 3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930400"/>
            <a:ext cx="8229600" cy="3865563"/>
          </a:xfrm>
        </p:spPr>
      </p:pic>
      <p:pic>
        <p:nvPicPr>
          <p:cNvPr id="39" name="SectionA课文录音4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"/>
            <a:ext cx="795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5813"/>
            <a:ext cx="8418513" cy="38163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42938"/>
            <a:ext cx="8229600" cy="1143000"/>
          </a:xfrm>
          <a:solidFill>
            <a:srgbClr val="FFCCCC">
              <a:alpha val="70195"/>
            </a:srgbClr>
          </a:solidFill>
        </p:spPr>
        <p:txBody>
          <a:bodyPr/>
          <a:lstStyle/>
          <a:p>
            <a:pPr algn="l"/>
            <a:r>
              <a:rPr lang="en-US" altLang="zh-CN" sz="4000" b="1">
                <a:solidFill>
                  <a:srgbClr val="0000FF"/>
                </a:solidFill>
              </a:rPr>
              <a:t>Read aloud and compare the sounds of the colored letters.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286000"/>
            <a:ext cx="7842250" cy="31654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698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How do you like your school life?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971550" y="5157788"/>
            <a:ext cx="59769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200" kern="10">
                <a:ln w="9525">
                  <a:solidFill>
                    <a:srgbClr val="DCDCDC"/>
                  </a:solidFill>
                  <a:round/>
                </a:ln>
                <a:solidFill>
                  <a:srgbClr val="C7C7C7">
                    <a:alpha val="59998"/>
                  </a:srgbClr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福州四十中                 </a:t>
            </a:r>
            <a:r>
              <a:rPr lang="en-US" altLang="zh-CN" sz="3200" kern="10">
                <a:ln w="9525">
                  <a:solidFill>
                    <a:srgbClr val="DCDCDC"/>
                  </a:solidFill>
                  <a:round/>
                </a:ln>
                <a:solidFill>
                  <a:srgbClr val="C7C7C7">
                    <a:alpha val="59998"/>
                  </a:srgbClr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www.fzssz.com</a:t>
            </a:r>
            <a:endParaRPr lang="zh-CN" altLang="en-US" sz="3200" kern="10">
              <a:ln w="9525">
                <a:solidFill>
                  <a:srgbClr val="DCDCDC"/>
                </a:solidFill>
                <a:round/>
              </a:ln>
              <a:solidFill>
                <a:srgbClr val="C7C7C7">
                  <a:alpha val="59998"/>
                </a:srgbClr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</p:txBody>
      </p:sp>
      <p:pic>
        <p:nvPicPr>
          <p:cNvPr id="4100" name="Picture 5" descr="20110408122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628775"/>
            <a:ext cx="6337300" cy="42370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24075" y="5476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50" y="1123950"/>
            <a:ext cx="83915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</a:rPr>
              <a:t>T</a:t>
            </a:r>
            <a:r>
              <a:rPr lang="en-GB" altLang="en-US" sz="2800" b="1" dirty="0">
                <a:solidFill>
                  <a:srgbClr val="0000FF"/>
                </a:solidFill>
              </a:rPr>
              <a:t>he names of school </a:t>
            </a:r>
            <a:r>
              <a:rPr lang="zh-CN" altLang="en-US" sz="2800" b="1" dirty="0">
                <a:solidFill>
                  <a:srgbClr val="0000FF"/>
                </a:solidFill>
              </a:rPr>
              <a:t>facilities</a:t>
            </a:r>
            <a:r>
              <a:rPr lang="en-GB" altLang="en-US" sz="2800" b="1" dirty="0">
                <a:solidFill>
                  <a:srgbClr val="0000FF"/>
                </a:solidFill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</a:rPr>
              <a:t>P</a:t>
            </a:r>
            <a:r>
              <a:rPr lang="en-GB" altLang="en-US" sz="2800" b="1" dirty="0">
                <a:solidFill>
                  <a:srgbClr val="0000FF"/>
                </a:solidFill>
              </a:rPr>
              <a:t>resent continuous tense.</a:t>
            </a: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    e.g. What are you</a:t>
            </a:r>
            <a:r>
              <a:rPr lang="zh-CN" altLang="en-US" sz="2800" b="1" dirty="0">
                <a:solidFill>
                  <a:srgbClr val="0000FF"/>
                </a:solidFill>
              </a:rPr>
              <a:t>/they</a:t>
            </a:r>
            <a:r>
              <a:rPr lang="en-GB" altLang="en-US" sz="2800" b="1" dirty="0">
                <a:solidFill>
                  <a:srgbClr val="0000FF"/>
                </a:solidFill>
              </a:rPr>
              <a:t> doing?  </a:t>
            </a: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           I’m</a:t>
            </a:r>
            <a:r>
              <a:rPr lang="zh-CN" altLang="en-US" sz="2800" b="1" dirty="0">
                <a:solidFill>
                  <a:srgbClr val="0000FF"/>
                </a:solidFill>
              </a:rPr>
              <a:t>/They're reading</a:t>
            </a:r>
            <a:r>
              <a:rPr lang="en-GB" altLang="en-US" sz="2800" b="1" dirty="0">
                <a:solidFill>
                  <a:srgbClr val="0000FF"/>
                </a:solidFill>
              </a:rPr>
              <a:t>.</a:t>
            </a: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           Are you</a:t>
            </a:r>
            <a:r>
              <a:rPr lang="zh-CN" altLang="en-US" sz="2800" b="1" dirty="0">
                <a:solidFill>
                  <a:srgbClr val="0000FF"/>
                </a:solidFill>
              </a:rPr>
              <a:t>/they</a:t>
            </a:r>
            <a:r>
              <a:rPr lang="en-GB" altLang="en-US" sz="2800" b="1" dirty="0">
                <a:solidFill>
                  <a:srgbClr val="0000FF"/>
                </a:solidFill>
              </a:rPr>
              <a:t> watching TV now?      </a:t>
            </a: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           Yes, I am</a:t>
            </a:r>
            <a:r>
              <a:rPr lang="zh-CN" altLang="en-US" sz="2800" b="1" dirty="0">
                <a:solidFill>
                  <a:srgbClr val="0000FF"/>
                </a:solidFill>
              </a:rPr>
              <a:t>/they are</a:t>
            </a:r>
            <a:r>
              <a:rPr lang="en-GB" altLang="en-US" sz="2800" b="1" dirty="0">
                <a:solidFill>
                  <a:srgbClr val="0000FF"/>
                </a:solidFill>
              </a:rPr>
              <a:t>. /</a:t>
            </a:r>
          </a:p>
          <a:p>
            <a:pPr marL="457200" indent="-457200"/>
            <a:r>
              <a:rPr lang="en-GB" altLang="en-US" sz="2800" b="1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          </a:t>
            </a:r>
            <a:r>
              <a:rPr lang="en-GB" altLang="en-US" sz="2800" b="1" dirty="0">
                <a:solidFill>
                  <a:srgbClr val="0000FF"/>
                </a:solidFill>
              </a:rPr>
              <a:t>No, I’m not</a:t>
            </a:r>
            <a:r>
              <a:rPr lang="zh-CN" altLang="en-US" sz="2800" b="1" dirty="0">
                <a:solidFill>
                  <a:srgbClr val="0000FF"/>
                </a:solidFill>
              </a:rPr>
              <a:t> /they aren't</a:t>
            </a:r>
            <a:r>
              <a:rPr lang="en-GB" altLang="en-US" sz="2800" b="1" dirty="0">
                <a:solidFill>
                  <a:srgbClr val="0000FF"/>
                </a:solidFill>
              </a:rPr>
              <a:t>.</a:t>
            </a:r>
          </a:p>
          <a:p>
            <a:pPr marL="457200" indent="-457200"/>
            <a:r>
              <a:rPr lang="zh-CN" altLang="en-US" sz="2800" b="1" dirty="0">
                <a:solidFill>
                  <a:srgbClr val="0000FF"/>
                </a:solidFill>
              </a:rPr>
              <a:t>           What is he/she doing?</a:t>
            </a:r>
          </a:p>
          <a:p>
            <a:pPr marL="457200" indent="-457200"/>
            <a:r>
              <a:rPr lang="zh-CN" altLang="en-US" sz="2800" b="1" dirty="0">
                <a:solidFill>
                  <a:srgbClr val="0000FF"/>
                </a:solidFill>
              </a:rPr>
              <a:t>           He/She is </a:t>
            </a:r>
            <a:r>
              <a:rPr lang="en-GB" altLang="en-US" sz="2800" b="1" dirty="0">
                <a:solidFill>
                  <a:srgbClr val="0000FF"/>
                </a:solidFill>
              </a:rPr>
              <a:t>making cards</a:t>
            </a:r>
            <a:r>
              <a:rPr lang="zh-CN" altLang="en-US" sz="2800" b="1" dirty="0">
                <a:solidFill>
                  <a:srgbClr val="0000FF"/>
                </a:solidFill>
              </a:rPr>
              <a:t>.</a:t>
            </a:r>
          </a:p>
          <a:p>
            <a:pPr marL="457200" indent="-457200"/>
            <a:r>
              <a:rPr lang="zh-CN" altLang="en-US" sz="2800" b="1" dirty="0">
                <a:solidFill>
                  <a:srgbClr val="0000FF"/>
                </a:solidFill>
              </a:rPr>
              <a:t>           Is he/she running now?</a:t>
            </a:r>
          </a:p>
          <a:p>
            <a:pPr marL="457200" indent="-457200"/>
            <a:r>
              <a:rPr lang="zh-CN" altLang="en-US" sz="2800" b="1" dirty="0">
                <a:solidFill>
                  <a:srgbClr val="0000FF"/>
                </a:solidFill>
              </a:rPr>
              <a:t>           Yes, he/she is. / No, he/she isn't.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667000" y="1350963"/>
            <a:ext cx="3057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786063" y="428625"/>
            <a:ext cx="292893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/>
              <a:t>summary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>
            <a:spLocks noChangeArrowheads="1"/>
          </p:cNvSpPr>
          <p:nvPr/>
        </p:nvSpPr>
        <p:spPr bwMode="auto">
          <a:xfrm>
            <a:off x="3183880" y="3713038"/>
            <a:ext cx="4143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/>
        </p:nvSpPr>
        <p:spPr bwMode="auto">
          <a:xfrm>
            <a:off x="928688" y="2000250"/>
            <a:ext cx="760375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     Look at the pictures and write about what they are doing now.</a:t>
            </a:r>
            <a:r>
              <a:rPr lang="zh-CN" altLang="en-US" sz="3200" b="1" dirty="0"/>
              <a:t> </a:t>
            </a:r>
            <a:r>
              <a:rPr lang="zh-CN" altLang="en-US" sz="3200" b="1" dirty="0" smtClean="0"/>
              <a:t> </a:t>
            </a:r>
            <a:endParaRPr lang="zh-CN" altLang="en-US" sz="3200" b="1" dirty="0"/>
          </a:p>
        </p:txBody>
      </p:sp>
      <p:sp>
        <p:nvSpPr>
          <p:cNvPr id="26628" name="Rectangle 4"/>
          <p:cNvSpPr>
            <a:spLocks noGrp="1" noChangeArrowheads="1"/>
          </p:cNvSpPr>
          <p:nvPr/>
        </p:nvSpPr>
        <p:spPr bwMode="auto">
          <a:xfrm>
            <a:off x="2286000" y="857250"/>
            <a:ext cx="4214813" cy="79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44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3557" name="Picture 5" descr="p10-1 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20526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10-4-2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7018" y="3716213"/>
            <a:ext cx="1728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7-5-2-7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2330" y="3789238"/>
            <a:ext cx="19716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5-2-1-5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36205" y="3860676"/>
            <a:ext cx="2035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611112105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65175"/>
            <a:ext cx="3743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la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860800"/>
            <a:ext cx="3529012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48038" y="0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New Words</a:t>
            </a:r>
            <a:endParaRPr lang="en-US" altLang="zh-CN" b="1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78438" y="2997200"/>
            <a:ext cx="2192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playground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87900" y="5876925"/>
            <a:ext cx="3097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computer room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822450" y="3068638"/>
            <a:ext cx="1403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library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00113" y="5876925"/>
            <a:ext cx="3113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lab = laboratory </a:t>
            </a:r>
          </a:p>
        </p:txBody>
      </p:sp>
      <p:pic>
        <p:nvPicPr>
          <p:cNvPr id="5129" name="Picture 9" descr="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860800"/>
            <a:ext cx="3743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1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765175"/>
            <a:ext cx="35290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ckie Harris (left), Laura Tuck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4813"/>
            <a:ext cx="37449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ining%20H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04813"/>
            <a:ext cx="34496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acific newport gy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541713"/>
            <a:ext cx="34559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47813" y="2720975"/>
            <a:ext cx="2006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dining</a:t>
            </a:r>
            <a:r>
              <a:rPr lang="en-US" altLang="zh-CN" b="1" dirty="0"/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hall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51050" y="5872163"/>
            <a:ext cx="928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gym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87900" y="594995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classroom</a:t>
            </a:r>
            <a:r>
              <a:rPr lang="en-US" altLang="zh-CN" b="1" dirty="0"/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building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859338" y="2754313"/>
            <a:ext cx="2776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teachers’</a:t>
            </a:r>
            <a:r>
              <a:rPr lang="en-US" altLang="zh-CN" b="1" dirty="0"/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office</a:t>
            </a:r>
          </a:p>
        </p:txBody>
      </p:sp>
      <p:pic>
        <p:nvPicPr>
          <p:cNvPr id="6153" name="Picture 9" descr="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500438"/>
            <a:ext cx="3810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ol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6327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63713" y="5445125"/>
            <a:ext cx="2994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swimming</a:t>
            </a:r>
            <a:r>
              <a:rPr lang="en-US" altLang="zh-CN" sz="3400" b="1" dirty="0"/>
              <a:t> 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pool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28775"/>
            <a:ext cx="65881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4643438" y="2830513"/>
            <a:ext cx="363537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8101013" y="1989138"/>
            <a:ext cx="363537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804025" y="5229225"/>
            <a:ext cx="363538" cy="3825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435600" y="2276475"/>
            <a:ext cx="363538" cy="3825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316913" y="2852738"/>
            <a:ext cx="400050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227763" y="2852738"/>
            <a:ext cx="363537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956550" y="5445125"/>
            <a:ext cx="363538" cy="3825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3850" y="44450"/>
            <a:ext cx="8137525" cy="954088"/>
          </a:xfrm>
          <a:prstGeom prst="rect">
            <a:avLst/>
          </a:prstGeom>
          <a:solidFill>
            <a:srgbClr val="99CC00">
              <a:alpha val="29999"/>
            </a:srgbClr>
          </a:solidFill>
          <a:ln w="76200" cmpd="tri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Look at the pictures and match them with the correct words or phrases. 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211638" y="5589588"/>
            <a:ext cx="363537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812088" y="4005263"/>
            <a:ext cx="363537" cy="3825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0066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938" y="1260475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6</a:t>
            </a:r>
            <a:r>
              <a:rPr lang="zh-CN" altLang="en-US" sz="2400"/>
              <a:t>）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938" y="2781300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8</a:t>
            </a:r>
            <a:r>
              <a:rPr lang="zh-CN" altLang="en-US" sz="2400"/>
              <a:t>）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4925" y="32845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9</a:t>
            </a:r>
            <a:r>
              <a:rPr lang="zh-CN" altLang="en-US" sz="2400"/>
              <a:t>）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4925" y="3835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/>
              <a:t>）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4925" y="4340225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/>
              <a:t>）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4925" y="4797425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/>
              <a:t>）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9375" y="5876925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/>
              <a:t>）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938" y="1773238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/>
              <a:t>）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938" y="2276475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/>
              <a:t>）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55650" y="1125538"/>
            <a:ext cx="30972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AutoNum type="alphaUcPeriod"/>
            </a:pPr>
            <a:r>
              <a:rPr lang="en-US" altLang="zh-CN" sz="2400" b="1" dirty="0">
                <a:solidFill>
                  <a:srgbClr val="0000FF"/>
                </a:solidFill>
              </a:rPr>
              <a:t>library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B.  playground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C.  lab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D.  computer  room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E.  dining hall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F.  teachers’ office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G. gym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H. classroom building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I.  swimming pool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bldLvl="0" animBg="1"/>
      <p:bldP spid="8203" grpId="0" animBg="1"/>
      <p:bldP spid="8204" grpId="0" animBg="1"/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8212" grpId="0"/>
      <p:bldP spid="8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435600" y="1052513"/>
            <a:ext cx="3314700" cy="1117600"/>
          </a:xfrm>
          <a:prstGeom prst="wedgeEllipseCallout">
            <a:avLst>
              <a:gd name="adj1" fmla="val 27060"/>
              <a:gd name="adj2" fmla="val 300852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en-US" sz="28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they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doing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12775" y="4652963"/>
            <a:ext cx="3744913" cy="1366837"/>
          </a:xfrm>
          <a:prstGeom prst="wedgeRoundRectCallout">
            <a:avLst>
              <a:gd name="adj1" fmla="val 89199"/>
              <a:gd name="adj2" fmla="val -9199"/>
              <a:gd name="adj3" fmla="val 16667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/>
              <a:t>They </a:t>
            </a:r>
            <a:r>
              <a:rPr lang="en-US" altLang="zh-CN" sz="3200" b="1">
                <a:solidFill>
                  <a:srgbClr val="FF0000"/>
                </a:solidFill>
              </a:rPr>
              <a:t>are </a:t>
            </a:r>
            <a:r>
              <a:rPr lang="en-US" altLang="zh-CN" sz="3200" b="1">
                <a:solidFill>
                  <a:srgbClr val="3399FF"/>
                </a:solidFill>
              </a:rPr>
              <a:t>clean</a:t>
            </a:r>
            <a:r>
              <a:rPr lang="en-US" altLang="zh-CN" sz="3200" b="1">
                <a:solidFill>
                  <a:srgbClr val="FF0000"/>
                </a:solidFill>
              </a:rPr>
              <a:t>ing</a:t>
            </a:r>
            <a:r>
              <a:rPr lang="en-US" altLang="zh-CN" sz="3200" b="1"/>
              <a:t> the classroom.</a:t>
            </a:r>
          </a:p>
        </p:txBody>
      </p:sp>
      <p:pic>
        <p:nvPicPr>
          <p:cNvPr id="9220" name="Picture 4" descr="201104262010471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60363"/>
            <a:ext cx="49561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  <p:bldP spid="1024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561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 A: What </a:t>
            </a:r>
            <a:r>
              <a:rPr lang="zh-CN" altLang="en-US" sz="3600" b="1">
                <a:solidFill>
                  <a:srgbClr val="FF0000"/>
                </a:solidFill>
              </a:rPr>
              <a:t>are</a:t>
            </a:r>
            <a:r>
              <a:rPr lang="zh-CN" altLang="en-US" sz="3600" b="1">
                <a:solidFill>
                  <a:srgbClr val="0000FF"/>
                </a:solidFill>
              </a:rPr>
              <a:t> you do</a:t>
            </a:r>
            <a:r>
              <a:rPr lang="zh-CN" altLang="en-US" sz="3600" b="1">
                <a:solidFill>
                  <a:srgbClr val="FF0000"/>
                </a:solidFill>
              </a:rPr>
              <a:t>ing</a:t>
            </a:r>
            <a:r>
              <a:rPr lang="zh-CN" altLang="en-US" sz="36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8175" y="1917700"/>
            <a:ext cx="3306763" cy="44259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76200">
            <a:solidFill>
              <a:srgbClr val="DDDDDD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swim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ming 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run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ning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cycl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ing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row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ing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skat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ing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ski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ing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danc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3560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</a:rPr>
              <a:t>B: I </a:t>
            </a:r>
            <a:r>
              <a:rPr lang="zh-CN" altLang="en-US" sz="3600" b="1">
                <a:solidFill>
                  <a:srgbClr val="FF0000"/>
                </a:solidFill>
              </a:rPr>
              <a:t>am</a:t>
            </a:r>
            <a:r>
              <a:rPr lang="zh-CN" altLang="en-US" sz="3600" b="1">
                <a:solidFill>
                  <a:srgbClr val="0000FF"/>
                </a:solidFill>
              </a:rPr>
              <a:t> skat</a:t>
            </a:r>
            <a:r>
              <a:rPr lang="zh-CN" altLang="en-US" sz="3600" b="1">
                <a:solidFill>
                  <a:srgbClr val="FF0000"/>
                </a:solidFill>
              </a:rPr>
              <a:t>ing</a:t>
            </a:r>
            <a:r>
              <a:rPr lang="zh-CN" altLang="en-US" sz="3600" b="1">
                <a:solidFill>
                  <a:srgbClr val="0000FF"/>
                </a:solidFill>
              </a:rPr>
              <a:t>.</a:t>
            </a:r>
            <a:endParaRPr lang="zh-CN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2708275"/>
            <a:ext cx="8569325" cy="3889375"/>
          </a:xfrm>
          <a:prstGeom prst="rect">
            <a:avLst/>
          </a:prstGeom>
          <a:solidFill>
            <a:srgbClr val="FFFF99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1403350" y="130175"/>
          <a:ext cx="6096000" cy="10668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Grammar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21" name="Group 9"/>
          <p:cNvGraphicFramePr>
            <a:graphicFrameLocks noGrp="1"/>
          </p:cNvGraphicFramePr>
          <p:nvPr/>
        </p:nvGraphicFramePr>
        <p:xfrm>
          <a:off x="396875" y="1052513"/>
          <a:ext cx="8512175" cy="1457325"/>
        </p:xfrm>
        <a:graphic>
          <a:graphicData uri="http://schemas.openxmlformats.org/drawingml/2006/table">
            <a:tbl>
              <a:tblPr/>
              <a:tblGrid>
                <a:gridCol w="851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Present Continuous Tense (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现在进行时）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现在进行时表示现在（说话瞬间）正在进行或发生的动作。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27" name="Group 15"/>
          <p:cNvGraphicFramePr>
            <a:graphicFrameLocks noGrp="1"/>
          </p:cNvGraphicFramePr>
          <p:nvPr/>
        </p:nvGraphicFramePr>
        <p:xfrm>
          <a:off x="179388" y="2819400"/>
          <a:ext cx="8786812" cy="754063"/>
        </p:xfrm>
        <a:graphic>
          <a:graphicData uri="http://schemas.openxmlformats.org/drawingml/2006/table">
            <a:tbl>
              <a:tblPr/>
              <a:tblGrid>
                <a:gridCol w="878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肯定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句式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___________________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+其它。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33" name="Group 21"/>
          <p:cNvGraphicFramePr>
            <a:graphicFrameLocks noGrp="1"/>
          </p:cNvGraphicFramePr>
          <p:nvPr/>
        </p:nvGraphicFramePr>
        <p:xfrm>
          <a:off x="3059113" y="2852738"/>
          <a:ext cx="4887912" cy="581025"/>
        </p:xfrm>
        <a:graphic>
          <a:graphicData uri="http://schemas.openxmlformats.org/drawingml/2006/table">
            <a:tbl>
              <a:tblPr/>
              <a:tblGrid>
                <a:gridCol w="488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be(am/is/are)+doing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06" name="Group 94"/>
          <p:cNvGraphicFramePr>
            <a:graphicFrameLocks noGrp="1"/>
          </p:cNvGraphicFramePr>
          <p:nvPr/>
        </p:nvGraphicFramePr>
        <p:xfrm>
          <a:off x="179388" y="3573463"/>
          <a:ext cx="8964612" cy="1298575"/>
        </p:xfrm>
        <a:graphic>
          <a:graphicData uri="http://schemas.openxmlformats.org/drawingml/2006/table">
            <a:tbl>
              <a:tblPr/>
              <a:tblGrid>
                <a:gridCol w="896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否定句式: 主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+am/ is/ are+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___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+doing+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其它。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45" name="Group 33"/>
          <p:cNvGraphicFramePr>
            <a:graphicFrameLocks noGrp="1"/>
          </p:cNvGraphicFramePr>
          <p:nvPr/>
        </p:nvGraphicFramePr>
        <p:xfrm>
          <a:off x="5292725" y="3644900"/>
          <a:ext cx="1066800" cy="5794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51" name="Group 39"/>
          <p:cNvGraphicFramePr>
            <a:graphicFrameLocks noGrp="1"/>
          </p:cNvGraphicFramePr>
          <p:nvPr/>
        </p:nvGraphicFramePr>
        <p:xfrm>
          <a:off x="250825" y="4365625"/>
          <a:ext cx="8423275" cy="862013"/>
        </p:xfrm>
        <a:graphic>
          <a:graphicData uri="http://schemas.openxmlformats.org/drawingml/2006/table">
            <a:tbl>
              <a:tblPr/>
              <a:tblGrid>
                <a:gridCol w="842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疑问句式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：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+doing+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其它？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57" name="Group 45"/>
          <p:cNvGraphicFramePr>
            <a:graphicFrameLocks noGrp="1"/>
          </p:cNvGraphicFramePr>
          <p:nvPr/>
        </p:nvGraphicFramePr>
        <p:xfrm>
          <a:off x="4637088" y="4365625"/>
          <a:ext cx="4718050" cy="579438"/>
        </p:xfrm>
        <a:graphic>
          <a:graphicData uri="http://schemas.openxmlformats.org/drawingml/2006/table">
            <a:tbl>
              <a:tblPr/>
              <a:tblGrid>
                <a:gridCol w="471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63" name="Group 51"/>
          <p:cNvGraphicFramePr>
            <a:graphicFrameLocks noGrp="1"/>
          </p:cNvGraphicFramePr>
          <p:nvPr/>
        </p:nvGraphicFramePr>
        <p:xfrm>
          <a:off x="2484438" y="4360863"/>
          <a:ext cx="2438400" cy="579437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Am/Is/Are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69" name="Group 57"/>
          <p:cNvGraphicFramePr>
            <a:graphicFrameLocks noGrp="1"/>
          </p:cNvGraphicFramePr>
          <p:nvPr/>
        </p:nvGraphicFramePr>
        <p:xfrm>
          <a:off x="304800" y="5181600"/>
          <a:ext cx="3762375" cy="1295400"/>
        </p:xfrm>
        <a:graphic>
          <a:graphicData uri="http://schemas.openxmlformats.org/drawingml/2006/table">
            <a:tbl>
              <a:tblPr/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特殊疑问形式：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75" name="Group 63"/>
          <p:cNvGraphicFramePr>
            <a:graphicFrameLocks noGrp="1"/>
          </p:cNvGraphicFramePr>
          <p:nvPr/>
        </p:nvGraphicFramePr>
        <p:xfrm>
          <a:off x="828675" y="5730875"/>
          <a:ext cx="8315325" cy="1127125"/>
        </p:xfrm>
        <a:graphic>
          <a:graphicData uri="http://schemas.openxmlformats.org/drawingml/2006/table">
            <a:tbl>
              <a:tblPr/>
              <a:tblGrid>
                <a:gridCol w="831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What+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_________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主+ ______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其它？</a:t>
                      </a: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81" name="Group 69"/>
          <p:cNvGraphicFramePr>
            <a:graphicFrameLocks noGrp="1"/>
          </p:cNvGraphicFramePr>
          <p:nvPr/>
        </p:nvGraphicFramePr>
        <p:xfrm>
          <a:off x="2339975" y="5668963"/>
          <a:ext cx="2590800" cy="64003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am/ is/ are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87" name="Group 75"/>
          <p:cNvGraphicFramePr>
            <a:graphicFrameLocks noGrp="1"/>
          </p:cNvGraphicFramePr>
          <p:nvPr/>
        </p:nvGraphicFramePr>
        <p:xfrm>
          <a:off x="5148263" y="5805488"/>
          <a:ext cx="914400" cy="754062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93" name="Group 81"/>
          <p:cNvGraphicFramePr>
            <a:graphicFrameLocks noGrp="1"/>
          </p:cNvGraphicFramePr>
          <p:nvPr/>
        </p:nvGraphicFramePr>
        <p:xfrm>
          <a:off x="5940425" y="5734050"/>
          <a:ext cx="1752600" cy="6096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doing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99" name="Group 87"/>
          <p:cNvGraphicFramePr>
            <a:graphicFrameLocks noGrp="1"/>
          </p:cNvGraphicFramePr>
          <p:nvPr/>
        </p:nvGraphicFramePr>
        <p:xfrm>
          <a:off x="7467600" y="5876925"/>
          <a:ext cx="1676400" cy="57943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全屏显示(4:3)</PresentationFormat>
  <Paragraphs>166</Paragraphs>
  <Slides>21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方正舒体</vt:lpstr>
      <vt:lpstr>宋体</vt:lpstr>
      <vt:lpstr>微软雅黑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动词 v.-ing的构成形式</vt:lpstr>
      <vt:lpstr>PowerPoint 演示文稿</vt:lpstr>
      <vt:lpstr>PowerPoint 演示文稿</vt:lpstr>
      <vt:lpstr>PowerPoint 演示文稿</vt:lpstr>
      <vt:lpstr>Work in pairs. Make up conversations with the information in 3a.</vt:lpstr>
      <vt:lpstr>Work in pairs. Make up conversations with the information in 3a.</vt:lpstr>
      <vt:lpstr>PowerPoint 演示文稿</vt:lpstr>
      <vt:lpstr>Listen and read the sounds and words aloud.</vt:lpstr>
      <vt:lpstr>PowerPoint 演示文稿</vt:lpstr>
      <vt:lpstr>Read aloud and compare the sounds of the colored letters.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2006-10-19T03:31:00Z</dcterms:created>
  <dcterms:modified xsi:type="dcterms:W3CDTF">2023-01-16T18:52:49Z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C7432DC6C86341DAB70B406885E71A0B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