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258" r:id="rId3"/>
    <p:sldId id="260" r:id="rId4"/>
    <p:sldId id="261" r:id="rId5"/>
    <p:sldId id="262" r:id="rId6"/>
    <p:sldId id="259" r:id="rId7"/>
    <p:sldId id="263" r:id="rId8"/>
    <p:sldId id="276" r:id="rId9"/>
    <p:sldId id="273" r:id="rId10"/>
    <p:sldId id="277" r:id="rId11"/>
    <p:sldId id="278" r:id="rId12"/>
    <p:sldId id="279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326"/>
    <a:srgbClr val="FF3300"/>
    <a:srgbClr val="FFFFFF"/>
    <a:srgbClr val="30CE4A"/>
    <a:srgbClr val="ECF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zh-CN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8E49692-B209-45B8-AF14-36488C64ACC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49692-B209-45B8-AF14-36488C64ACC6}" type="slidenum">
              <a:rPr lang="zh-CN" altLang="zh-CN" smtClean="0"/>
              <a:t>5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2"/>
          <p:cNvGrpSpPr/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图片 13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819525"/>
              <a:ext cx="9144000" cy="303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 userDrawn="1"/>
          </p:nvSpPr>
          <p:spPr>
            <a:xfrm>
              <a:off x="0" y="0"/>
              <a:ext cx="9144000" cy="5444089"/>
            </a:xfrm>
            <a:prstGeom prst="rect">
              <a:avLst/>
            </a:prstGeom>
            <a:gradFill flip="none" rotWithShape="1">
              <a:gsLst>
                <a:gs pos="70000">
                  <a:srgbClr val="EDE6C9"/>
                </a:gs>
                <a:gs pos="22000">
                  <a:srgbClr val="EDE6C9"/>
                </a:gs>
                <a:gs pos="100000">
                  <a:srgbClr val="ECDCAE">
                    <a:shade val="100000"/>
                    <a:satMod val="115000"/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37" y="1281112"/>
            <a:ext cx="7089688" cy="113402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200" b="0" i="0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037" y="2496101"/>
            <a:ext cx="7089688" cy="47879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806C-510D-4BD6-A17B-4B97CBAB963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7EA11-817F-4FC6-A6AB-ADC62E89DF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0C17-D92C-4002-8C4D-E802770411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泪滴形 2">
            <a:hlinkClick r:id="" action="ppaction://hlinkshowjump?jump=endshow"/>
          </p:cNvPr>
          <p:cNvSpPr/>
          <p:nvPr/>
        </p:nvSpPr>
        <p:spPr>
          <a:xfrm>
            <a:off x="8181474" y="5895474"/>
            <a:ext cx="962526" cy="962526"/>
          </a:xfrm>
          <a:prstGeom prst="teardrop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退出</a:t>
            </a:r>
          </a:p>
        </p:txBody>
      </p:sp>
      <p:grpSp>
        <p:nvGrpSpPr>
          <p:cNvPr id="4" name="组合 9"/>
          <p:cNvGrpSpPr/>
          <p:nvPr/>
        </p:nvGrpSpPr>
        <p:grpSpPr bwMode="auto">
          <a:xfrm>
            <a:off x="1528763" y="1476375"/>
            <a:ext cx="6243637" cy="4527550"/>
            <a:chOff x="1576555" y="1472409"/>
            <a:chExt cx="5861050" cy="4249737"/>
          </a:xfrm>
        </p:grpSpPr>
        <p:sp>
          <p:nvSpPr>
            <p:cNvPr id="5" name="任意多边形 11"/>
            <p:cNvSpPr/>
            <p:nvPr userDrawn="1"/>
          </p:nvSpPr>
          <p:spPr bwMode="auto">
            <a:xfrm>
              <a:off x="1813500" y="1472409"/>
              <a:ext cx="3879053" cy="3191773"/>
            </a:xfrm>
            <a:custGeom>
              <a:avLst/>
              <a:gdLst>
                <a:gd name="T0" fmla="*/ 0 w 3718560"/>
                <a:gd name="T1" fmla="*/ 0 h 3518262"/>
                <a:gd name="T2" fmla="*/ 0 w 3718560"/>
                <a:gd name="T3" fmla="*/ 413807 h 3518262"/>
                <a:gd name="T4" fmla="*/ 9463633 w 3718560"/>
                <a:gd name="T5" fmla="*/ 414833 h 3518262"/>
                <a:gd name="T6" fmla="*/ 9463633 w 3718560"/>
                <a:gd name="T7" fmla="*/ 414833 h 3518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18560" h="3518262">
                  <a:moveTo>
                    <a:pt x="0" y="0"/>
                  </a:moveTo>
                  <a:lnTo>
                    <a:pt x="0" y="3509554"/>
                  </a:lnTo>
                  <a:lnTo>
                    <a:pt x="3718560" y="3518262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" name="任意多边形 12"/>
            <p:cNvSpPr/>
            <p:nvPr userDrawn="1"/>
          </p:nvSpPr>
          <p:spPr bwMode="auto">
            <a:xfrm>
              <a:off x="1576555" y="1759997"/>
              <a:ext cx="5464650" cy="3911486"/>
            </a:xfrm>
            <a:custGeom>
              <a:avLst/>
              <a:gdLst>
                <a:gd name="T0" fmla="*/ 9545328 w 5320937"/>
                <a:gd name="T1" fmla="*/ 407383 h 4188823"/>
                <a:gd name="T2" fmla="*/ 9545328 w 5320937"/>
                <a:gd name="T3" fmla="*/ 0 h 4188823"/>
                <a:gd name="T4" fmla="*/ 0 w 5320937"/>
                <a:gd name="T5" fmla="*/ 0 h 4188823"/>
                <a:gd name="T6" fmla="*/ 0 w 5320937"/>
                <a:gd name="T7" fmla="*/ 754913 h 4188823"/>
                <a:gd name="T8" fmla="*/ 4874211 w 5320937"/>
                <a:gd name="T9" fmla="*/ 754913 h 4188823"/>
                <a:gd name="T10" fmla="*/ 6280234 w 5320937"/>
                <a:gd name="T11" fmla="*/ 928678 h 4188823"/>
                <a:gd name="T12" fmla="*/ 6311475 w 5320937"/>
                <a:gd name="T13" fmla="*/ 928678 h 41888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20937" h="4188823">
                  <a:moveTo>
                    <a:pt x="5320937" y="1837508"/>
                  </a:moveTo>
                  <a:lnTo>
                    <a:pt x="5320937" y="0"/>
                  </a:lnTo>
                  <a:lnTo>
                    <a:pt x="0" y="0"/>
                  </a:lnTo>
                  <a:lnTo>
                    <a:pt x="0" y="3405051"/>
                  </a:lnTo>
                  <a:lnTo>
                    <a:pt x="2717075" y="3405051"/>
                  </a:lnTo>
                  <a:lnTo>
                    <a:pt x="3500847" y="4188823"/>
                  </a:lnTo>
                  <a:lnTo>
                    <a:pt x="3518263" y="4188823"/>
                  </a:ln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  <a:miter lim="800000"/>
            </a:ln>
          </p:spPr>
          <p:txBody>
            <a:bodyPr lIns="612000" tIns="180000" rIns="324000" bIns="0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" name="KSO_Shape"/>
            <p:cNvSpPr/>
            <p:nvPr userDrawn="1"/>
          </p:nvSpPr>
          <p:spPr bwMode="auto">
            <a:xfrm>
              <a:off x="5156073" y="3364823"/>
              <a:ext cx="2281532" cy="2357323"/>
            </a:xfrm>
            <a:custGeom>
              <a:avLst/>
              <a:gdLst>
                <a:gd name="T0" fmla="*/ 311438 w 1909763"/>
                <a:gd name="T1" fmla="*/ 1234671 h 1912938"/>
                <a:gd name="T2" fmla="*/ 423998 w 1909763"/>
                <a:gd name="T3" fmla="*/ 1256142 h 1912938"/>
                <a:gd name="T4" fmla="*/ 469528 w 1909763"/>
                <a:gd name="T5" fmla="*/ 1335710 h 1912938"/>
                <a:gd name="T6" fmla="*/ 530235 w 1909763"/>
                <a:gd name="T7" fmla="*/ 1396649 h 1912938"/>
                <a:gd name="T8" fmla="*/ 631728 w 1909763"/>
                <a:gd name="T9" fmla="*/ 1456326 h 1912938"/>
                <a:gd name="T10" fmla="*/ 647854 w 1909763"/>
                <a:gd name="T11" fmla="*/ 1533683 h 1912938"/>
                <a:gd name="T12" fmla="*/ 0 w 1909763"/>
                <a:gd name="T13" fmla="*/ 1905000 h 1912938"/>
                <a:gd name="T14" fmla="*/ 990076 w 1909763"/>
                <a:gd name="T15" fmla="*/ 547002 h 1912938"/>
                <a:gd name="T16" fmla="*/ 1084268 w 1909763"/>
                <a:gd name="T17" fmla="*/ 595709 h 1912938"/>
                <a:gd name="T18" fmla="*/ 1176565 w 1909763"/>
                <a:gd name="T19" fmla="*/ 667504 h 1912938"/>
                <a:gd name="T20" fmla="*/ 1294781 w 1909763"/>
                <a:gd name="T21" fmla="*/ 800657 h 1912938"/>
                <a:gd name="T22" fmla="*/ 1351992 w 1909763"/>
                <a:gd name="T23" fmla="*/ 906610 h 1912938"/>
                <a:gd name="T24" fmla="*/ 1367480 w 1909763"/>
                <a:gd name="T25" fmla="*/ 971447 h 1912938"/>
                <a:gd name="T26" fmla="*/ 741633 w 1909763"/>
                <a:gd name="T27" fmla="*/ 1521772 h 1912938"/>
                <a:gd name="T28" fmla="*/ 719507 w 1909763"/>
                <a:gd name="T29" fmla="*/ 1441437 h 1912938"/>
                <a:gd name="T30" fmla="*/ 689163 w 1909763"/>
                <a:gd name="T31" fmla="*/ 1362684 h 1912938"/>
                <a:gd name="T32" fmla="*/ 605717 w 1909763"/>
                <a:gd name="T33" fmla="*/ 1309233 h 1912938"/>
                <a:gd name="T34" fmla="*/ 554511 w 1909763"/>
                <a:gd name="T35" fmla="*/ 1257047 h 1912938"/>
                <a:gd name="T36" fmla="*/ 495403 w 1909763"/>
                <a:gd name="T37" fmla="*/ 1173233 h 1912938"/>
                <a:gd name="T38" fmla="*/ 414485 w 1909763"/>
                <a:gd name="T39" fmla="*/ 1167223 h 1912938"/>
                <a:gd name="T40" fmla="*/ 334200 w 1909763"/>
                <a:gd name="T41" fmla="*/ 1137810 h 1912938"/>
                <a:gd name="T42" fmla="*/ 1102115 w 1909763"/>
                <a:gd name="T43" fmla="*/ 389221 h 1912938"/>
                <a:gd name="T44" fmla="*/ 1182317 w 1909763"/>
                <a:gd name="T45" fmla="*/ 412935 h 1912938"/>
                <a:gd name="T46" fmla="*/ 1278052 w 1909763"/>
                <a:gd name="T47" fmla="*/ 467951 h 1912938"/>
                <a:gd name="T48" fmla="*/ 1390271 w 1909763"/>
                <a:gd name="T49" fmla="*/ 569762 h 1912938"/>
                <a:gd name="T50" fmla="*/ 1465401 w 1909763"/>
                <a:gd name="T51" fmla="*/ 674102 h 1912938"/>
                <a:gd name="T52" fmla="*/ 1496150 w 1909763"/>
                <a:gd name="T53" fmla="*/ 753148 h 1912938"/>
                <a:gd name="T54" fmla="*/ 1438773 w 1909763"/>
                <a:gd name="T55" fmla="*/ 874245 h 1912938"/>
                <a:gd name="T56" fmla="*/ 1394075 w 1909763"/>
                <a:gd name="T57" fmla="*/ 754728 h 1912938"/>
                <a:gd name="T58" fmla="*/ 1286611 w 1909763"/>
                <a:gd name="T59" fmla="*/ 617822 h 1912938"/>
                <a:gd name="T60" fmla="*/ 1182317 w 1909763"/>
                <a:gd name="T61" fmla="*/ 530239 h 1912938"/>
                <a:gd name="T62" fmla="*/ 1095458 w 1909763"/>
                <a:gd name="T63" fmla="*/ 479966 h 1912938"/>
                <a:gd name="T64" fmla="*/ 1079925 w 1909763"/>
                <a:gd name="T65" fmla="*/ 387324 h 1912938"/>
                <a:gd name="T66" fmla="*/ 1274840 w 1909763"/>
                <a:gd name="T67" fmla="*/ 248813 h 1912938"/>
                <a:gd name="T68" fmla="*/ 1361157 w 1909763"/>
                <a:gd name="T69" fmla="*/ 287000 h 1912938"/>
                <a:gd name="T70" fmla="*/ 1471820 w 1909763"/>
                <a:gd name="T71" fmla="*/ 367792 h 1912938"/>
                <a:gd name="T72" fmla="*/ 1577108 w 1909763"/>
                <a:gd name="T73" fmla="*/ 484246 h 1912938"/>
                <a:gd name="T74" fmla="*/ 1629910 w 1909763"/>
                <a:gd name="T75" fmla="*/ 580818 h 1912938"/>
                <a:gd name="T76" fmla="*/ 1646668 w 1909763"/>
                <a:gd name="T77" fmla="*/ 647723 h 1912938"/>
                <a:gd name="T78" fmla="*/ 1571733 w 1909763"/>
                <a:gd name="T79" fmla="*/ 701374 h 1912938"/>
                <a:gd name="T80" fmla="*/ 1500908 w 1909763"/>
                <a:gd name="T81" fmla="*/ 566932 h 1912938"/>
                <a:gd name="T82" fmla="*/ 1381077 w 1909763"/>
                <a:gd name="T83" fmla="*/ 437539 h 1912938"/>
                <a:gd name="T84" fmla="*/ 1277685 w 1909763"/>
                <a:gd name="T85" fmla="*/ 362111 h 1912938"/>
                <a:gd name="T86" fmla="*/ 1174610 w 1909763"/>
                <a:gd name="T87" fmla="*/ 313195 h 1912938"/>
                <a:gd name="T88" fmla="*/ 1571880 w 1909763"/>
                <a:gd name="T89" fmla="*/ 0 h 1912938"/>
                <a:gd name="T90" fmla="*/ 1674374 w 1909763"/>
                <a:gd name="T91" fmla="*/ 27868 h 1912938"/>
                <a:gd name="T92" fmla="*/ 1797116 w 1909763"/>
                <a:gd name="T93" fmla="*/ 110838 h 1912938"/>
                <a:gd name="T94" fmla="*/ 1880946 w 1909763"/>
                <a:gd name="T95" fmla="*/ 216927 h 1912938"/>
                <a:gd name="T96" fmla="*/ 1901825 w 1909763"/>
                <a:gd name="T97" fmla="*/ 315415 h 1912938"/>
                <a:gd name="T98" fmla="*/ 1879681 w 1909763"/>
                <a:gd name="T99" fmla="*/ 399018 h 1912938"/>
                <a:gd name="T100" fmla="*/ 1834128 w 1909763"/>
                <a:gd name="T101" fmla="*/ 461405 h 1912938"/>
                <a:gd name="T102" fmla="*/ 1716764 w 1909763"/>
                <a:gd name="T103" fmla="*/ 551026 h 1912938"/>
                <a:gd name="T104" fmla="*/ 1686079 w 1909763"/>
                <a:gd name="T105" fmla="*/ 466156 h 1912938"/>
                <a:gd name="T106" fmla="*/ 1635148 w 1909763"/>
                <a:gd name="T107" fmla="*/ 386034 h 1912938"/>
                <a:gd name="T108" fmla="*/ 1552899 w 1909763"/>
                <a:gd name="T109" fmla="*/ 297997 h 1912938"/>
                <a:gd name="T110" fmla="*/ 1465272 w 1909763"/>
                <a:gd name="T111" fmla="*/ 231811 h 1912938"/>
                <a:gd name="T112" fmla="*/ 1387135 w 1909763"/>
                <a:gd name="T113" fmla="*/ 193176 h 1912938"/>
                <a:gd name="T114" fmla="*/ 1324816 w 1909763"/>
                <a:gd name="T115" fmla="*/ 138389 h 1912938"/>
                <a:gd name="T116" fmla="*/ 1449455 w 1909763"/>
                <a:gd name="T117" fmla="*/ 33885 h 1912938"/>
                <a:gd name="T118" fmla="*/ 1518102 w 1909763"/>
                <a:gd name="T119" fmla="*/ 4750 h 1912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909763" h="1912938">
                  <a:moveTo>
                    <a:pt x="275590" y="1223963"/>
                  </a:moveTo>
                  <a:lnTo>
                    <a:pt x="276860" y="1225231"/>
                  </a:lnTo>
                  <a:lnTo>
                    <a:pt x="281623" y="1228085"/>
                  </a:lnTo>
                  <a:lnTo>
                    <a:pt x="285433" y="1229987"/>
                  </a:lnTo>
                  <a:lnTo>
                    <a:pt x="290513" y="1232207"/>
                  </a:lnTo>
                  <a:lnTo>
                    <a:pt x="296545" y="1235060"/>
                  </a:lnTo>
                  <a:lnTo>
                    <a:pt x="304165" y="1237280"/>
                  </a:lnTo>
                  <a:lnTo>
                    <a:pt x="312738" y="1239816"/>
                  </a:lnTo>
                  <a:lnTo>
                    <a:pt x="323215" y="1242036"/>
                  </a:lnTo>
                  <a:lnTo>
                    <a:pt x="335280" y="1244255"/>
                  </a:lnTo>
                  <a:lnTo>
                    <a:pt x="348933" y="1246157"/>
                  </a:lnTo>
                  <a:lnTo>
                    <a:pt x="364173" y="1248060"/>
                  </a:lnTo>
                  <a:lnTo>
                    <a:pt x="381318" y="1249328"/>
                  </a:lnTo>
                  <a:lnTo>
                    <a:pt x="400368" y="1249962"/>
                  </a:lnTo>
                  <a:lnTo>
                    <a:pt x="421958" y="1250279"/>
                  </a:lnTo>
                  <a:lnTo>
                    <a:pt x="425768" y="1261376"/>
                  </a:lnTo>
                  <a:lnTo>
                    <a:pt x="430213" y="1272474"/>
                  </a:lnTo>
                  <a:lnTo>
                    <a:pt x="434658" y="1282937"/>
                  </a:lnTo>
                  <a:lnTo>
                    <a:pt x="440055" y="1293083"/>
                  </a:lnTo>
                  <a:lnTo>
                    <a:pt x="445453" y="1303229"/>
                  </a:lnTo>
                  <a:lnTo>
                    <a:pt x="451485" y="1313375"/>
                  </a:lnTo>
                  <a:lnTo>
                    <a:pt x="457835" y="1322886"/>
                  </a:lnTo>
                  <a:lnTo>
                    <a:pt x="464185" y="1332081"/>
                  </a:lnTo>
                  <a:lnTo>
                    <a:pt x="471488" y="1341276"/>
                  </a:lnTo>
                  <a:lnTo>
                    <a:pt x="478473" y="1349837"/>
                  </a:lnTo>
                  <a:lnTo>
                    <a:pt x="485775" y="1358080"/>
                  </a:lnTo>
                  <a:lnTo>
                    <a:pt x="493395" y="1366324"/>
                  </a:lnTo>
                  <a:lnTo>
                    <a:pt x="500698" y="1374250"/>
                  </a:lnTo>
                  <a:lnTo>
                    <a:pt x="508635" y="1381860"/>
                  </a:lnTo>
                  <a:lnTo>
                    <a:pt x="516573" y="1388835"/>
                  </a:lnTo>
                  <a:lnTo>
                    <a:pt x="524510" y="1395493"/>
                  </a:lnTo>
                  <a:lnTo>
                    <a:pt x="532448" y="1402469"/>
                  </a:lnTo>
                  <a:lnTo>
                    <a:pt x="540385" y="1408810"/>
                  </a:lnTo>
                  <a:lnTo>
                    <a:pt x="555943" y="1420541"/>
                  </a:lnTo>
                  <a:lnTo>
                    <a:pt x="571500" y="1430687"/>
                  </a:lnTo>
                  <a:lnTo>
                    <a:pt x="586105" y="1439565"/>
                  </a:lnTo>
                  <a:lnTo>
                    <a:pt x="600075" y="1447492"/>
                  </a:lnTo>
                  <a:lnTo>
                    <a:pt x="612775" y="1453833"/>
                  </a:lnTo>
                  <a:lnTo>
                    <a:pt x="624523" y="1458589"/>
                  </a:lnTo>
                  <a:lnTo>
                    <a:pt x="634365" y="1462394"/>
                  </a:lnTo>
                  <a:lnTo>
                    <a:pt x="634365" y="1467784"/>
                  </a:lnTo>
                  <a:lnTo>
                    <a:pt x="634683" y="1473808"/>
                  </a:lnTo>
                  <a:lnTo>
                    <a:pt x="635318" y="1479832"/>
                  </a:lnTo>
                  <a:lnTo>
                    <a:pt x="636270" y="1486173"/>
                  </a:lnTo>
                  <a:lnTo>
                    <a:pt x="638810" y="1499173"/>
                  </a:lnTo>
                  <a:lnTo>
                    <a:pt x="641668" y="1512489"/>
                  </a:lnTo>
                  <a:lnTo>
                    <a:pt x="645795" y="1526440"/>
                  </a:lnTo>
                  <a:lnTo>
                    <a:pt x="650558" y="1540074"/>
                  </a:lnTo>
                  <a:lnTo>
                    <a:pt x="655321" y="1553707"/>
                  </a:lnTo>
                  <a:lnTo>
                    <a:pt x="660083" y="1566707"/>
                  </a:lnTo>
                  <a:lnTo>
                    <a:pt x="665481" y="1579389"/>
                  </a:lnTo>
                  <a:lnTo>
                    <a:pt x="670243" y="1590803"/>
                  </a:lnTo>
                  <a:lnTo>
                    <a:pt x="679133" y="1610144"/>
                  </a:lnTo>
                  <a:lnTo>
                    <a:pt x="685165" y="1623144"/>
                  </a:lnTo>
                  <a:lnTo>
                    <a:pt x="687388" y="1627900"/>
                  </a:lnTo>
                  <a:lnTo>
                    <a:pt x="0" y="1912938"/>
                  </a:lnTo>
                  <a:lnTo>
                    <a:pt x="275590" y="1223963"/>
                  </a:lnTo>
                  <a:close/>
                  <a:moveTo>
                    <a:pt x="923427" y="530225"/>
                  </a:moveTo>
                  <a:lnTo>
                    <a:pt x="931362" y="531813"/>
                  </a:lnTo>
                  <a:lnTo>
                    <a:pt x="941201" y="533401"/>
                  </a:lnTo>
                  <a:lnTo>
                    <a:pt x="951993" y="536259"/>
                  </a:lnTo>
                  <a:lnTo>
                    <a:pt x="965007" y="539435"/>
                  </a:lnTo>
                  <a:lnTo>
                    <a:pt x="978972" y="544199"/>
                  </a:lnTo>
                  <a:lnTo>
                    <a:pt x="994208" y="549281"/>
                  </a:lnTo>
                  <a:lnTo>
                    <a:pt x="1010713" y="555950"/>
                  </a:lnTo>
                  <a:lnTo>
                    <a:pt x="1028805" y="564526"/>
                  </a:lnTo>
                  <a:lnTo>
                    <a:pt x="1038327" y="568972"/>
                  </a:lnTo>
                  <a:lnTo>
                    <a:pt x="1047849" y="574053"/>
                  </a:lnTo>
                  <a:lnTo>
                    <a:pt x="1057689" y="579453"/>
                  </a:lnTo>
                  <a:lnTo>
                    <a:pt x="1067845" y="585487"/>
                  </a:lnTo>
                  <a:lnTo>
                    <a:pt x="1078320" y="591521"/>
                  </a:lnTo>
                  <a:lnTo>
                    <a:pt x="1088794" y="598191"/>
                  </a:lnTo>
                  <a:lnTo>
                    <a:pt x="1099903" y="605495"/>
                  </a:lnTo>
                  <a:lnTo>
                    <a:pt x="1111012" y="613118"/>
                  </a:lnTo>
                  <a:lnTo>
                    <a:pt x="1122439" y="621058"/>
                  </a:lnTo>
                  <a:lnTo>
                    <a:pt x="1133548" y="630268"/>
                  </a:lnTo>
                  <a:lnTo>
                    <a:pt x="1145609" y="639161"/>
                  </a:lnTo>
                  <a:lnTo>
                    <a:pt x="1157353" y="649006"/>
                  </a:lnTo>
                  <a:lnTo>
                    <a:pt x="1169415" y="659487"/>
                  </a:lnTo>
                  <a:lnTo>
                    <a:pt x="1181476" y="670285"/>
                  </a:lnTo>
                  <a:lnTo>
                    <a:pt x="1193855" y="681719"/>
                  </a:lnTo>
                  <a:lnTo>
                    <a:pt x="1206234" y="693787"/>
                  </a:lnTo>
                  <a:lnTo>
                    <a:pt x="1224326" y="712208"/>
                  </a:lnTo>
                  <a:lnTo>
                    <a:pt x="1241148" y="730311"/>
                  </a:lnTo>
                  <a:lnTo>
                    <a:pt x="1257336" y="748731"/>
                  </a:lnTo>
                  <a:lnTo>
                    <a:pt x="1272888" y="767152"/>
                  </a:lnTo>
                  <a:lnTo>
                    <a:pt x="1287172" y="785573"/>
                  </a:lnTo>
                  <a:lnTo>
                    <a:pt x="1300185" y="803993"/>
                  </a:lnTo>
                  <a:lnTo>
                    <a:pt x="1312246" y="822096"/>
                  </a:lnTo>
                  <a:lnTo>
                    <a:pt x="1323356" y="840199"/>
                  </a:lnTo>
                  <a:lnTo>
                    <a:pt x="1333513" y="857984"/>
                  </a:lnTo>
                  <a:lnTo>
                    <a:pt x="1343035" y="875770"/>
                  </a:lnTo>
                  <a:lnTo>
                    <a:pt x="1346843" y="884345"/>
                  </a:lnTo>
                  <a:lnTo>
                    <a:pt x="1350970" y="892920"/>
                  </a:lnTo>
                  <a:lnTo>
                    <a:pt x="1354461" y="901813"/>
                  </a:lnTo>
                  <a:lnTo>
                    <a:pt x="1357635" y="910388"/>
                  </a:lnTo>
                  <a:lnTo>
                    <a:pt x="1360809" y="918963"/>
                  </a:lnTo>
                  <a:lnTo>
                    <a:pt x="1363349" y="927220"/>
                  </a:lnTo>
                  <a:lnTo>
                    <a:pt x="1365570" y="935478"/>
                  </a:lnTo>
                  <a:lnTo>
                    <a:pt x="1367792" y="943735"/>
                  </a:lnTo>
                  <a:lnTo>
                    <a:pt x="1369697" y="951675"/>
                  </a:lnTo>
                  <a:lnTo>
                    <a:pt x="1370966" y="959933"/>
                  </a:lnTo>
                  <a:lnTo>
                    <a:pt x="1372236" y="967873"/>
                  </a:lnTo>
                  <a:lnTo>
                    <a:pt x="1373188" y="975495"/>
                  </a:lnTo>
                  <a:lnTo>
                    <a:pt x="774247" y="1579563"/>
                  </a:lnTo>
                  <a:lnTo>
                    <a:pt x="771708" y="1576387"/>
                  </a:lnTo>
                  <a:lnTo>
                    <a:pt x="768851" y="1572258"/>
                  </a:lnTo>
                  <a:lnTo>
                    <a:pt x="765042" y="1566542"/>
                  </a:lnTo>
                  <a:lnTo>
                    <a:pt x="760281" y="1559237"/>
                  </a:lnTo>
                  <a:lnTo>
                    <a:pt x="755520" y="1550344"/>
                  </a:lnTo>
                  <a:lnTo>
                    <a:pt x="749807" y="1540181"/>
                  </a:lnTo>
                  <a:lnTo>
                    <a:pt x="744728" y="1528113"/>
                  </a:lnTo>
                  <a:lnTo>
                    <a:pt x="739333" y="1515091"/>
                  </a:lnTo>
                  <a:lnTo>
                    <a:pt x="734254" y="1500164"/>
                  </a:lnTo>
                  <a:lnTo>
                    <a:pt x="731715" y="1492224"/>
                  </a:lnTo>
                  <a:lnTo>
                    <a:pt x="729493" y="1483967"/>
                  </a:lnTo>
                  <a:lnTo>
                    <a:pt x="727271" y="1475392"/>
                  </a:lnTo>
                  <a:lnTo>
                    <a:pt x="725367" y="1466181"/>
                  </a:lnTo>
                  <a:lnTo>
                    <a:pt x="724097" y="1457289"/>
                  </a:lnTo>
                  <a:lnTo>
                    <a:pt x="722510" y="1447443"/>
                  </a:lnTo>
                  <a:lnTo>
                    <a:pt x="721241" y="1437280"/>
                  </a:lnTo>
                  <a:lnTo>
                    <a:pt x="720288" y="1427117"/>
                  </a:lnTo>
                  <a:lnTo>
                    <a:pt x="719336" y="1416319"/>
                  </a:lnTo>
                  <a:lnTo>
                    <a:pt x="719336" y="1405203"/>
                  </a:lnTo>
                  <a:lnTo>
                    <a:pt x="719336" y="1394087"/>
                  </a:lnTo>
                  <a:lnTo>
                    <a:pt x="719971" y="1382018"/>
                  </a:lnTo>
                  <a:lnTo>
                    <a:pt x="705688" y="1375349"/>
                  </a:lnTo>
                  <a:lnTo>
                    <a:pt x="692039" y="1368362"/>
                  </a:lnTo>
                  <a:lnTo>
                    <a:pt x="679343" y="1361692"/>
                  </a:lnTo>
                  <a:lnTo>
                    <a:pt x="667282" y="1355023"/>
                  </a:lnTo>
                  <a:lnTo>
                    <a:pt x="655855" y="1348035"/>
                  </a:lnTo>
                  <a:lnTo>
                    <a:pt x="645381" y="1341366"/>
                  </a:lnTo>
                  <a:lnTo>
                    <a:pt x="635224" y="1334696"/>
                  </a:lnTo>
                  <a:lnTo>
                    <a:pt x="625385" y="1327709"/>
                  </a:lnTo>
                  <a:lnTo>
                    <a:pt x="616497" y="1321357"/>
                  </a:lnTo>
                  <a:lnTo>
                    <a:pt x="608245" y="1314688"/>
                  </a:lnTo>
                  <a:lnTo>
                    <a:pt x="599992" y="1308018"/>
                  </a:lnTo>
                  <a:lnTo>
                    <a:pt x="592692" y="1301349"/>
                  </a:lnTo>
                  <a:lnTo>
                    <a:pt x="585709" y="1294679"/>
                  </a:lnTo>
                  <a:lnTo>
                    <a:pt x="579361" y="1288327"/>
                  </a:lnTo>
                  <a:lnTo>
                    <a:pt x="573013" y="1281975"/>
                  </a:lnTo>
                  <a:lnTo>
                    <a:pt x="567300" y="1275306"/>
                  </a:lnTo>
                  <a:lnTo>
                    <a:pt x="561904" y="1268636"/>
                  </a:lnTo>
                  <a:lnTo>
                    <a:pt x="556825" y="1262285"/>
                  </a:lnTo>
                  <a:lnTo>
                    <a:pt x="552064" y="1255933"/>
                  </a:lnTo>
                  <a:lnTo>
                    <a:pt x="547621" y="1249898"/>
                  </a:lnTo>
                  <a:lnTo>
                    <a:pt x="539686" y="1237194"/>
                  </a:lnTo>
                  <a:lnTo>
                    <a:pt x="532703" y="1224808"/>
                  </a:lnTo>
                  <a:lnTo>
                    <a:pt x="526355" y="1212739"/>
                  </a:lnTo>
                  <a:lnTo>
                    <a:pt x="520641" y="1200988"/>
                  </a:lnTo>
                  <a:lnTo>
                    <a:pt x="509850" y="1177804"/>
                  </a:lnTo>
                  <a:lnTo>
                    <a:pt x="497471" y="1178122"/>
                  </a:lnTo>
                  <a:lnTo>
                    <a:pt x="485727" y="1178122"/>
                  </a:lnTo>
                  <a:lnTo>
                    <a:pt x="474300" y="1178122"/>
                  </a:lnTo>
                  <a:lnTo>
                    <a:pt x="463509" y="1177804"/>
                  </a:lnTo>
                  <a:lnTo>
                    <a:pt x="453352" y="1177169"/>
                  </a:lnTo>
                  <a:lnTo>
                    <a:pt x="443512" y="1175898"/>
                  </a:lnTo>
                  <a:lnTo>
                    <a:pt x="433673" y="1174628"/>
                  </a:lnTo>
                  <a:lnTo>
                    <a:pt x="424785" y="1173675"/>
                  </a:lnTo>
                  <a:lnTo>
                    <a:pt x="416215" y="1172087"/>
                  </a:lnTo>
                  <a:lnTo>
                    <a:pt x="408280" y="1170182"/>
                  </a:lnTo>
                  <a:lnTo>
                    <a:pt x="393045" y="1167006"/>
                  </a:lnTo>
                  <a:lnTo>
                    <a:pt x="379714" y="1162877"/>
                  </a:lnTo>
                  <a:lnTo>
                    <a:pt x="367653" y="1158431"/>
                  </a:lnTo>
                  <a:lnTo>
                    <a:pt x="357496" y="1153984"/>
                  </a:lnTo>
                  <a:lnTo>
                    <a:pt x="348926" y="1149855"/>
                  </a:lnTo>
                  <a:lnTo>
                    <a:pt x="341308" y="1146044"/>
                  </a:lnTo>
                  <a:lnTo>
                    <a:pt x="335595" y="1142551"/>
                  </a:lnTo>
                  <a:lnTo>
                    <a:pt x="331151" y="1139375"/>
                  </a:lnTo>
                  <a:lnTo>
                    <a:pt x="327660" y="1137152"/>
                  </a:lnTo>
                  <a:lnTo>
                    <a:pt x="325438" y="1134928"/>
                  </a:lnTo>
                  <a:lnTo>
                    <a:pt x="923427" y="530225"/>
                  </a:lnTo>
                  <a:close/>
                  <a:moveTo>
                    <a:pt x="1084432" y="388938"/>
                  </a:moveTo>
                  <a:lnTo>
                    <a:pt x="1089844" y="389573"/>
                  </a:lnTo>
                  <a:lnTo>
                    <a:pt x="1097165" y="389891"/>
                  </a:lnTo>
                  <a:lnTo>
                    <a:pt x="1106715" y="390843"/>
                  </a:lnTo>
                  <a:lnTo>
                    <a:pt x="1118175" y="392748"/>
                  </a:lnTo>
                  <a:lnTo>
                    <a:pt x="1132499" y="396241"/>
                  </a:lnTo>
                  <a:lnTo>
                    <a:pt x="1140458" y="398146"/>
                  </a:lnTo>
                  <a:lnTo>
                    <a:pt x="1148734" y="400686"/>
                  </a:lnTo>
                  <a:lnTo>
                    <a:pt x="1157329" y="403226"/>
                  </a:lnTo>
                  <a:lnTo>
                    <a:pt x="1166879" y="406718"/>
                  </a:lnTo>
                  <a:lnTo>
                    <a:pt x="1176747" y="410528"/>
                  </a:lnTo>
                  <a:lnTo>
                    <a:pt x="1187252" y="414656"/>
                  </a:lnTo>
                  <a:lnTo>
                    <a:pt x="1197756" y="419418"/>
                  </a:lnTo>
                  <a:lnTo>
                    <a:pt x="1208579" y="424816"/>
                  </a:lnTo>
                  <a:lnTo>
                    <a:pt x="1220358" y="430848"/>
                  </a:lnTo>
                  <a:lnTo>
                    <a:pt x="1232136" y="437198"/>
                  </a:lnTo>
                  <a:lnTo>
                    <a:pt x="1244550" y="444183"/>
                  </a:lnTo>
                  <a:lnTo>
                    <a:pt x="1256965" y="452121"/>
                  </a:lnTo>
                  <a:lnTo>
                    <a:pt x="1270017" y="460376"/>
                  </a:lnTo>
                  <a:lnTo>
                    <a:pt x="1283386" y="469901"/>
                  </a:lnTo>
                  <a:lnTo>
                    <a:pt x="1296438" y="480061"/>
                  </a:lnTo>
                  <a:lnTo>
                    <a:pt x="1310444" y="490856"/>
                  </a:lnTo>
                  <a:lnTo>
                    <a:pt x="1324450" y="502286"/>
                  </a:lnTo>
                  <a:lnTo>
                    <a:pt x="1338775" y="514986"/>
                  </a:lnTo>
                  <a:lnTo>
                    <a:pt x="1353100" y="528003"/>
                  </a:lnTo>
                  <a:lnTo>
                    <a:pt x="1367743" y="542291"/>
                  </a:lnTo>
                  <a:lnTo>
                    <a:pt x="1382386" y="557531"/>
                  </a:lnTo>
                  <a:lnTo>
                    <a:pt x="1396074" y="572136"/>
                  </a:lnTo>
                  <a:lnTo>
                    <a:pt x="1408489" y="586423"/>
                  </a:lnTo>
                  <a:lnTo>
                    <a:pt x="1420267" y="600393"/>
                  </a:lnTo>
                  <a:lnTo>
                    <a:pt x="1430772" y="613728"/>
                  </a:lnTo>
                  <a:lnTo>
                    <a:pt x="1440640" y="627381"/>
                  </a:lnTo>
                  <a:lnTo>
                    <a:pt x="1449235" y="640081"/>
                  </a:lnTo>
                  <a:lnTo>
                    <a:pt x="1457511" y="653098"/>
                  </a:lnTo>
                  <a:lnTo>
                    <a:pt x="1464833" y="665163"/>
                  </a:lnTo>
                  <a:lnTo>
                    <a:pt x="1471517" y="676911"/>
                  </a:lnTo>
                  <a:lnTo>
                    <a:pt x="1477566" y="688341"/>
                  </a:lnTo>
                  <a:lnTo>
                    <a:pt x="1482341" y="699136"/>
                  </a:lnTo>
                  <a:lnTo>
                    <a:pt x="1487434" y="709613"/>
                  </a:lnTo>
                  <a:lnTo>
                    <a:pt x="1490935" y="720408"/>
                  </a:lnTo>
                  <a:lnTo>
                    <a:pt x="1494755" y="729616"/>
                  </a:lnTo>
                  <a:lnTo>
                    <a:pt x="1497939" y="739141"/>
                  </a:lnTo>
                  <a:lnTo>
                    <a:pt x="1500167" y="747713"/>
                  </a:lnTo>
                  <a:lnTo>
                    <a:pt x="1502395" y="756286"/>
                  </a:lnTo>
                  <a:lnTo>
                    <a:pt x="1503987" y="763906"/>
                  </a:lnTo>
                  <a:lnTo>
                    <a:pt x="1505260" y="771526"/>
                  </a:lnTo>
                  <a:lnTo>
                    <a:pt x="1507170" y="784543"/>
                  </a:lnTo>
                  <a:lnTo>
                    <a:pt x="1508125" y="795338"/>
                  </a:lnTo>
                  <a:lnTo>
                    <a:pt x="1508125" y="804228"/>
                  </a:lnTo>
                  <a:lnTo>
                    <a:pt x="1507807" y="810261"/>
                  </a:lnTo>
                  <a:lnTo>
                    <a:pt x="1506852" y="815341"/>
                  </a:lnTo>
                  <a:lnTo>
                    <a:pt x="1444778" y="877888"/>
                  </a:lnTo>
                  <a:lnTo>
                    <a:pt x="1442550" y="864553"/>
                  </a:lnTo>
                  <a:lnTo>
                    <a:pt x="1439048" y="851218"/>
                  </a:lnTo>
                  <a:lnTo>
                    <a:pt x="1435228" y="836296"/>
                  </a:lnTo>
                  <a:lnTo>
                    <a:pt x="1430135" y="821691"/>
                  </a:lnTo>
                  <a:lnTo>
                    <a:pt x="1424087" y="806451"/>
                  </a:lnTo>
                  <a:lnTo>
                    <a:pt x="1416765" y="790576"/>
                  </a:lnTo>
                  <a:lnTo>
                    <a:pt x="1408807" y="774383"/>
                  </a:lnTo>
                  <a:lnTo>
                    <a:pt x="1399894" y="757873"/>
                  </a:lnTo>
                  <a:lnTo>
                    <a:pt x="1390026" y="741363"/>
                  </a:lnTo>
                  <a:lnTo>
                    <a:pt x="1378884" y="724536"/>
                  </a:lnTo>
                  <a:lnTo>
                    <a:pt x="1367106" y="707073"/>
                  </a:lnTo>
                  <a:lnTo>
                    <a:pt x="1353737" y="689928"/>
                  </a:lnTo>
                  <a:lnTo>
                    <a:pt x="1340048" y="672466"/>
                  </a:lnTo>
                  <a:lnTo>
                    <a:pt x="1325087" y="655003"/>
                  </a:lnTo>
                  <a:lnTo>
                    <a:pt x="1308852" y="637541"/>
                  </a:lnTo>
                  <a:lnTo>
                    <a:pt x="1291981" y="620396"/>
                  </a:lnTo>
                  <a:lnTo>
                    <a:pt x="1278611" y="607061"/>
                  </a:lnTo>
                  <a:lnTo>
                    <a:pt x="1264923" y="594361"/>
                  </a:lnTo>
                  <a:lnTo>
                    <a:pt x="1251235" y="582296"/>
                  </a:lnTo>
                  <a:lnTo>
                    <a:pt x="1238184" y="570866"/>
                  </a:lnTo>
                  <a:lnTo>
                    <a:pt x="1224814" y="560388"/>
                  </a:lnTo>
                  <a:lnTo>
                    <a:pt x="1212081" y="550228"/>
                  </a:lnTo>
                  <a:lnTo>
                    <a:pt x="1199348" y="541021"/>
                  </a:lnTo>
                  <a:lnTo>
                    <a:pt x="1187252" y="532448"/>
                  </a:lnTo>
                  <a:lnTo>
                    <a:pt x="1175155" y="524511"/>
                  </a:lnTo>
                  <a:lnTo>
                    <a:pt x="1163059" y="516573"/>
                  </a:lnTo>
                  <a:lnTo>
                    <a:pt x="1151917" y="509588"/>
                  </a:lnTo>
                  <a:lnTo>
                    <a:pt x="1140776" y="502921"/>
                  </a:lnTo>
                  <a:lnTo>
                    <a:pt x="1129953" y="496888"/>
                  </a:lnTo>
                  <a:lnTo>
                    <a:pt x="1119766" y="491808"/>
                  </a:lnTo>
                  <a:lnTo>
                    <a:pt x="1109580" y="486411"/>
                  </a:lnTo>
                  <a:lnTo>
                    <a:pt x="1100030" y="481966"/>
                  </a:lnTo>
                  <a:lnTo>
                    <a:pt x="1082522" y="474028"/>
                  </a:lnTo>
                  <a:lnTo>
                    <a:pt x="1066287" y="467678"/>
                  </a:lnTo>
                  <a:lnTo>
                    <a:pt x="1052599" y="462598"/>
                  </a:lnTo>
                  <a:lnTo>
                    <a:pt x="1040821" y="459106"/>
                  </a:lnTo>
                  <a:lnTo>
                    <a:pt x="1031590" y="456248"/>
                  </a:lnTo>
                  <a:lnTo>
                    <a:pt x="1024905" y="454343"/>
                  </a:lnTo>
                  <a:lnTo>
                    <a:pt x="1019175" y="453391"/>
                  </a:lnTo>
                  <a:lnTo>
                    <a:pt x="1084432" y="388938"/>
                  </a:lnTo>
                  <a:close/>
                  <a:moveTo>
                    <a:pt x="1213168" y="238125"/>
                  </a:moveTo>
                  <a:lnTo>
                    <a:pt x="1218883" y="238125"/>
                  </a:lnTo>
                  <a:lnTo>
                    <a:pt x="1226186" y="238759"/>
                  </a:lnTo>
                  <a:lnTo>
                    <a:pt x="1236028" y="239709"/>
                  </a:lnTo>
                  <a:lnTo>
                    <a:pt x="1248411" y="242245"/>
                  </a:lnTo>
                  <a:lnTo>
                    <a:pt x="1263016" y="245414"/>
                  </a:lnTo>
                  <a:lnTo>
                    <a:pt x="1270953" y="247315"/>
                  </a:lnTo>
                  <a:lnTo>
                    <a:pt x="1280161" y="249850"/>
                  </a:lnTo>
                  <a:lnTo>
                    <a:pt x="1289051" y="253020"/>
                  </a:lnTo>
                  <a:lnTo>
                    <a:pt x="1298893" y="256506"/>
                  </a:lnTo>
                  <a:lnTo>
                    <a:pt x="1309053" y="260625"/>
                  </a:lnTo>
                  <a:lnTo>
                    <a:pt x="1319848" y="264745"/>
                  </a:lnTo>
                  <a:lnTo>
                    <a:pt x="1330961" y="269816"/>
                  </a:lnTo>
                  <a:lnTo>
                    <a:pt x="1342391" y="275203"/>
                  </a:lnTo>
                  <a:lnTo>
                    <a:pt x="1354456" y="281541"/>
                  </a:lnTo>
                  <a:lnTo>
                    <a:pt x="1366838" y="288196"/>
                  </a:lnTo>
                  <a:lnTo>
                    <a:pt x="1379538" y="295802"/>
                  </a:lnTo>
                  <a:lnTo>
                    <a:pt x="1392873" y="303725"/>
                  </a:lnTo>
                  <a:lnTo>
                    <a:pt x="1405891" y="312598"/>
                  </a:lnTo>
                  <a:lnTo>
                    <a:pt x="1419861" y="322422"/>
                  </a:lnTo>
                  <a:lnTo>
                    <a:pt x="1433831" y="332880"/>
                  </a:lnTo>
                  <a:lnTo>
                    <a:pt x="1448436" y="344289"/>
                  </a:lnTo>
                  <a:lnTo>
                    <a:pt x="1463041" y="356332"/>
                  </a:lnTo>
                  <a:lnTo>
                    <a:pt x="1477963" y="369325"/>
                  </a:lnTo>
                  <a:lnTo>
                    <a:pt x="1492886" y="383269"/>
                  </a:lnTo>
                  <a:lnTo>
                    <a:pt x="1508126" y="398164"/>
                  </a:lnTo>
                  <a:lnTo>
                    <a:pt x="1523366" y="413692"/>
                  </a:lnTo>
                  <a:lnTo>
                    <a:pt x="1537653" y="428587"/>
                  </a:lnTo>
                  <a:lnTo>
                    <a:pt x="1550353" y="443481"/>
                  </a:lnTo>
                  <a:lnTo>
                    <a:pt x="1562418" y="458376"/>
                  </a:lnTo>
                  <a:lnTo>
                    <a:pt x="1573848" y="472637"/>
                  </a:lnTo>
                  <a:lnTo>
                    <a:pt x="1583691" y="486264"/>
                  </a:lnTo>
                  <a:lnTo>
                    <a:pt x="1593216" y="499891"/>
                  </a:lnTo>
                  <a:lnTo>
                    <a:pt x="1601471" y="512884"/>
                  </a:lnTo>
                  <a:lnTo>
                    <a:pt x="1609091" y="525878"/>
                  </a:lnTo>
                  <a:lnTo>
                    <a:pt x="1616076" y="538237"/>
                  </a:lnTo>
                  <a:lnTo>
                    <a:pt x="1622108" y="549963"/>
                  </a:lnTo>
                  <a:lnTo>
                    <a:pt x="1627823" y="561371"/>
                  </a:lnTo>
                  <a:lnTo>
                    <a:pt x="1632268" y="572780"/>
                  </a:lnTo>
                  <a:lnTo>
                    <a:pt x="1636713" y="583238"/>
                  </a:lnTo>
                  <a:lnTo>
                    <a:pt x="1640206" y="593379"/>
                  </a:lnTo>
                  <a:lnTo>
                    <a:pt x="1643699" y="603203"/>
                  </a:lnTo>
                  <a:lnTo>
                    <a:pt x="1646239" y="612077"/>
                  </a:lnTo>
                  <a:lnTo>
                    <a:pt x="1648143" y="620633"/>
                  </a:lnTo>
                  <a:lnTo>
                    <a:pt x="1650049" y="628873"/>
                  </a:lnTo>
                  <a:lnTo>
                    <a:pt x="1651636" y="636478"/>
                  </a:lnTo>
                  <a:lnTo>
                    <a:pt x="1652589" y="643767"/>
                  </a:lnTo>
                  <a:lnTo>
                    <a:pt x="1653541" y="650422"/>
                  </a:lnTo>
                  <a:lnTo>
                    <a:pt x="1654176" y="661514"/>
                  </a:lnTo>
                  <a:lnTo>
                    <a:pt x="1654176" y="670705"/>
                  </a:lnTo>
                  <a:lnTo>
                    <a:pt x="1653859" y="677043"/>
                  </a:lnTo>
                  <a:lnTo>
                    <a:pt x="1652906" y="682747"/>
                  </a:lnTo>
                  <a:lnTo>
                    <a:pt x="1588136" y="747713"/>
                  </a:lnTo>
                  <a:lnTo>
                    <a:pt x="1585596" y="733769"/>
                  </a:lnTo>
                  <a:lnTo>
                    <a:pt x="1582421" y="719508"/>
                  </a:lnTo>
                  <a:lnTo>
                    <a:pt x="1578293" y="704297"/>
                  </a:lnTo>
                  <a:lnTo>
                    <a:pt x="1572896" y="689085"/>
                  </a:lnTo>
                  <a:lnTo>
                    <a:pt x="1566546" y="672923"/>
                  </a:lnTo>
                  <a:lnTo>
                    <a:pt x="1559561" y="656761"/>
                  </a:lnTo>
                  <a:lnTo>
                    <a:pt x="1550671" y="639964"/>
                  </a:lnTo>
                  <a:lnTo>
                    <a:pt x="1541463" y="622534"/>
                  </a:lnTo>
                  <a:lnTo>
                    <a:pt x="1531303" y="605105"/>
                  </a:lnTo>
                  <a:lnTo>
                    <a:pt x="1519556" y="587358"/>
                  </a:lnTo>
                  <a:lnTo>
                    <a:pt x="1507173" y="569294"/>
                  </a:lnTo>
                  <a:lnTo>
                    <a:pt x="1493521" y="551230"/>
                  </a:lnTo>
                  <a:lnTo>
                    <a:pt x="1479233" y="533166"/>
                  </a:lnTo>
                  <a:lnTo>
                    <a:pt x="1463676" y="514786"/>
                  </a:lnTo>
                  <a:lnTo>
                    <a:pt x="1446848" y="497039"/>
                  </a:lnTo>
                  <a:lnTo>
                    <a:pt x="1429386" y="478975"/>
                  </a:lnTo>
                  <a:lnTo>
                    <a:pt x="1415098" y="465031"/>
                  </a:lnTo>
                  <a:lnTo>
                    <a:pt x="1400811" y="451721"/>
                  </a:lnTo>
                  <a:lnTo>
                    <a:pt x="1386841" y="439362"/>
                  </a:lnTo>
                  <a:lnTo>
                    <a:pt x="1372871" y="427636"/>
                  </a:lnTo>
                  <a:lnTo>
                    <a:pt x="1359536" y="416544"/>
                  </a:lnTo>
                  <a:lnTo>
                    <a:pt x="1345883" y="406086"/>
                  </a:lnTo>
                  <a:lnTo>
                    <a:pt x="1332548" y="396262"/>
                  </a:lnTo>
                  <a:lnTo>
                    <a:pt x="1319848" y="387389"/>
                  </a:lnTo>
                  <a:lnTo>
                    <a:pt x="1307148" y="378832"/>
                  </a:lnTo>
                  <a:lnTo>
                    <a:pt x="1295083" y="370909"/>
                  </a:lnTo>
                  <a:lnTo>
                    <a:pt x="1283018" y="363620"/>
                  </a:lnTo>
                  <a:lnTo>
                    <a:pt x="1271271" y="356648"/>
                  </a:lnTo>
                  <a:lnTo>
                    <a:pt x="1260158" y="350627"/>
                  </a:lnTo>
                  <a:lnTo>
                    <a:pt x="1249681" y="344606"/>
                  </a:lnTo>
                  <a:lnTo>
                    <a:pt x="1239203" y="339219"/>
                  </a:lnTo>
                  <a:lnTo>
                    <a:pt x="1229361" y="334782"/>
                  </a:lnTo>
                  <a:lnTo>
                    <a:pt x="1210628" y="326542"/>
                  </a:lnTo>
                  <a:lnTo>
                    <a:pt x="1193801" y="319887"/>
                  </a:lnTo>
                  <a:lnTo>
                    <a:pt x="1179513" y="314500"/>
                  </a:lnTo>
                  <a:lnTo>
                    <a:pt x="1167766" y="310697"/>
                  </a:lnTo>
                  <a:lnTo>
                    <a:pt x="1157923" y="307845"/>
                  </a:lnTo>
                  <a:lnTo>
                    <a:pt x="1150621" y="306260"/>
                  </a:lnTo>
                  <a:lnTo>
                    <a:pt x="1144588" y="304992"/>
                  </a:lnTo>
                  <a:lnTo>
                    <a:pt x="1213168" y="238125"/>
                  </a:lnTo>
                  <a:close/>
                  <a:moveTo>
                    <a:pt x="1555569" y="0"/>
                  </a:moveTo>
                  <a:lnTo>
                    <a:pt x="1566687" y="0"/>
                  </a:lnTo>
                  <a:lnTo>
                    <a:pt x="1578441" y="0"/>
                  </a:lnTo>
                  <a:lnTo>
                    <a:pt x="1589876" y="1272"/>
                  </a:lnTo>
                  <a:lnTo>
                    <a:pt x="1601948" y="2862"/>
                  </a:lnTo>
                  <a:lnTo>
                    <a:pt x="1614337" y="5088"/>
                  </a:lnTo>
                  <a:lnTo>
                    <a:pt x="1627043" y="7950"/>
                  </a:lnTo>
                  <a:lnTo>
                    <a:pt x="1640385" y="11766"/>
                  </a:lnTo>
                  <a:lnTo>
                    <a:pt x="1653409" y="16218"/>
                  </a:lnTo>
                  <a:lnTo>
                    <a:pt x="1667386" y="21624"/>
                  </a:lnTo>
                  <a:lnTo>
                    <a:pt x="1681363" y="27984"/>
                  </a:lnTo>
                  <a:lnTo>
                    <a:pt x="1695976" y="35298"/>
                  </a:lnTo>
                  <a:lnTo>
                    <a:pt x="1710588" y="42930"/>
                  </a:lnTo>
                  <a:lnTo>
                    <a:pt x="1725836" y="52152"/>
                  </a:lnTo>
                  <a:lnTo>
                    <a:pt x="1741084" y="62010"/>
                  </a:lnTo>
                  <a:lnTo>
                    <a:pt x="1756649" y="72822"/>
                  </a:lnTo>
                  <a:lnTo>
                    <a:pt x="1772850" y="84588"/>
                  </a:lnTo>
                  <a:lnTo>
                    <a:pt x="1789051" y="97626"/>
                  </a:lnTo>
                  <a:lnTo>
                    <a:pt x="1804617" y="111300"/>
                  </a:lnTo>
                  <a:lnTo>
                    <a:pt x="1819547" y="124656"/>
                  </a:lnTo>
                  <a:lnTo>
                    <a:pt x="1832571" y="138330"/>
                  </a:lnTo>
                  <a:lnTo>
                    <a:pt x="1844642" y="151686"/>
                  </a:lnTo>
                  <a:lnTo>
                    <a:pt x="1856078" y="165042"/>
                  </a:lnTo>
                  <a:lnTo>
                    <a:pt x="1865608" y="178398"/>
                  </a:lnTo>
                  <a:lnTo>
                    <a:pt x="1874502" y="191755"/>
                  </a:lnTo>
                  <a:lnTo>
                    <a:pt x="1881809" y="204475"/>
                  </a:lnTo>
                  <a:lnTo>
                    <a:pt x="1888797" y="217831"/>
                  </a:lnTo>
                  <a:lnTo>
                    <a:pt x="1894197" y="230869"/>
                  </a:lnTo>
                  <a:lnTo>
                    <a:pt x="1898962" y="243907"/>
                  </a:lnTo>
                  <a:lnTo>
                    <a:pt x="1902457" y="256309"/>
                  </a:lnTo>
                  <a:lnTo>
                    <a:pt x="1905633" y="268711"/>
                  </a:lnTo>
                  <a:lnTo>
                    <a:pt x="1907857" y="281113"/>
                  </a:lnTo>
                  <a:lnTo>
                    <a:pt x="1908810" y="293197"/>
                  </a:lnTo>
                  <a:lnTo>
                    <a:pt x="1909763" y="305281"/>
                  </a:lnTo>
                  <a:lnTo>
                    <a:pt x="1909763" y="316729"/>
                  </a:lnTo>
                  <a:lnTo>
                    <a:pt x="1908492" y="328177"/>
                  </a:lnTo>
                  <a:lnTo>
                    <a:pt x="1907539" y="339307"/>
                  </a:lnTo>
                  <a:lnTo>
                    <a:pt x="1905316" y="350437"/>
                  </a:lnTo>
                  <a:lnTo>
                    <a:pt x="1902457" y="360931"/>
                  </a:lnTo>
                  <a:lnTo>
                    <a:pt x="1899598" y="371425"/>
                  </a:lnTo>
                  <a:lnTo>
                    <a:pt x="1895786" y="381601"/>
                  </a:lnTo>
                  <a:lnTo>
                    <a:pt x="1891656" y="391459"/>
                  </a:lnTo>
                  <a:lnTo>
                    <a:pt x="1887527" y="400681"/>
                  </a:lnTo>
                  <a:lnTo>
                    <a:pt x="1882762" y="409903"/>
                  </a:lnTo>
                  <a:lnTo>
                    <a:pt x="1877361" y="418490"/>
                  </a:lnTo>
                  <a:lnTo>
                    <a:pt x="1871643" y="426758"/>
                  </a:lnTo>
                  <a:lnTo>
                    <a:pt x="1865925" y="434708"/>
                  </a:lnTo>
                  <a:lnTo>
                    <a:pt x="1860208" y="442340"/>
                  </a:lnTo>
                  <a:lnTo>
                    <a:pt x="1854172" y="449336"/>
                  </a:lnTo>
                  <a:lnTo>
                    <a:pt x="1847501" y="456014"/>
                  </a:lnTo>
                  <a:lnTo>
                    <a:pt x="1841783" y="463328"/>
                  </a:lnTo>
                  <a:lnTo>
                    <a:pt x="1830983" y="476048"/>
                  </a:lnTo>
                  <a:lnTo>
                    <a:pt x="1801122" y="514208"/>
                  </a:lnTo>
                  <a:lnTo>
                    <a:pt x="1764909" y="560636"/>
                  </a:lnTo>
                  <a:lnTo>
                    <a:pt x="1730283" y="604838"/>
                  </a:lnTo>
                  <a:lnTo>
                    <a:pt x="1729648" y="593708"/>
                  </a:lnTo>
                  <a:lnTo>
                    <a:pt x="1728377" y="581306"/>
                  </a:lnTo>
                  <a:lnTo>
                    <a:pt x="1726471" y="567632"/>
                  </a:lnTo>
                  <a:lnTo>
                    <a:pt x="1723930" y="553322"/>
                  </a:lnTo>
                  <a:lnTo>
                    <a:pt x="1720118" y="537740"/>
                  </a:lnTo>
                  <a:lnTo>
                    <a:pt x="1715353" y="521840"/>
                  </a:lnTo>
                  <a:lnTo>
                    <a:pt x="1712494" y="513254"/>
                  </a:lnTo>
                  <a:lnTo>
                    <a:pt x="1709318" y="504668"/>
                  </a:lnTo>
                  <a:lnTo>
                    <a:pt x="1705823" y="496082"/>
                  </a:lnTo>
                  <a:lnTo>
                    <a:pt x="1702011" y="487178"/>
                  </a:lnTo>
                  <a:lnTo>
                    <a:pt x="1697882" y="477638"/>
                  </a:lnTo>
                  <a:lnTo>
                    <a:pt x="1693117" y="468098"/>
                  </a:lnTo>
                  <a:lnTo>
                    <a:pt x="1688034" y="458876"/>
                  </a:lnTo>
                  <a:lnTo>
                    <a:pt x="1682952" y="449018"/>
                  </a:lnTo>
                  <a:lnTo>
                    <a:pt x="1677234" y="439160"/>
                  </a:lnTo>
                  <a:lnTo>
                    <a:pt x="1670881" y="428984"/>
                  </a:lnTo>
                  <a:lnTo>
                    <a:pt x="1664527" y="418808"/>
                  </a:lnTo>
                  <a:lnTo>
                    <a:pt x="1657221" y="408631"/>
                  </a:lnTo>
                  <a:lnTo>
                    <a:pt x="1649915" y="398137"/>
                  </a:lnTo>
                  <a:lnTo>
                    <a:pt x="1641973" y="387643"/>
                  </a:lnTo>
                  <a:lnTo>
                    <a:pt x="1633079" y="376831"/>
                  </a:lnTo>
                  <a:lnTo>
                    <a:pt x="1624184" y="365701"/>
                  </a:lnTo>
                  <a:lnTo>
                    <a:pt x="1614337" y="354889"/>
                  </a:lnTo>
                  <a:lnTo>
                    <a:pt x="1604489" y="343441"/>
                  </a:lnTo>
                  <a:lnTo>
                    <a:pt x="1593688" y="332311"/>
                  </a:lnTo>
                  <a:lnTo>
                    <a:pt x="1582570" y="320863"/>
                  </a:lnTo>
                  <a:lnTo>
                    <a:pt x="1571134" y="310051"/>
                  </a:lnTo>
                  <a:lnTo>
                    <a:pt x="1559381" y="299239"/>
                  </a:lnTo>
                  <a:lnTo>
                    <a:pt x="1548263" y="289381"/>
                  </a:lnTo>
                  <a:lnTo>
                    <a:pt x="1536827" y="279523"/>
                  </a:lnTo>
                  <a:lnTo>
                    <a:pt x="1525709" y="270619"/>
                  </a:lnTo>
                  <a:lnTo>
                    <a:pt x="1514590" y="262351"/>
                  </a:lnTo>
                  <a:lnTo>
                    <a:pt x="1503472" y="254083"/>
                  </a:lnTo>
                  <a:lnTo>
                    <a:pt x="1492672" y="246451"/>
                  </a:lnTo>
                  <a:lnTo>
                    <a:pt x="1481871" y="239137"/>
                  </a:lnTo>
                  <a:lnTo>
                    <a:pt x="1471388" y="232777"/>
                  </a:lnTo>
                  <a:lnTo>
                    <a:pt x="1460905" y="226417"/>
                  </a:lnTo>
                  <a:lnTo>
                    <a:pt x="1450740" y="220693"/>
                  </a:lnTo>
                  <a:lnTo>
                    <a:pt x="1440575" y="215287"/>
                  </a:lnTo>
                  <a:lnTo>
                    <a:pt x="1430410" y="210199"/>
                  </a:lnTo>
                  <a:lnTo>
                    <a:pt x="1420562" y="205747"/>
                  </a:lnTo>
                  <a:lnTo>
                    <a:pt x="1411350" y="201613"/>
                  </a:lnTo>
                  <a:lnTo>
                    <a:pt x="1401820" y="197479"/>
                  </a:lnTo>
                  <a:lnTo>
                    <a:pt x="1392925" y="193981"/>
                  </a:lnTo>
                  <a:lnTo>
                    <a:pt x="1375136" y="187620"/>
                  </a:lnTo>
                  <a:lnTo>
                    <a:pt x="1358300" y="182850"/>
                  </a:lnTo>
                  <a:lnTo>
                    <a:pt x="1342417" y="178716"/>
                  </a:lnTo>
                  <a:lnTo>
                    <a:pt x="1327805" y="175536"/>
                  </a:lnTo>
                  <a:lnTo>
                    <a:pt x="1314145" y="173310"/>
                  </a:lnTo>
                  <a:lnTo>
                    <a:pt x="1301756" y="171720"/>
                  </a:lnTo>
                  <a:lnTo>
                    <a:pt x="1290638" y="171084"/>
                  </a:lnTo>
                  <a:lnTo>
                    <a:pt x="1330346" y="138966"/>
                  </a:lnTo>
                  <a:lnTo>
                    <a:pt x="1370689" y="105894"/>
                  </a:lnTo>
                  <a:lnTo>
                    <a:pt x="1405950" y="76638"/>
                  </a:lnTo>
                  <a:lnTo>
                    <a:pt x="1419609" y="64554"/>
                  </a:lnTo>
                  <a:lnTo>
                    <a:pt x="1429774" y="55650"/>
                  </a:lnTo>
                  <a:lnTo>
                    <a:pt x="1435810" y="49926"/>
                  </a:lnTo>
                  <a:lnTo>
                    <a:pt x="1442163" y="44520"/>
                  </a:lnTo>
                  <a:lnTo>
                    <a:pt x="1448834" y="39432"/>
                  </a:lnTo>
                  <a:lnTo>
                    <a:pt x="1455505" y="34026"/>
                  </a:lnTo>
                  <a:lnTo>
                    <a:pt x="1463129" y="29256"/>
                  </a:lnTo>
                  <a:lnTo>
                    <a:pt x="1470753" y="24486"/>
                  </a:lnTo>
                  <a:lnTo>
                    <a:pt x="1479012" y="20352"/>
                  </a:lnTo>
                  <a:lnTo>
                    <a:pt x="1487271" y="16218"/>
                  </a:lnTo>
                  <a:lnTo>
                    <a:pt x="1495848" y="13038"/>
                  </a:lnTo>
                  <a:lnTo>
                    <a:pt x="1505378" y="9540"/>
                  </a:lnTo>
                  <a:lnTo>
                    <a:pt x="1514590" y="6996"/>
                  </a:lnTo>
                  <a:lnTo>
                    <a:pt x="1524438" y="4770"/>
                  </a:lnTo>
                  <a:lnTo>
                    <a:pt x="1534285" y="2544"/>
                  </a:lnTo>
                  <a:lnTo>
                    <a:pt x="1544768" y="1272"/>
                  </a:lnTo>
                  <a:lnTo>
                    <a:pt x="155556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</p:grp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2031080" y="2141892"/>
            <a:ext cx="4930862" cy="2180987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DBDD-DE5F-47F8-962B-9EF3248BAE3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067A0-307E-4677-8718-7C9CCEA605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505" indent="-357505">
              <a:buSzPct val="100000"/>
              <a:buFont typeface="Wingdings" panose="05000000000000000000" pitchFamily="2" charset="2"/>
              <a:buChar char="±"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2BF-9C7B-4243-9D17-AB22F507523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5976-D550-418D-88B8-BA334A9B060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4D11-4331-4248-ADD6-BFCDBA492A1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8242-1190-4B96-84BD-53CA211227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D4BE-DF63-45E3-A6BB-ACAD7CC478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1091-D2D7-439D-B982-EEE65393BC1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E7AF-355F-4F19-9ADE-FF62841029A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wave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A6A6A6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49D697-8FBB-4427-8053-082CCAF18AE4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784350"/>
            <a:ext cx="80581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06425" y="942975"/>
            <a:ext cx="80803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31" name="Forme libre 6"/>
          <p:cNvSpPr/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6 w 5772"/>
              <a:gd name="T1" fmla="*/ 2147483646 h 656"/>
              <a:gd name="T2" fmla="*/ 2147483646 w 5772"/>
              <a:gd name="T3" fmla="*/ 0 h 656"/>
              <a:gd name="T4" fmla="*/ 2147483646 w 5772"/>
              <a:gd name="T5" fmla="*/ 2147483646 h 656"/>
              <a:gd name="T6" fmla="*/ 2147483646 w 5772"/>
              <a:gd name="T7" fmla="*/ 2147483646 h 656"/>
              <a:gd name="T8" fmla="*/ 2147483646 w 5772"/>
              <a:gd name="T9" fmla="*/ 2147483646 h 656"/>
              <a:gd name="T10" fmla="*/ 2147483646 w 5772"/>
              <a:gd name="T11" fmla="*/ 2147483646 h 656"/>
              <a:gd name="T12" fmla="*/ 2147483646 w 5772"/>
              <a:gd name="T13" fmla="*/ 2147483646 h 656"/>
              <a:gd name="T14" fmla="*/ 0 w 5772"/>
              <a:gd name="T15" fmla="*/ 2147483646 h 656"/>
              <a:gd name="T16" fmla="*/ 2147483646 w 5772"/>
              <a:gd name="T17" fmla="*/ 2147483646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BF7825">
                  <a:alpha val="45000"/>
                </a:srgbClr>
              </a:gs>
              <a:gs pos="100000">
                <a:srgbClr val="FFC400">
                  <a:alpha val="54999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" name="Forme libre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7BC29">
                  <a:shade val="50000"/>
                  <a:alpha val="30000"/>
                  <a:satMod val="130000"/>
                </a:srgbClr>
              </a:gs>
              <a:gs pos="80000">
                <a:srgbClr val="F3A447">
                  <a:shade val="75000"/>
                  <a:alpha val="45000"/>
                  <a:satMod val="140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zh-CN" kern="0" smtClean="0">
              <a:solidFill>
                <a:prstClr val="black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035" name="Groupe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55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rgbClr val="E7BC29">
                      <a:shade val="75000"/>
                    </a:srgbClr>
                  </a:gs>
                  <a:gs pos="86000">
                    <a:sysClr val="windowText" lastClr="000000">
                      <a:alpha val="29000"/>
                    </a:sysClr>
                  </a:gs>
                  <a:gs pos="16000">
                    <a:srgbClr val="F3A447">
                      <a:shade val="75000"/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56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rgbClr val="D092A7"/>
                  </a:gs>
                  <a:gs pos="44000">
                    <a:srgbClr val="A5B592"/>
                  </a:gs>
                  <a:gs pos="33000">
                    <a:srgbClr val="F3A447">
                      <a:alpha val="56000"/>
                    </a:srgb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altLang="zh-CN" kern="0">
                <a:solidFill>
                  <a:prstClr val="black"/>
                </a:solidFill>
                <a:latin typeface="Constantia" panose="02030602050306030303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rgbClr val="6D514A"/>
        </a:buClr>
        <a:buSzPct val="90000"/>
        <a:buFont typeface="Wingdings" panose="05000000000000000000" pitchFamily="2" charset="2"/>
        <a:buChar char="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5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22.jpe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11188" y="1700808"/>
            <a:ext cx="784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5400" b="1" dirty="0" smtClean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5400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次函数的图像和性质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157192"/>
            <a:ext cx="9144000" cy="565150"/>
          </a:xfrm>
          <a:prstGeom prst="rect">
            <a:avLst/>
          </a:prstGeom>
          <a:solidFill>
            <a:srgbClr val="DAB326">
              <a:alpha val="50196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0" y="620713"/>
            <a:ext cx="1728788" cy="792162"/>
            <a:chOff x="0" y="0"/>
            <a:chExt cx="1089" cy="499"/>
          </a:xfrm>
        </p:grpSpPr>
        <p:grpSp>
          <p:nvGrpSpPr>
            <p:cNvPr id="13315" name="Group 3"/>
            <p:cNvGrpSpPr/>
            <p:nvPr/>
          </p:nvGrpSpPr>
          <p:grpSpPr bwMode="auto">
            <a:xfrm>
              <a:off x="0" y="0"/>
              <a:ext cx="1089" cy="499"/>
              <a:chOff x="0" y="0"/>
              <a:chExt cx="1814" cy="862"/>
            </a:xfrm>
          </p:grpSpPr>
          <p:sp>
            <p:nvSpPr>
              <p:cNvPr id="13316" name="Rectangle 4"/>
              <p:cNvSpPr>
                <a:spLocks noChangeArrowheads="1"/>
              </p:cNvSpPr>
              <p:nvPr/>
            </p:nvSpPr>
            <p:spPr bwMode="auto">
              <a:xfrm>
                <a:off x="136" y="0"/>
                <a:ext cx="1678" cy="680"/>
              </a:xfrm>
              <a:prstGeom prst="rect">
                <a:avLst/>
              </a:prstGeom>
              <a:solidFill>
                <a:schemeClr val="bg1"/>
              </a:solidFill>
              <a:ln w="38100" cmpd="sng">
                <a:solidFill>
                  <a:srgbClr val="FF33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7" name="AutoShape 5"/>
              <p:cNvSpPr>
                <a:spLocks noChangeArrowheads="1"/>
              </p:cNvSpPr>
              <p:nvPr/>
            </p:nvSpPr>
            <p:spPr bwMode="auto">
              <a:xfrm>
                <a:off x="90" y="499"/>
                <a:ext cx="1633" cy="363"/>
              </a:xfrm>
              <a:prstGeom prst="homePlate">
                <a:avLst>
                  <a:gd name="adj" fmla="val 112466"/>
                </a:avLst>
              </a:prstGeom>
              <a:solidFill>
                <a:schemeClr val="folHlink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8" name="未知"/>
              <p:cNvSpPr/>
              <p:nvPr/>
            </p:nvSpPr>
            <p:spPr bwMode="auto">
              <a:xfrm>
                <a:off x="0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9" name="未知"/>
              <p:cNvSpPr/>
              <p:nvPr/>
            </p:nvSpPr>
            <p:spPr bwMode="auto">
              <a:xfrm>
                <a:off x="226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0" name="未知"/>
              <p:cNvSpPr/>
              <p:nvPr/>
            </p:nvSpPr>
            <p:spPr bwMode="auto">
              <a:xfrm>
                <a:off x="317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1" name="未知"/>
              <p:cNvSpPr/>
              <p:nvPr/>
            </p:nvSpPr>
            <p:spPr bwMode="auto">
              <a:xfrm>
                <a:off x="408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2" name="未知"/>
              <p:cNvSpPr/>
              <p:nvPr/>
            </p:nvSpPr>
            <p:spPr bwMode="auto">
              <a:xfrm>
                <a:off x="1224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136" y="45"/>
              <a:ext cx="9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 dirty="0">
                  <a:solidFill>
                    <a:schemeClr val="accent2"/>
                  </a:solidFill>
                </a:rPr>
                <a:t>分     析</a:t>
              </a:r>
            </a:p>
          </p:txBody>
        </p:sp>
      </p:grp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11188" y="1916113"/>
            <a:ext cx="7848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     </a:t>
            </a:r>
            <a:r>
              <a:rPr lang="zh-CN" sz="3600" b="1" dirty="0"/>
              <a:t>从上图中，我们可以看出，对于一次函数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y=-</a:t>
            </a:r>
            <a:r>
              <a:rPr lang="zh-CN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800" b="1" dirty="0">
                <a:latin typeface="Times New Roman" panose="02020603050405020304" pitchFamily="18" charset="0"/>
              </a:rPr>
              <a:t>+1</a:t>
            </a:r>
            <a:r>
              <a:rPr lang="zh-CN" altLang="zh-CN" sz="3600" b="1" dirty="0"/>
              <a:t> </a:t>
            </a:r>
            <a:r>
              <a:rPr lang="zh-CN" sz="3600" b="1" dirty="0"/>
              <a:t>，当自变量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x </a:t>
            </a:r>
            <a:r>
              <a:rPr lang="zh-CN" sz="3600" b="1" dirty="0"/>
              <a:t>取的值由小变大时，对应的函数值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y </a:t>
            </a:r>
            <a:r>
              <a:rPr lang="zh-CN" sz="3600" b="1" dirty="0"/>
              <a:t>反而由小变大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23850" y="2205038"/>
            <a:ext cx="7848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/>
              <a:t>    </a:t>
            </a:r>
            <a:r>
              <a:rPr lang="zh-CN" sz="3600" b="1" dirty="0"/>
              <a:t>一次函数</a:t>
            </a:r>
            <a:r>
              <a:rPr lang="zh-CN" altLang="zh-CN" sz="3600" b="1" i="1" dirty="0">
                <a:latin typeface="Times New Roman" panose="02020603050405020304" pitchFamily="18" charset="0"/>
              </a:rPr>
              <a:t>y= kx+b</a:t>
            </a:r>
            <a:r>
              <a:rPr lang="zh-CN" sz="3600" b="1" dirty="0">
                <a:latin typeface="Times New Roman" panose="02020603050405020304" pitchFamily="18" charset="0"/>
              </a:rPr>
              <a:t>（</a:t>
            </a:r>
            <a:r>
              <a:rPr lang="zh-CN" altLang="zh-CN" sz="3600" b="1" i="1" dirty="0">
                <a:latin typeface="Times New Roman" panose="02020603050405020304" pitchFamily="18" charset="0"/>
              </a:rPr>
              <a:t>k</a:t>
            </a:r>
            <a:r>
              <a:rPr lang="zh-CN" altLang="zh-CN" sz="3600" b="1" dirty="0">
                <a:latin typeface="Times New Roman" panose="02020603050405020304" pitchFamily="18" charset="0"/>
              </a:rPr>
              <a:t>≠0</a:t>
            </a:r>
            <a:r>
              <a:rPr lang="zh-CN" sz="3600" b="1" dirty="0">
                <a:latin typeface="Times New Roman" panose="02020603050405020304" pitchFamily="18" charset="0"/>
              </a:rPr>
              <a:t>）</a:t>
            </a:r>
            <a:r>
              <a:rPr lang="zh-CN" altLang="zh-CN" sz="3600" b="1" dirty="0">
                <a:latin typeface="Times New Roman" panose="02020603050405020304" pitchFamily="18" charset="0"/>
              </a:rPr>
              <a:t>,</a:t>
            </a:r>
            <a:r>
              <a:rPr lang="zh-CN" sz="3600" b="1" dirty="0">
                <a:latin typeface="Times New Roman" panose="02020603050405020304" pitchFamily="18" charset="0"/>
              </a:rPr>
              <a:t>当</a:t>
            </a:r>
            <a:r>
              <a:rPr lang="zh-CN" altLang="zh-CN" sz="3600" b="1" i="1" dirty="0">
                <a:latin typeface="Times New Roman" panose="02020603050405020304" pitchFamily="18" charset="0"/>
              </a:rPr>
              <a:t>k</a:t>
            </a:r>
            <a:r>
              <a:rPr lang="zh-CN" altLang="zh-CN" sz="3600" b="1" dirty="0">
                <a:latin typeface="Times New Roman" panose="02020603050405020304" pitchFamily="18" charset="0"/>
              </a:rPr>
              <a:t>&gt;0</a:t>
            </a:r>
            <a:r>
              <a:rPr lang="zh-CN" sz="3600" b="1" dirty="0">
                <a:latin typeface="Times New Roman" panose="02020603050405020304" pitchFamily="18" charset="0"/>
              </a:rPr>
              <a:t>时，函数值随自变量的增加而增大；当</a:t>
            </a:r>
            <a:r>
              <a:rPr lang="zh-CN" altLang="zh-CN" sz="3600" b="1" i="1" dirty="0">
                <a:latin typeface="Times New Roman" panose="02020603050405020304" pitchFamily="18" charset="0"/>
              </a:rPr>
              <a:t>k</a:t>
            </a:r>
            <a:r>
              <a:rPr lang="zh-CN" altLang="zh-CN" sz="3600" b="1" dirty="0">
                <a:latin typeface="Times New Roman" panose="02020603050405020304" pitchFamily="18" charset="0"/>
              </a:rPr>
              <a:t>&lt;0</a:t>
            </a:r>
            <a:r>
              <a:rPr lang="zh-CN" sz="3600" b="1" dirty="0">
                <a:latin typeface="Times New Roman" panose="02020603050405020304" pitchFamily="18" charset="0"/>
              </a:rPr>
              <a:t>时，函数值随自变量的增加而减少</a:t>
            </a:r>
            <a:r>
              <a:rPr lang="zh-CN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1173163"/>
            <a:ext cx="8316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dirty="0">
                <a:solidFill>
                  <a:srgbClr val="FF3300"/>
                </a:solidFill>
              </a:rPr>
              <a:t>从以上的两个例子中，我们可以得到</a:t>
            </a:r>
            <a:r>
              <a:rPr lang="zh-CN" sz="3600" dirty="0"/>
              <a:t>：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20837" y="4494213"/>
            <a:ext cx="7345362" cy="1800225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rgbClr val="FF33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zh-CN" sz="3600" dirty="0">
                <a:solidFill>
                  <a:srgbClr val="ECF03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sz="3600" dirty="0">
                <a:solidFill>
                  <a:srgbClr val="ECF03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具体的推导过程请参考课本</a:t>
            </a:r>
            <a:r>
              <a:rPr lang="zh-CN" altLang="zh-CN" sz="3600" dirty="0">
                <a:solidFill>
                  <a:srgbClr val="ECF03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44</a:t>
            </a:r>
            <a:r>
              <a:rPr lang="zh-CN" sz="3600" dirty="0">
                <a:solidFill>
                  <a:srgbClr val="ECF03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页，这个推导过程很重要，每一位同学都必须理解和掌握</a:t>
            </a:r>
            <a:r>
              <a:rPr lang="zh-CN" altLang="zh-CN" sz="3600" dirty="0">
                <a:solidFill>
                  <a:srgbClr val="ECF03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100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268538" y="4005263"/>
          <a:ext cx="26670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r:id="rId3" imgW="723900" imgH="393700" progId="Equation.3">
                  <p:embed/>
                </p:oleObj>
              </mc:Choice>
              <mc:Fallback>
                <p:oleObj r:id="rId3" imgW="7239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05263"/>
                        <a:ext cx="266700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268538" y="2636838"/>
          <a:ext cx="19812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r:id="rId5" imgW="495935" imgH="394335" progId="Equation.DSMT4">
                  <p:embed/>
                </p:oleObj>
              </mc:Choice>
              <mc:Fallback>
                <p:oleObj r:id="rId5" imgW="495935" imgH="3943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636838"/>
                        <a:ext cx="19812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233863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209800" y="1905000"/>
          <a:ext cx="2590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7" imgW="673735" imgH="203200" progId="Equation.3">
                  <p:embed/>
                </p:oleObj>
              </mc:Choice>
              <mc:Fallback>
                <p:oleObj r:id="rId7" imgW="673735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25908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9750" y="260350"/>
            <a:ext cx="80645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400">
                <a:solidFill>
                  <a:schemeClr val="tx2"/>
                </a:solidFill>
              </a:rPr>
              <a:t>4.  </a:t>
            </a:r>
            <a:r>
              <a:rPr lang="zh-CN" sz="4400">
                <a:solidFill>
                  <a:schemeClr val="tx2"/>
                </a:solidFill>
              </a:rPr>
              <a:t>请同学们在同一直角坐标系中再画出如下函数的图象：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403350" y="2133600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/>
              <a:t>(1)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258888" y="3213100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/>
              <a:t>(2)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331913" y="4437063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/>
              <a:t>(3)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  <p:bldP spid="15369" grpId="0" autoUpdateAnimBg="0"/>
      <p:bldP spid="15370" grpId="0" autoUpdateAnimBg="0"/>
      <p:bldP spid="15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1524000" y="304800"/>
            <a:ext cx="7002463" cy="6172200"/>
            <a:chOff x="0" y="0"/>
            <a:chExt cx="2954" cy="2721"/>
          </a:xfrm>
        </p:grpSpPr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181" y="226"/>
              <a:ext cx="78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400" b="1">
                <a:solidFill>
                  <a:schemeClr val="accent1"/>
                </a:solidFill>
              </a:endParaRPr>
            </a:p>
          </p:txBody>
        </p:sp>
        <p:grpSp>
          <p:nvGrpSpPr>
            <p:cNvPr id="16388" name="Group 4"/>
            <p:cNvGrpSpPr/>
            <p:nvPr/>
          </p:nvGrpSpPr>
          <p:grpSpPr bwMode="auto">
            <a:xfrm>
              <a:off x="0" y="0"/>
              <a:ext cx="2954" cy="2721"/>
              <a:chOff x="0" y="0"/>
              <a:chExt cx="2954" cy="2721"/>
            </a:xfrm>
          </p:grpSpPr>
          <p:sp>
            <p:nvSpPr>
              <p:cNvPr id="16389" name="Text Box 5"/>
              <p:cNvSpPr txBox="1">
                <a:spLocks noChangeArrowheads="1"/>
              </p:cNvSpPr>
              <p:nvPr/>
            </p:nvSpPr>
            <p:spPr bwMode="auto">
              <a:xfrm>
                <a:off x="998" y="1465"/>
                <a:ext cx="186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800" b="1" i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6390" name="Text Box 6"/>
              <p:cNvSpPr txBox="1">
                <a:spLocks noChangeArrowheads="1"/>
              </p:cNvSpPr>
              <p:nvPr/>
            </p:nvSpPr>
            <p:spPr bwMode="auto">
              <a:xfrm>
                <a:off x="2812" y="1497"/>
                <a:ext cx="14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 i="1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391" name="Text Box 7"/>
              <p:cNvSpPr txBox="1">
                <a:spLocks noChangeArrowheads="1"/>
              </p:cNvSpPr>
              <p:nvPr/>
            </p:nvSpPr>
            <p:spPr bwMode="auto">
              <a:xfrm>
                <a:off x="1043" y="0"/>
                <a:ext cx="18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2400" b="1" i="1">
                    <a:latin typeface="Times New Roman" panose="02020603050405020304" pitchFamily="18" charset="0"/>
                  </a:rPr>
                  <a:t>y</a:t>
                </a:r>
              </a:p>
            </p:txBody>
          </p:sp>
          <p:grpSp>
            <p:nvGrpSpPr>
              <p:cNvPr id="16392" name="Group 8"/>
              <p:cNvGrpSpPr/>
              <p:nvPr/>
            </p:nvGrpSpPr>
            <p:grpSpPr bwMode="auto">
              <a:xfrm>
                <a:off x="0" y="84"/>
                <a:ext cx="2903" cy="2637"/>
                <a:chOff x="0" y="0"/>
                <a:chExt cx="3492" cy="3172"/>
              </a:xfrm>
            </p:grpSpPr>
            <p:grpSp>
              <p:nvGrpSpPr>
                <p:cNvPr id="16393" name="Group 9"/>
                <p:cNvGrpSpPr/>
                <p:nvPr/>
              </p:nvGrpSpPr>
              <p:grpSpPr bwMode="auto">
                <a:xfrm>
                  <a:off x="0" y="1663"/>
                  <a:ext cx="3492" cy="334"/>
                  <a:chOff x="0" y="0"/>
                  <a:chExt cx="4320" cy="693"/>
                </a:xfrm>
              </p:grpSpPr>
              <p:sp>
                <p:nvSpPr>
                  <p:cNvPr id="1639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4320" cy="0"/>
                  </a:xfrm>
                  <a:prstGeom prst="line">
                    <a:avLst/>
                  </a:prstGeom>
                  <a:noFill/>
                  <a:ln w="57150" cmpd="sng">
                    <a:solidFill>
                      <a:schemeClr val="tx1"/>
                    </a:solidFill>
                    <a:rou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6395" name="Group 11"/>
                  <p:cNvGrpSpPr/>
                  <p:nvPr/>
                </p:nvGrpSpPr>
                <p:grpSpPr bwMode="auto">
                  <a:xfrm>
                    <a:off x="1872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6396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397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6398" name="Group 14"/>
                  <p:cNvGrpSpPr/>
                  <p:nvPr/>
                </p:nvGrpSpPr>
                <p:grpSpPr bwMode="auto">
                  <a:xfrm>
                    <a:off x="2640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6399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00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6401" name="Group 17"/>
                  <p:cNvGrpSpPr/>
                  <p:nvPr/>
                </p:nvGrpSpPr>
                <p:grpSpPr bwMode="auto">
                  <a:xfrm>
                    <a:off x="3408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640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0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640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2" y="189"/>
                    <a:ext cx="212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16405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6" y="189"/>
                    <a:ext cx="210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1640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7" y="189"/>
                    <a:ext cx="212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640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8" y="189"/>
                    <a:ext cx="212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640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5" y="189"/>
                    <a:ext cx="212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6409" name="Group 25"/>
                  <p:cNvGrpSpPr/>
                  <p:nvPr/>
                </p:nvGrpSpPr>
                <p:grpSpPr bwMode="auto">
                  <a:xfrm>
                    <a:off x="288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6410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1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6412" name="Group 28"/>
                  <p:cNvGrpSpPr/>
                  <p:nvPr/>
                </p:nvGrpSpPr>
                <p:grpSpPr bwMode="auto">
                  <a:xfrm>
                    <a:off x="1056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641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1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6415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" y="189"/>
                    <a:ext cx="274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164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" y="189"/>
                    <a:ext cx="276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16417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6" y="189"/>
                    <a:ext cx="276" cy="5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1641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7" y="189"/>
                    <a:ext cx="276" cy="5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</p:grpSp>
            <p:sp>
              <p:nvSpPr>
                <p:cNvPr id="16419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516" y="0"/>
                  <a:ext cx="0" cy="3172"/>
                </a:xfrm>
                <a:prstGeom prst="line">
                  <a:avLst/>
                </a:prstGeom>
                <a:noFill/>
                <a:ln w="57150" cmpd="sng">
                  <a:solidFill>
                    <a:schemeClr val="tx1"/>
                  </a:solidFill>
                  <a:rou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68" y="664"/>
                  <a:ext cx="171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642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68" y="1310"/>
                  <a:ext cx="171" cy="2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642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268" y="392"/>
                  <a:ext cx="171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642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268" y="995"/>
                  <a:ext cx="171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642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297" y="77"/>
                  <a:ext cx="171" cy="2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1642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205" y="2176"/>
                  <a:ext cx="223" cy="2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1642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175" y="2828"/>
                  <a:ext cx="223" cy="2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164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21" y="1891"/>
                  <a:ext cx="222" cy="2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  <p:sp>
              <p:nvSpPr>
                <p:cNvPr id="164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197" y="2509"/>
                  <a:ext cx="222" cy="2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grpSp>
              <p:nvGrpSpPr>
                <p:cNvPr id="16429" name="Group 45"/>
                <p:cNvGrpSpPr/>
                <p:nvPr/>
              </p:nvGrpSpPr>
              <p:grpSpPr bwMode="auto">
                <a:xfrm>
                  <a:off x="1530" y="237"/>
                  <a:ext cx="44" cy="2704"/>
                  <a:chOff x="0" y="0"/>
                  <a:chExt cx="176" cy="2513"/>
                </a:xfrm>
              </p:grpSpPr>
              <p:grpSp>
                <p:nvGrpSpPr>
                  <p:cNvPr id="16430" name="Group 46"/>
                  <p:cNvGrpSpPr/>
                  <p:nvPr/>
                </p:nvGrpSpPr>
                <p:grpSpPr bwMode="auto">
                  <a:xfrm rot="-5362763">
                    <a:off x="-45" y="45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643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32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6433" name="Group 49"/>
                  <p:cNvGrpSpPr/>
                  <p:nvPr/>
                </p:nvGrpSpPr>
                <p:grpSpPr bwMode="auto">
                  <a:xfrm rot="-5362763">
                    <a:off x="-45" y="617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6434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35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6436" name="Group 52"/>
                  <p:cNvGrpSpPr/>
                  <p:nvPr/>
                </p:nvGrpSpPr>
                <p:grpSpPr bwMode="auto">
                  <a:xfrm rot="-5362763">
                    <a:off x="-45" y="1167"/>
                    <a:ext cx="265" cy="176"/>
                    <a:chOff x="0" y="0"/>
                    <a:chExt cx="192" cy="96"/>
                  </a:xfrm>
                </p:grpSpPr>
                <p:sp>
                  <p:nvSpPr>
                    <p:cNvPr id="16437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38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6439" name="Group 55"/>
                  <p:cNvGrpSpPr/>
                  <p:nvPr/>
                </p:nvGrpSpPr>
                <p:grpSpPr bwMode="auto">
                  <a:xfrm rot="-5362763">
                    <a:off x="-45" y="1720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6440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41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6442" name="Group 58"/>
                  <p:cNvGrpSpPr/>
                  <p:nvPr/>
                </p:nvGrpSpPr>
                <p:grpSpPr bwMode="auto">
                  <a:xfrm rot="-5362763">
                    <a:off x="-45" y="2292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6443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44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</p:grpSp>
      <p:sp>
        <p:nvSpPr>
          <p:cNvPr id="16445" name="Line 61"/>
          <p:cNvSpPr>
            <a:spLocks noChangeShapeType="1"/>
          </p:cNvSpPr>
          <p:nvPr/>
        </p:nvSpPr>
        <p:spPr bwMode="auto">
          <a:xfrm flipH="1">
            <a:off x="3276600" y="1752600"/>
            <a:ext cx="2514600" cy="38100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 flipH="1">
            <a:off x="2209800" y="1905000"/>
            <a:ext cx="3962400" cy="17526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 flipH="1">
            <a:off x="2590800" y="1828800"/>
            <a:ext cx="2438400" cy="37338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 flipH="1">
            <a:off x="2590800" y="2895600"/>
            <a:ext cx="3886200" cy="16764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16449" name="Object 65"/>
          <p:cNvGraphicFramePr>
            <a:graphicFrameLocks noGrp="1" noChangeAspect="1"/>
          </p:cNvGraphicFramePr>
          <p:nvPr>
            <p:ph idx="1"/>
          </p:nvPr>
        </p:nvGraphicFramePr>
        <p:xfrm>
          <a:off x="6167438" y="1682750"/>
          <a:ext cx="132556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r:id="rId3" imgW="495935" imgH="394335" progId="Equation.3">
                  <p:embed/>
                </p:oleObj>
              </mc:Choice>
              <mc:Fallback>
                <p:oleObj r:id="rId3" imgW="495935" imgH="394335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1682750"/>
                        <a:ext cx="1325562" cy="10541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0" name="Object 66"/>
          <p:cNvGraphicFramePr>
            <a:graphicFrameLocks noChangeAspect="1"/>
          </p:cNvGraphicFramePr>
          <p:nvPr/>
        </p:nvGraphicFramePr>
        <p:xfrm>
          <a:off x="1371600" y="2514600"/>
          <a:ext cx="1600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r:id="rId5" imgW="723900" imgH="393700" progId="Equation.3">
                  <p:embed/>
                </p:oleObj>
              </mc:Choice>
              <mc:Fallback>
                <p:oleObj r:id="rId5" imgW="723900" imgH="3937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14600"/>
                        <a:ext cx="16002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1" name="Object 67"/>
          <p:cNvGraphicFramePr>
            <a:graphicFrameLocks noChangeAspect="1"/>
          </p:cNvGraphicFramePr>
          <p:nvPr/>
        </p:nvGraphicFramePr>
        <p:xfrm>
          <a:off x="1371600" y="5334000"/>
          <a:ext cx="12954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r:id="rId7" imgW="673735" imgH="203200" progId="Equation.3">
                  <p:embed/>
                </p:oleObj>
              </mc:Choice>
              <mc:Fallback>
                <p:oleObj r:id="rId7" imgW="673735" imgH="2032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0"/>
                        <a:ext cx="12954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5410200" y="1219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 i="1">
                <a:latin typeface="Times New Roman" panose="02020603050405020304" pitchFamily="18" charset="0"/>
              </a:rPr>
              <a:t>y=</a:t>
            </a:r>
            <a:r>
              <a:rPr lang="zh-CN" altLang="zh-CN" sz="2400" b="1">
                <a:latin typeface="Times New Roman" panose="02020603050405020304" pitchFamily="18" charset="0"/>
              </a:rPr>
              <a:t>2</a:t>
            </a:r>
            <a:r>
              <a:rPr lang="zh-CN" altLang="zh-CN" sz="2400" b="1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453" name="Oval 69"/>
          <p:cNvSpPr>
            <a:spLocks noChangeArrowheads="1"/>
          </p:cNvSpPr>
          <p:nvPr/>
        </p:nvSpPr>
        <p:spPr bwMode="auto">
          <a:xfrm flipH="1">
            <a:off x="4419600" y="3657600"/>
            <a:ext cx="144463" cy="144463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54" name="Oval 70"/>
          <p:cNvSpPr>
            <a:spLocks noChangeArrowheads="1"/>
          </p:cNvSpPr>
          <p:nvPr/>
        </p:nvSpPr>
        <p:spPr bwMode="auto">
          <a:xfrm flipH="1">
            <a:off x="4419600" y="2590800"/>
            <a:ext cx="144463" cy="144463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5FD5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1F9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D685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5" grpId="0" animBg="1"/>
      <p:bldP spid="16446" grpId="0" animBg="1"/>
      <p:bldP spid="16447" grpId="0" animBg="1"/>
      <p:bldP spid="16448" grpId="0" animBg="1"/>
      <p:bldP spid="16452" grpId="0" autoUpdateAnimBg="0"/>
      <p:bldP spid="16453" grpId="0" animBg="1"/>
      <p:bldP spid="164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3708400" y="1773238"/>
            <a:ext cx="6465888" cy="4648200"/>
            <a:chOff x="0" y="0"/>
            <a:chExt cx="4073" cy="2928"/>
          </a:xfrm>
        </p:grpSpPr>
        <p:grpSp>
          <p:nvGrpSpPr>
            <p:cNvPr id="17411" name="Group 3"/>
            <p:cNvGrpSpPr/>
            <p:nvPr/>
          </p:nvGrpSpPr>
          <p:grpSpPr bwMode="auto">
            <a:xfrm>
              <a:off x="432" y="0"/>
              <a:ext cx="3641" cy="2928"/>
              <a:chOff x="0" y="0"/>
              <a:chExt cx="2986" cy="2721"/>
            </a:xfrm>
          </p:grpSpPr>
          <p:sp>
            <p:nvSpPr>
              <p:cNvPr id="17412" name="Text Box 4"/>
              <p:cNvSpPr txBox="1">
                <a:spLocks noChangeArrowheads="1"/>
              </p:cNvSpPr>
              <p:nvPr/>
            </p:nvSpPr>
            <p:spPr bwMode="auto">
              <a:xfrm>
                <a:off x="176" y="226"/>
                <a:ext cx="88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zh-CN" sz="2400" b="1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17413" name="Group 5"/>
              <p:cNvGrpSpPr/>
              <p:nvPr/>
            </p:nvGrpSpPr>
            <p:grpSpPr bwMode="auto">
              <a:xfrm>
                <a:off x="0" y="0"/>
                <a:ext cx="2986" cy="2721"/>
                <a:chOff x="0" y="0"/>
                <a:chExt cx="2986" cy="2721"/>
              </a:xfrm>
            </p:grpSpPr>
            <p:sp>
              <p:nvSpPr>
                <p:cNvPr id="1741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998" y="1465"/>
                  <a:ext cx="228" cy="3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800" b="1" i="1"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174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12" y="1497"/>
                  <a:ext cx="174" cy="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 i="1"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74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43" y="0"/>
                  <a:ext cx="182" cy="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zh-CN" altLang="zh-CN" sz="2400" b="1" i="1"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  <p:grpSp>
              <p:nvGrpSpPr>
                <p:cNvPr id="17417" name="Group 9"/>
                <p:cNvGrpSpPr/>
                <p:nvPr/>
              </p:nvGrpSpPr>
              <p:grpSpPr bwMode="auto">
                <a:xfrm>
                  <a:off x="0" y="84"/>
                  <a:ext cx="2903" cy="2637"/>
                  <a:chOff x="0" y="0"/>
                  <a:chExt cx="3492" cy="3172"/>
                </a:xfrm>
              </p:grpSpPr>
              <p:grpSp>
                <p:nvGrpSpPr>
                  <p:cNvPr id="17418" name="Group 10"/>
                  <p:cNvGrpSpPr/>
                  <p:nvPr/>
                </p:nvGrpSpPr>
                <p:grpSpPr bwMode="auto">
                  <a:xfrm>
                    <a:off x="0" y="1663"/>
                    <a:ext cx="3492" cy="413"/>
                    <a:chOff x="0" y="0"/>
                    <a:chExt cx="4320" cy="857"/>
                  </a:xfrm>
                </p:grpSpPr>
                <p:sp>
                  <p:nvSpPr>
                    <p:cNvPr id="1741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4320" cy="0"/>
                    </a:xfrm>
                    <a:prstGeom prst="line">
                      <a:avLst/>
                    </a:prstGeom>
                    <a:noFill/>
                    <a:ln w="57150" cmpd="sng">
                      <a:solidFill>
                        <a:schemeClr val="tx1"/>
                      </a:solidFill>
                      <a:round/>
                      <a:tailEnd type="stealth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7420" name="Group 12"/>
                    <p:cNvGrpSpPr/>
                    <p:nvPr/>
                  </p:nvGrpSpPr>
                  <p:grpSpPr bwMode="auto">
                    <a:xfrm>
                      <a:off x="1872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17421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22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23" name="Group 15"/>
                    <p:cNvGrpSpPr/>
                    <p:nvPr/>
                  </p:nvGrpSpPr>
                  <p:grpSpPr bwMode="auto">
                    <a:xfrm>
                      <a:off x="2640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17424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25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26" name="Group 18"/>
                    <p:cNvGrpSpPr/>
                    <p:nvPr/>
                  </p:nvGrpSpPr>
                  <p:grpSpPr bwMode="auto">
                    <a:xfrm>
                      <a:off x="3408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17427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28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742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2" y="189"/>
                      <a:ext cx="259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3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46" y="189"/>
                      <a:ext cx="259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17431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8" y="189"/>
                      <a:ext cx="258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17432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08" y="189"/>
                      <a:ext cx="259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17433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5" y="189"/>
                      <a:ext cx="259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5</a:t>
                      </a:r>
                    </a:p>
                  </p:txBody>
                </p:sp>
                <p:grpSp>
                  <p:nvGrpSpPr>
                    <p:cNvPr id="17434" name="Group 26"/>
                    <p:cNvGrpSpPr/>
                    <p:nvPr/>
                  </p:nvGrpSpPr>
                  <p:grpSpPr bwMode="auto">
                    <a:xfrm>
                      <a:off x="288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17435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36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37" name="Group 29"/>
                    <p:cNvGrpSpPr/>
                    <p:nvPr/>
                  </p:nvGrpSpPr>
                  <p:grpSpPr bwMode="auto">
                    <a:xfrm>
                      <a:off x="1056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17438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39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7440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5" y="189"/>
                      <a:ext cx="337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-4</a:t>
                      </a:r>
                    </a:p>
                  </p:txBody>
                </p:sp>
                <p:sp>
                  <p:nvSpPr>
                    <p:cNvPr id="17441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9" y="189"/>
                      <a:ext cx="337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-3</a:t>
                      </a:r>
                    </a:p>
                  </p:txBody>
                </p:sp>
                <p:sp>
                  <p:nvSpPr>
                    <p:cNvPr id="17442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6" y="189"/>
                      <a:ext cx="338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-2</a:t>
                      </a:r>
                    </a:p>
                  </p:txBody>
                </p:sp>
                <p:sp>
                  <p:nvSpPr>
                    <p:cNvPr id="17443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7" y="191"/>
                      <a:ext cx="338" cy="66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zh-CN" altLang="zh-CN" sz="2400" b="1">
                          <a:latin typeface="Times New Roman" panose="02020603050405020304" pitchFamily="18" charset="0"/>
                        </a:rPr>
                        <a:t>-1</a:t>
                      </a:r>
                    </a:p>
                  </p:txBody>
                </p:sp>
              </p:grpSp>
              <p:sp>
                <p:nvSpPr>
                  <p:cNvPr id="17444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16" y="0"/>
                    <a:ext cx="0" cy="3172"/>
                  </a:xfrm>
                  <a:prstGeom prst="line">
                    <a:avLst/>
                  </a:prstGeom>
                  <a:noFill/>
                  <a:ln w="57150" cmpd="sng">
                    <a:solidFill>
                      <a:schemeClr val="tx1"/>
                    </a:solidFill>
                    <a:rou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44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8" y="664"/>
                    <a:ext cx="209" cy="32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744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8" y="1310"/>
                    <a:ext cx="209" cy="32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1744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8" y="392"/>
                    <a:ext cx="209" cy="32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744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8" y="995"/>
                    <a:ext cx="209" cy="32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17449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97" y="77"/>
                    <a:ext cx="209" cy="32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17450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5" y="2176"/>
                    <a:ext cx="273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1745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5" y="2828"/>
                    <a:ext cx="272" cy="32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17452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21" y="1891"/>
                    <a:ext cx="273" cy="32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  <p:sp>
                <p:nvSpPr>
                  <p:cNvPr id="17453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7" y="2509"/>
                    <a:ext cx="272" cy="32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grpSp>
                <p:nvGrpSpPr>
                  <p:cNvPr id="17454" name="Group 46"/>
                  <p:cNvGrpSpPr/>
                  <p:nvPr/>
                </p:nvGrpSpPr>
                <p:grpSpPr bwMode="auto">
                  <a:xfrm>
                    <a:off x="1530" y="237"/>
                    <a:ext cx="44" cy="2704"/>
                    <a:chOff x="0" y="0"/>
                    <a:chExt cx="176" cy="2513"/>
                  </a:xfrm>
                </p:grpSpPr>
                <p:grpSp>
                  <p:nvGrpSpPr>
                    <p:cNvPr id="17455" name="Group 47"/>
                    <p:cNvGrpSpPr/>
                    <p:nvPr/>
                  </p:nvGrpSpPr>
                  <p:grpSpPr bwMode="auto">
                    <a:xfrm rot="-5362763">
                      <a:off x="-45" y="45"/>
                      <a:ext cx="266" cy="176"/>
                      <a:chOff x="0" y="0"/>
                      <a:chExt cx="192" cy="96"/>
                    </a:xfrm>
                  </p:grpSpPr>
                  <p:sp>
                    <p:nvSpPr>
                      <p:cNvPr id="17456" name="Line 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57" name="Line 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58" name="Group 50"/>
                    <p:cNvGrpSpPr/>
                    <p:nvPr/>
                  </p:nvGrpSpPr>
                  <p:grpSpPr bwMode="auto">
                    <a:xfrm rot="-5362763">
                      <a:off x="-45" y="617"/>
                      <a:ext cx="266" cy="176"/>
                      <a:chOff x="0" y="0"/>
                      <a:chExt cx="192" cy="96"/>
                    </a:xfrm>
                  </p:grpSpPr>
                  <p:sp>
                    <p:nvSpPr>
                      <p:cNvPr id="17459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60" name="Line 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61" name="Group 53"/>
                    <p:cNvGrpSpPr/>
                    <p:nvPr/>
                  </p:nvGrpSpPr>
                  <p:grpSpPr bwMode="auto">
                    <a:xfrm rot="-5362763">
                      <a:off x="-45" y="1167"/>
                      <a:ext cx="265" cy="176"/>
                      <a:chOff x="0" y="0"/>
                      <a:chExt cx="192" cy="96"/>
                    </a:xfrm>
                  </p:grpSpPr>
                  <p:sp>
                    <p:nvSpPr>
                      <p:cNvPr id="17462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63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64" name="Group 56"/>
                    <p:cNvGrpSpPr/>
                    <p:nvPr/>
                  </p:nvGrpSpPr>
                  <p:grpSpPr bwMode="auto">
                    <a:xfrm rot="-5362763">
                      <a:off x="-45" y="1720"/>
                      <a:ext cx="266" cy="176"/>
                      <a:chOff x="0" y="0"/>
                      <a:chExt cx="192" cy="96"/>
                    </a:xfrm>
                  </p:grpSpPr>
                  <p:sp>
                    <p:nvSpPr>
                      <p:cNvPr id="17465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66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7467" name="Group 59"/>
                    <p:cNvGrpSpPr/>
                    <p:nvPr/>
                  </p:nvGrpSpPr>
                  <p:grpSpPr bwMode="auto">
                    <a:xfrm rot="-5362763">
                      <a:off x="-45" y="2292"/>
                      <a:ext cx="266" cy="176"/>
                      <a:chOff x="0" y="0"/>
                      <a:chExt cx="192" cy="96"/>
                    </a:xfrm>
                  </p:grpSpPr>
                  <p:sp>
                    <p:nvSpPr>
                      <p:cNvPr id="17468" name="Line 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7469" name="Line 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mpd="sng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</p:grpSp>
        </p:grp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 flipH="1">
              <a:off x="0" y="864"/>
              <a:ext cx="2496" cy="1056"/>
            </a:xfrm>
            <a:prstGeom prst="line">
              <a:avLst/>
            </a:prstGeom>
            <a:noFill/>
            <a:ln w="38100" cap="sq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471" name="Line 63"/>
            <p:cNvSpPr>
              <a:spLocks noChangeShapeType="1"/>
            </p:cNvSpPr>
            <p:nvPr/>
          </p:nvSpPr>
          <p:spPr bwMode="auto">
            <a:xfrm flipH="1">
              <a:off x="288" y="1104"/>
              <a:ext cx="2880" cy="1248"/>
            </a:xfrm>
            <a:prstGeom prst="line">
              <a:avLst/>
            </a:prstGeom>
            <a:noFill/>
            <a:ln w="38100" cap="sq" cmpd="sng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7472" name="Object 64"/>
            <p:cNvGraphicFramePr>
              <a:graphicFrameLocks noChangeAspect="1"/>
            </p:cNvGraphicFramePr>
            <p:nvPr/>
          </p:nvGraphicFramePr>
          <p:xfrm>
            <a:off x="2496" y="480"/>
            <a:ext cx="1015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95" r:id="rId3" imgW="723900" imgH="393700" progId="Equation.3">
                    <p:embed/>
                  </p:oleObj>
                </mc:Choice>
                <mc:Fallback>
                  <p:oleObj r:id="rId3" imgW="723900" imgH="39370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480"/>
                          <a:ext cx="1015" cy="552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73" name="Object 65"/>
            <p:cNvGraphicFramePr>
              <a:graphicFrameLocks noChangeAspect="1"/>
            </p:cNvGraphicFramePr>
            <p:nvPr/>
          </p:nvGraphicFramePr>
          <p:xfrm>
            <a:off x="3072" y="960"/>
            <a:ext cx="816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96" r:id="rId5" imgW="495935" imgH="394335" progId="Equation.3">
                    <p:embed/>
                  </p:oleObj>
                </mc:Choice>
                <mc:Fallback>
                  <p:oleObj r:id="rId5" imgW="495935" imgH="394335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960"/>
                          <a:ext cx="816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74" name="Rectangle 66"/>
          <p:cNvSpPr>
            <a:spLocks noChangeArrowheads="1"/>
          </p:cNvSpPr>
          <p:nvPr/>
        </p:nvSpPr>
        <p:spPr bwMode="auto">
          <a:xfrm>
            <a:off x="0" y="333375"/>
            <a:ext cx="9396413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zh-CN" altLang="zh-CN" sz="2400" b="1">
                <a:latin typeface="Times New Roman" panose="02020603050405020304" pitchFamily="18" charset="0"/>
              </a:rPr>
              <a:t>      </a:t>
            </a:r>
            <a:r>
              <a:rPr lang="zh-CN" sz="3200" b="1">
                <a:latin typeface="Times New Roman" panose="02020603050405020304" pitchFamily="18" charset="0"/>
              </a:rPr>
              <a:t>两个一次函数，当</a:t>
            </a:r>
            <a:r>
              <a:rPr lang="zh-CN" altLang="zh-CN" sz="3200" b="1" i="1">
                <a:latin typeface="Times New Roman" panose="02020603050405020304" pitchFamily="18" charset="0"/>
              </a:rPr>
              <a:t>k</a:t>
            </a:r>
            <a:r>
              <a:rPr lang="zh-CN" sz="3200" b="1">
                <a:latin typeface="Times New Roman" panose="02020603050405020304" pitchFamily="18" charset="0"/>
              </a:rPr>
              <a:t>一样，而</a:t>
            </a:r>
            <a:r>
              <a:rPr lang="zh-CN" altLang="zh-CN" sz="3200" b="1" i="1">
                <a:latin typeface="Times New Roman" panose="02020603050405020304" pitchFamily="18" charset="0"/>
              </a:rPr>
              <a:t>b</a:t>
            </a:r>
            <a:r>
              <a:rPr lang="zh-CN" sz="3200" b="1">
                <a:latin typeface="Times New Roman" panose="02020603050405020304" pitchFamily="18" charset="0"/>
              </a:rPr>
              <a:t>不一样时</a:t>
            </a:r>
          </a:p>
          <a:p>
            <a:pPr algn="just"/>
            <a:r>
              <a:rPr lang="zh-CN" sz="3200" b="1">
                <a:latin typeface="Times New Roman" panose="02020603050405020304" pitchFamily="18" charset="0"/>
              </a:rPr>
              <a:t>   </a:t>
            </a:r>
          </a:p>
          <a:p>
            <a:pPr algn="just"/>
            <a:r>
              <a:rPr lang="zh-CN" sz="3200" b="1">
                <a:latin typeface="Times New Roman" panose="02020603050405020304" pitchFamily="18" charset="0"/>
              </a:rPr>
              <a:t>如：                      与                         ，</a:t>
            </a:r>
          </a:p>
          <a:p>
            <a:pPr algn="just"/>
            <a:endParaRPr lang="zh-CN" sz="3200" b="1">
              <a:latin typeface="Times New Roman" panose="02020603050405020304" pitchFamily="18" charset="0"/>
            </a:endParaRPr>
          </a:p>
          <a:p>
            <a:pPr algn="just"/>
            <a:r>
              <a:rPr lang="zh-CN" sz="3200" b="1">
                <a:latin typeface="Times New Roman" panose="02020603050405020304" pitchFamily="18" charset="0"/>
              </a:rPr>
              <a:t>    有什么共同点与不同点？</a:t>
            </a:r>
            <a:r>
              <a:rPr lang="zh-CN" sz="3200" b="1" u="sng">
                <a:latin typeface="Times New Roman" panose="02020603050405020304" pitchFamily="18" charset="0"/>
              </a:rPr>
              <a:t>                             </a:t>
            </a:r>
            <a:endParaRPr lang="zh-CN" sz="3200" b="1">
              <a:latin typeface="Times New Roman" panose="02020603050405020304" pitchFamily="18" charset="0"/>
            </a:endParaRPr>
          </a:p>
          <a:p>
            <a:pPr eaLnBrk="0" hangingPunct="0"/>
            <a:endParaRPr lang="zh-CN" altLang="zh-CN" sz="3200" b="1">
              <a:latin typeface="Times New Roman" panose="02020603050405020304" pitchFamily="18" charset="0"/>
            </a:endParaRPr>
          </a:p>
        </p:txBody>
      </p:sp>
      <p:graphicFrame>
        <p:nvGraphicFramePr>
          <p:cNvPr id="17475" name="Object 67"/>
          <p:cNvGraphicFramePr>
            <a:graphicFrameLocks noChangeAspect="1"/>
          </p:cNvGraphicFramePr>
          <p:nvPr/>
        </p:nvGraphicFramePr>
        <p:xfrm>
          <a:off x="611188" y="1125538"/>
          <a:ext cx="25209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r:id="rId7" imgW="483235" imgH="394335" progId="Equation.3">
                  <p:embed/>
                </p:oleObj>
              </mc:Choice>
              <mc:Fallback>
                <p:oleObj r:id="rId7" imgW="483235" imgH="394335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25538"/>
                        <a:ext cx="25209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76" name="Object 68"/>
          <p:cNvGraphicFramePr>
            <a:graphicFrameLocks noChangeAspect="1"/>
          </p:cNvGraphicFramePr>
          <p:nvPr/>
        </p:nvGraphicFramePr>
        <p:xfrm>
          <a:off x="3563938" y="1052513"/>
          <a:ext cx="25923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r:id="rId9" imgW="723900" imgH="393700" progId="Equation.3">
                  <p:embed/>
                </p:oleObj>
              </mc:Choice>
              <mc:Fallback>
                <p:oleObj r:id="rId9" imgW="723900" imgH="3937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052513"/>
                        <a:ext cx="2592387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82015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zh-CN" sz="3200" b="1" dirty="0">
                <a:latin typeface="Times New Roman" panose="02020603050405020304" pitchFamily="18" charset="0"/>
              </a:rPr>
              <a:t>共同点：两者的图形都是直线，且互相平行；是由上面的直线</a:t>
            </a:r>
            <a:r>
              <a:rPr lang="zh-CN" sz="3200" b="1" dirty="0">
                <a:solidFill>
                  <a:srgbClr val="A662F8"/>
                </a:solidFill>
                <a:latin typeface="Times New Roman" panose="02020603050405020304" pitchFamily="18" charset="0"/>
              </a:rPr>
              <a:t>向下平移</a:t>
            </a:r>
            <a:r>
              <a:rPr lang="zh-CN" altLang="zh-CN" sz="3200" b="1" dirty="0">
                <a:solidFill>
                  <a:srgbClr val="A662F8"/>
                </a:solidFill>
                <a:latin typeface="Times New Roman" panose="02020603050405020304" pitchFamily="18" charset="0"/>
              </a:rPr>
              <a:t>2</a:t>
            </a:r>
            <a:r>
              <a:rPr lang="zh-CN" sz="3200" b="1" dirty="0">
                <a:solidFill>
                  <a:srgbClr val="A662F8"/>
                </a:solidFill>
                <a:latin typeface="Times New Roman" panose="02020603050405020304" pitchFamily="18" charset="0"/>
              </a:rPr>
              <a:t>个单位</a:t>
            </a:r>
            <a:r>
              <a:rPr lang="zh-CN" sz="3200" b="1" dirty="0">
                <a:latin typeface="Times New Roman" panose="02020603050405020304" pitchFamily="18" charset="0"/>
              </a:rPr>
              <a:t>长度得到的</a:t>
            </a:r>
            <a:r>
              <a:rPr lang="zh-CN" altLang="zh-CN" sz="3200" b="1" dirty="0">
                <a:latin typeface="Times New Roman" panose="02020603050405020304" pitchFamily="18" charset="0"/>
              </a:rPr>
              <a:t>.</a:t>
            </a:r>
            <a:endParaRPr lang="zh-CN" altLang="zh-CN" sz="3200" b="1" dirty="0"/>
          </a:p>
          <a:p>
            <a:pPr algn="just">
              <a:spcBef>
                <a:spcPct val="20000"/>
              </a:spcBef>
            </a:pPr>
            <a:endParaRPr lang="zh-CN" altLang="zh-CN" sz="3200" b="1" dirty="0">
              <a:latin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zh-CN" sz="3200" b="1" dirty="0">
                <a:latin typeface="Times New Roman" panose="02020603050405020304" pitchFamily="18" charset="0"/>
              </a:rPr>
              <a:t>不同点：                   经过原点</a:t>
            </a:r>
            <a:r>
              <a:rPr lang="zh-CN" altLang="zh-CN" sz="3200" b="1" dirty="0"/>
              <a:t>(0</a:t>
            </a:r>
            <a:r>
              <a:rPr lang="zh-CN" sz="3200" b="1" dirty="0">
                <a:latin typeface="Times New Roman" panose="02020603050405020304" pitchFamily="18" charset="0"/>
              </a:rPr>
              <a:t>，</a:t>
            </a:r>
            <a:r>
              <a:rPr lang="zh-CN" altLang="zh-CN" sz="3200" b="1" dirty="0"/>
              <a:t>0)</a:t>
            </a:r>
            <a:r>
              <a:rPr lang="zh-CN" sz="3200" b="1" dirty="0">
                <a:latin typeface="Times New Roman" panose="02020603050405020304" pitchFamily="18" charset="0"/>
              </a:rPr>
              <a:t>，  </a:t>
            </a:r>
          </a:p>
          <a:p>
            <a:pPr algn="just">
              <a:spcBef>
                <a:spcPct val="20000"/>
              </a:spcBef>
            </a:pPr>
            <a:r>
              <a:rPr lang="zh-CN" sz="3200" b="1" dirty="0">
                <a:latin typeface="Times New Roman" panose="02020603050405020304" pitchFamily="18" charset="0"/>
              </a:rPr>
              <a:t>         而                     与 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</a:t>
            </a:r>
            <a:r>
              <a:rPr lang="zh-CN" altLang="zh-CN" sz="3200" b="1" dirty="0"/>
              <a:t> </a:t>
            </a:r>
            <a:r>
              <a:rPr lang="zh-CN" sz="3200" b="1" dirty="0">
                <a:latin typeface="Times New Roman" panose="02020603050405020304" pitchFamily="18" charset="0"/>
              </a:rPr>
              <a:t>轴交于点</a:t>
            </a:r>
            <a:r>
              <a:rPr lang="zh-CN" altLang="zh-CN" sz="3200" b="1" dirty="0"/>
              <a:t>(0</a:t>
            </a:r>
            <a:r>
              <a:rPr lang="zh-CN" sz="3200" b="1" dirty="0">
                <a:latin typeface="Times New Roman" panose="02020603050405020304" pitchFamily="18" charset="0"/>
              </a:rPr>
              <a:t>，</a:t>
            </a:r>
            <a:r>
              <a:rPr lang="zh-CN" altLang="zh-CN" sz="3200" b="1" dirty="0"/>
              <a:t>2)</a:t>
            </a:r>
            <a:r>
              <a:rPr lang="zh-CN" sz="3200" b="1" dirty="0">
                <a:latin typeface="Times New Roman" panose="02020603050405020304" pitchFamily="18" charset="0"/>
              </a:rPr>
              <a:t>，与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sz="3200" b="1" dirty="0">
                <a:latin typeface="Times New Roman" panose="02020603050405020304" pitchFamily="18" charset="0"/>
              </a:rPr>
              <a:t>轴</a:t>
            </a:r>
          </a:p>
          <a:p>
            <a:pPr algn="just">
              <a:spcBef>
                <a:spcPct val="20000"/>
              </a:spcBef>
            </a:pPr>
            <a:r>
              <a:rPr lang="zh-CN" sz="3200" b="1" dirty="0">
                <a:latin typeface="Times New Roman" panose="02020603050405020304" pitchFamily="18" charset="0"/>
              </a:rPr>
              <a:t>交于点</a:t>
            </a:r>
            <a:r>
              <a:rPr lang="zh-CN" altLang="zh-CN" sz="3200" b="1" dirty="0"/>
              <a:t>(</a:t>
            </a:r>
            <a:r>
              <a:rPr lang="zh-CN" sz="3200" b="1" dirty="0">
                <a:latin typeface="Times New Roman" panose="02020603050405020304" pitchFamily="18" charset="0"/>
              </a:rPr>
              <a:t>－</a:t>
            </a:r>
            <a:r>
              <a:rPr lang="zh-CN" altLang="zh-CN" sz="3200" b="1" dirty="0"/>
              <a:t>4</a:t>
            </a:r>
            <a:r>
              <a:rPr lang="zh-CN" sz="3200" b="1" dirty="0">
                <a:latin typeface="Times New Roman" panose="02020603050405020304" pitchFamily="18" charset="0"/>
              </a:rPr>
              <a:t>，</a:t>
            </a:r>
            <a:r>
              <a:rPr lang="zh-CN" altLang="zh-CN" sz="3200" b="1" dirty="0"/>
              <a:t>0)</a:t>
            </a:r>
          </a:p>
          <a:p>
            <a:pPr>
              <a:spcBef>
                <a:spcPct val="50000"/>
              </a:spcBef>
            </a:pPr>
            <a:endParaRPr lang="zh-CN" altLang="zh-CN" b="1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411413" y="2628900"/>
          <a:ext cx="165576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r:id="rId3" imgW="495935" imgH="394335" progId="Equation.DSMT4">
                  <p:embed/>
                </p:oleObj>
              </mc:Choice>
              <mc:Fallback>
                <p:oleObj r:id="rId3" imgW="495935" imgH="39433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628900"/>
                        <a:ext cx="1655762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835150" y="3276600"/>
          <a:ext cx="223678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5" imgW="723900" imgH="393700" progId="Equation.DSMT4">
                  <p:embed/>
                </p:oleObj>
              </mc:Choice>
              <mc:Fallback>
                <p:oleObj r:id="rId5" imgW="7239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276600"/>
                        <a:ext cx="223678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748712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>
                <a:solidFill>
                  <a:schemeClr val="tx2"/>
                </a:solidFill>
              </a:rPr>
              <a:t>我们再来看函数            与             ，则它们又有何异同点呢？</a:t>
            </a:r>
          </a:p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FF3300"/>
                </a:solidFill>
              </a:rPr>
              <a:t>(</a:t>
            </a:r>
            <a:r>
              <a:rPr lang="zh-CN" sz="2800">
                <a:solidFill>
                  <a:srgbClr val="FF3300"/>
                </a:solidFill>
              </a:rPr>
              <a:t>它们的</a:t>
            </a:r>
            <a:r>
              <a:rPr lang="zh-CN" altLang="zh-CN" sz="2800" i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r>
              <a:rPr lang="zh-CN" sz="2800">
                <a:solidFill>
                  <a:srgbClr val="FF3300"/>
                </a:solidFill>
              </a:rPr>
              <a:t>一样，而</a:t>
            </a:r>
            <a:r>
              <a:rPr lang="zh-CN" altLang="zh-CN" sz="2800" i="1">
                <a:solidFill>
                  <a:srgbClr val="FF3300"/>
                </a:solidFill>
                <a:latin typeface="Times New Roman" panose="02020603050405020304" pitchFamily="18" charset="0"/>
              </a:rPr>
              <a:t>k</a:t>
            </a:r>
            <a:r>
              <a:rPr lang="zh-CN" sz="2800">
                <a:solidFill>
                  <a:srgbClr val="FF3300"/>
                </a:solidFill>
              </a:rPr>
              <a:t>不一样</a:t>
            </a:r>
            <a:r>
              <a:rPr lang="zh-CN" altLang="zh-CN" sz="2800">
                <a:solidFill>
                  <a:srgbClr val="FF3300"/>
                </a:solidFill>
              </a:rPr>
              <a:t>)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708400" y="476250"/>
          <a:ext cx="12954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r:id="rId3" imgW="673735" imgH="203200" progId="Equation.3">
                  <p:embed/>
                </p:oleObj>
              </mc:Choice>
              <mc:Fallback>
                <p:oleObj r:id="rId3" imgW="673735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76250"/>
                        <a:ext cx="12954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651500" y="404813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r:id="rId5" imgW="698500" imgH="393700" progId="Equation.3">
                  <p:embed/>
                </p:oleObj>
              </mc:Choice>
              <mc:Fallback>
                <p:oleObj r:id="rId5" imgW="6985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04813"/>
                        <a:ext cx="1752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1" name="Group 5"/>
          <p:cNvGrpSpPr/>
          <p:nvPr/>
        </p:nvGrpSpPr>
        <p:grpSpPr bwMode="auto">
          <a:xfrm>
            <a:off x="2514600" y="1981200"/>
            <a:ext cx="5632450" cy="4572000"/>
            <a:chOff x="0" y="0"/>
            <a:chExt cx="2991" cy="2721"/>
          </a:xfrm>
        </p:grpSpPr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181" y="226"/>
              <a:ext cx="7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2400" b="1">
                <a:solidFill>
                  <a:schemeClr val="accent1"/>
                </a:solidFill>
              </a:endParaRPr>
            </a:p>
          </p:txBody>
        </p:sp>
        <p:grpSp>
          <p:nvGrpSpPr>
            <p:cNvPr id="19463" name="Group 7"/>
            <p:cNvGrpSpPr/>
            <p:nvPr/>
          </p:nvGrpSpPr>
          <p:grpSpPr bwMode="auto">
            <a:xfrm>
              <a:off x="0" y="0"/>
              <a:ext cx="2991" cy="2721"/>
              <a:chOff x="0" y="0"/>
              <a:chExt cx="2991" cy="2721"/>
            </a:xfrm>
          </p:grpSpPr>
          <p:sp>
            <p:nvSpPr>
              <p:cNvPr id="19464" name="Text Box 8"/>
              <p:cNvSpPr txBox="1">
                <a:spLocks noChangeArrowheads="1"/>
              </p:cNvSpPr>
              <p:nvPr/>
            </p:nvSpPr>
            <p:spPr bwMode="auto">
              <a:xfrm>
                <a:off x="998" y="1465"/>
                <a:ext cx="234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800" b="1" i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9465" name="Text Box 9"/>
              <p:cNvSpPr txBox="1">
                <a:spLocks noChangeArrowheads="1"/>
              </p:cNvSpPr>
              <p:nvPr/>
            </p:nvSpPr>
            <p:spPr bwMode="auto">
              <a:xfrm>
                <a:off x="2812" y="1497"/>
                <a:ext cx="179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 i="1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1043" y="0"/>
                <a:ext cx="182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2400" b="1" i="1">
                    <a:latin typeface="Times New Roman" panose="02020603050405020304" pitchFamily="18" charset="0"/>
                  </a:rPr>
                  <a:t>y</a:t>
                </a:r>
              </a:p>
            </p:txBody>
          </p:sp>
          <p:grpSp>
            <p:nvGrpSpPr>
              <p:cNvPr id="19467" name="Group 11"/>
              <p:cNvGrpSpPr/>
              <p:nvPr/>
            </p:nvGrpSpPr>
            <p:grpSpPr bwMode="auto">
              <a:xfrm>
                <a:off x="0" y="84"/>
                <a:ext cx="2903" cy="2637"/>
                <a:chOff x="0" y="0"/>
                <a:chExt cx="3492" cy="3172"/>
              </a:xfrm>
            </p:grpSpPr>
            <p:grpSp>
              <p:nvGrpSpPr>
                <p:cNvPr id="19468" name="Group 12"/>
                <p:cNvGrpSpPr/>
                <p:nvPr/>
              </p:nvGrpSpPr>
              <p:grpSpPr bwMode="auto">
                <a:xfrm>
                  <a:off x="0" y="1663"/>
                  <a:ext cx="3492" cy="418"/>
                  <a:chOff x="0" y="0"/>
                  <a:chExt cx="4320" cy="867"/>
                </a:xfrm>
              </p:grpSpPr>
              <p:sp>
                <p:nvSpPr>
                  <p:cNvPr id="1946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4320" cy="0"/>
                  </a:xfrm>
                  <a:prstGeom prst="line">
                    <a:avLst/>
                  </a:prstGeom>
                  <a:noFill/>
                  <a:ln w="57150" cmpd="sng">
                    <a:solidFill>
                      <a:schemeClr val="tx1"/>
                    </a:solidFill>
                    <a:rou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9470" name="Group 14"/>
                  <p:cNvGrpSpPr/>
                  <p:nvPr/>
                </p:nvGrpSpPr>
                <p:grpSpPr bwMode="auto">
                  <a:xfrm>
                    <a:off x="1872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947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47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473" name="Group 17"/>
                  <p:cNvGrpSpPr/>
                  <p:nvPr/>
                </p:nvGrpSpPr>
                <p:grpSpPr bwMode="auto">
                  <a:xfrm>
                    <a:off x="2640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947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47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476" name="Group 20"/>
                  <p:cNvGrpSpPr/>
                  <p:nvPr/>
                </p:nvGrpSpPr>
                <p:grpSpPr bwMode="auto">
                  <a:xfrm>
                    <a:off x="3408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947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47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7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2" y="189"/>
                    <a:ext cx="266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1948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6" y="189"/>
                    <a:ext cx="266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1948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7" y="189"/>
                    <a:ext cx="266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948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08" y="189"/>
                    <a:ext cx="266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948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"/>
                    <a:ext cx="265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9484" name="Group 28"/>
                  <p:cNvGrpSpPr/>
                  <p:nvPr/>
                </p:nvGrpSpPr>
                <p:grpSpPr bwMode="auto">
                  <a:xfrm>
                    <a:off x="288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948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48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487" name="Group 31"/>
                  <p:cNvGrpSpPr/>
                  <p:nvPr/>
                </p:nvGrpSpPr>
                <p:grpSpPr bwMode="auto">
                  <a:xfrm>
                    <a:off x="1056" y="0"/>
                    <a:ext cx="384" cy="144"/>
                    <a:chOff x="0" y="0"/>
                    <a:chExt cx="192" cy="96"/>
                  </a:xfrm>
                </p:grpSpPr>
                <p:sp>
                  <p:nvSpPr>
                    <p:cNvPr id="19488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489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9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" y="189"/>
                    <a:ext cx="347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-4</a:t>
                    </a:r>
                  </a:p>
                </p:txBody>
              </p:sp>
              <p:sp>
                <p:nvSpPr>
                  <p:cNvPr id="194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" y="189"/>
                    <a:ext cx="347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-3</a:t>
                    </a:r>
                  </a:p>
                </p:txBody>
              </p:sp>
              <p:sp>
                <p:nvSpPr>
                  <p:cNvPr id="1949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6" y="189"/>
                    <a:ext cx="345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-2</a:t>
                    </a:r>
                  </a:p>
                </p:txBody>
              </p:sp>
              <p:sp>
                <p:nvSpPr>
                  <p:cNvPr id="19493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7" y="189"/>
                    <a:ext cx="346" cy="67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zh-CN" sz="2400" b="1">
                        <a:latin typeface="Times New Roman" panose="02020603050405020304" pitchFamily="18" charset="0"/>
                      </a:rPr>
                      <a:t>-1</a:t>
                    </a:r>
                  </a:p>
                </p:txBody>
              </p:sp>
            </p:grpSp>
            <p:sp>
              <p:nvSpPr>
                <p:cNvPr id="19494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1516" y="0"/>
                  <a:ext cx="0" cy="3172"/>
                </a:xfrm>
                <a:prstGeom prst="line">
                  <a:avLst/>
                </a:prstGeom>
                <a:noFill/>
                <a:ln w="57150" cmpd="sng">
                  <a:solidFill>
                    <a:schemeClr val="tx1"/>
                  </a:solidFill>
                  <a:rou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269" y="664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949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269" y="1310"/>
                  <a:ext cx="214" cy="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949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269" y="392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949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69" y="995"/>
                  <a:ext cx="21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949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97" y="77"/>
                  <a:ext cx="215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1950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205" y="2176"/>
                  <a:ext cx="27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1950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175" y="2828"/>
                  <a:ext cx="28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1950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221" y="1891"/>
                  <a:ext cx="28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  <p:sp>
              <p:nvSpPr>
                <p:cNvPr id="1950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198" y="2509"/>
                  <a:ext cx="279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grpSp>
              <p:nvGrpSpPr>
                <p:cNvPr id="19504" name="Group 48"/>
                <p:cNvGrpSpPr/>
                <p:nvPr/>
              </p:nvGrpSpPr>
              <p:grpSpPr bwMode="auto">
                <a:xfrm>
                  <a:off x="1530" y="237"/>
                  <a:ext cx="44" cy="2704"/>
                  <a:chOff x="0" y="0"/>
                  <a:chExt cx="176" cy="2513"/>
                </a:xfrm>
              </p:grpSpPr>
              <p:grpSp>
                <p:nvGrpSpPr>
                  <p:cNvPr id="19505" name="Group 49"/>
                  <p:cNvGrpSpPr/>
                  <p:nvPr/>
                </p:nvGrpSpPr>
                <p:grpSpPr bwMode="auto">
                  <a:xfrm rot="-5362763">
                    <a:off x="-45" y="45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9506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507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508" name="Group 52"/>
                  <p:cNvGrpSpPr/>
                  <p:nvPr/>
                </p:nvGrpSpPr>
                <p:grpSpPr bwMode="auto">
                  <a:xfrm rot="-5362763">
                    <a:off x="-45" y="617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9509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510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511" name="Group 55"/>
                  <p:cNvGrpSpPr/>
                  <p:nvPr/>
                </p:nvGrpSpPr>
                <p:grpSpPr bwMode="auto">
                  <a:xfrm rot="-5362763">
                    <a:off x="-45" y="1167"/>
                    <a:ext cx="265" cy="176"/>
                    <a:chOff x="0" y="0"/>
                    <a:chExt cx="192" cy="96"/>
                  </a:xfrm>
                </p:grpSpPr>
                <p:sp>
                  <p:nvSpPr>
                    <p:cNvPr id="19512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51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514" name="Group 58"/>
                  <p:cNvGrpSpPr/>
                  <p:nvPr/>
                </p:nvGrpSpPr>
                <p:grpSpPr bwMode="auto">
                  <a:xfrm rot="-5362763">
                    <a:off x="-45" y="1720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9515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516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9517" name="Group 61"/>
                  <p:cNvGrpSpPr/>
                  <p:nvPr/>
                </p:nvGrpSpPr>
                <p:grpSpPr bwMode="auto">
                  <a:xfrm rot="-5362763">
                    <a:off x="-45" y="2292"/>
                    <a:ext cx="266" cy="176"/>
                    <a:chOff x="0" y="0"/>
                    <a:chExt cx="192" cy="96"/>
                  </a:xfrm>
                </p:grpSpPr>
                <p:sp>
                  <p:nvSpPr>
                    <p:cNvPr id="19518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9519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mpd="sng">
                      <a:solidFill>
                        <a:srgbClr val="0000FF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</p:grpSp>
      <p:sp>
        <p:nvSpPr>
          <p:cNvPr id="19520" name="Oval 64"/>
          <p:cNvSpPr>
            <a:spLocks noChangeArrowheads="1"/>
          </p:cNvSpPr>
          <p:nvPr/>
        </p:nvSpPr>
        <p:spPr bwMode="auto">
          <a:xfrm flipH="1">
            <a:off x="4800600" y="3589338"/>
            <a:ext cx="144463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9521" name="Object 65"/>
          <p:cNvGraphicFramePr>
            <a:graphicFrameLocks noGrp="1" noChangeAspect="1"/>
          </p:cNvGraphicFramePr>
          <p:nvPr>
            <p:ph idx="1"/>
          </p:nvPr>
        </p:nvGraphicFramePr>
        <p:xfrm>
          <a:off x="6553200" y="1493838"/>
          <a:ext cx="1981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r:id="rId7" imgW="660400" imgH="203200" progId="Equation.3">
                  <p:embed/>
                </p:oleObj>
              </mc:Choice>
              <mc:Fallback>
                <p:oleObj r:id="rId7" imgW="660400" imgH="2032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493838"/>
                        <a:ext cx="1981200" cy="6096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22" name="Line 66"/>
          <p:cNvSpPr>
            <a:spLocks noChangeShapeType="1"/>
          </p:cNvSpPr>
          <p:nvPr/>
        </p:nvSpPr>
        <p:spPr bwMode="auto">
          <a:xfrm flipH="1">
            <a:off x="3276600" y="2438400"/>
            <a:ext cx="2438400" cy="35814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H="1">
            <a:off x="2286000" y="2667000"/>
            <a:ext cx="4800600" cy="22098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19524" name="Object 68"/>
          <p:cNvGraphicFramePr>
            <a:graphicFrameLocks noChangeAspect="1"/>
          </p:cNvGraphicFramePr>
          <p:nvPr/>
        </p:nvGraphicFramePr>
        <p:xfrm>
          <a:off x="1752600" y="5486400"/>
          <a:ext cx="1600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r:id="rId9" imgW="698500" imgH="393700" progId="Equation.3">
                  <p:embed/>
                </p:oleObj>
              </mc:Choice>
              <mc:Fallback>
                <p:oleObj r:id="rId9" imgW="698500" imgH="3937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86400"/>
                        <a:ext cx="16002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1F9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5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1F96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0" grpId="0" animBg="1"/>
      <p:bldP spid="19522" grpId="0" animBg="1"/>
      <p:bldP spid="195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-31750" y="692150"/>
            <a:ext cx="9932988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sz="2800" b="1" dirty="0">
                <a:latin typeface="Times New Roman" panose="02020603050405020304" pitchFamily="18" charset="0"/>
              </a:rPr>
              <a:t>共同点：两者的图形都是直线，且均过点</a:t>
            </a:r>
            <a:r>
              <a:rPr lang="zh-CN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(0</a:t>
            </a:r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lang="zh-CN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2).</a:t>
            </a:r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即</a:t>
            </a:r>
            <a:r>
              <a:rPr lang="zh-CN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(0</a:t>
            </a:r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lang="zh-CN" altLang="zh-CN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zh-CN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  <a:p>
            <a:pPr algn="just"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sz="2800" b="1" dirty="0">
                <a:latin typeface="Times New Roman" panose="02020603050405020304" pitchFamily="18" charset="0"/>
              </a:rPr>
              <a:t>不同点：              　　　  与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x </a:t>
            </a:r>
            <a:r>
              <a:rPr lang="zh-CN" sz="2800" b="1" dirty="0">
                <a:latin typeface="Times New Roman" panose="02020603050405020304" pitchFamily="18" charset="0"/>
              </a:rPr>
              <a:t>轴交于点 </a:t>
            </a:r>
            <a:r>
              <a:rPr lang="zh-CN" altLang="zh-CN" sz="2800" b="1" dirty="0"/>
              <a:t>(-1</a:t>
            </a:r>
            <a:r>
              <a:rPr lang="zh-CN" sz="2800" b="1" dirty="0">
                <a:latin typeface="Times New Roman" panose="02020603050405020304" pitchFamily="18" charset="0"/>
              </a:rPr>
              <a:t>，</a:t>
            </a:r>
            <a:r>
              <a:rPr lang="zh-CN" altLang="zh-CN" sz="2800" b="1" dirty="0"/>
              <a:t>0)</a:t>
            </a:r>
            <a:r>
              <a:rPr lang="zh-CN" sz="2800" b="1" dirty="0">
                <a:latin typeface="Times New Roman" panose="02020603050405020304" pitchFamily="18" charset="0"/>
              </a:rPr>
              <a:t>， </a:t>
            </a:r>
          </a:p>
          <a:p>
            <a:pPr algn="just">
              <a:lnSpc>
                <a:spcPct val="200000"/>
              </a:lnSpc>
              <a:spcBef>
                <a:spcPct val="20000"/>
              </a:spcBef>
            </a:pPr>
            <a:r>
              <a:rPr lang="zh-CN" sz="2800" b="1" dirty="0">
                <a:latin typeface="Times New Roman" panose="02020603050405020304" pitchFamily="18" charset="0"/>
              </a:rPr>
              <a:t>   而　　                  与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x </a:t>
            </a:r>
            <a:r>
              <a:rPr lang="zh-CN" sz="2800" b="1" dirty="0">
                <a:latin typeface="Times New Roman" panose="02020603050405020304" pitchFamily="18" charset="0"/>
              </a:rPr>
              <a:t>轴交于点</a:t>
            </a:r>
            <a:r>
              <a:rPr lang="zh-CN" altLang="zh-CN" sz="2800" b="1" dirty="0"/>
              <a:t>(-4</a:t>
            </a:r>
            <a:r>
              <a:rPr lang="zh-CN" sz="2800" b="1" dirty="0">
                <a:latin typeface="Times New Roman" panose="02020603050405020304" pitchFamily="18" charset="0"/>
              </a:rPr>
              <a:t>，</a:t>
            </a:r>
            <a:r>
              <a:rPr lang="zh-CN" altLang="zh-CN" sz="2800" b="1" dirty="0">
                <a:latin typeface="Times New Roman" panose="02020603050405020304" pitchFamily="18" charset="0"/>
              </a:rPr>
              <a:t>0</a:t>
            </a:r>
            <a:r>
              <a:rPr lang="zh-CN" altLang="zh-CN" sz="2800" b="1" dirty="0"/>
              <a:t>)</a:t>
            </a:r>
            <a:r>
              <a:rPr lang="zh-CN" altLang="zh-CN" sz="2800" b="1" dirty="0">
                <a:latin typeface="Times New Roman" panose="02020603050405020304" pitchFamily="18" charset="0"/>
              </a:rPr>
              <a:t>.</a:t>
            </a:r>
            <a:endParaRPr lang="zh-CN" altLang="zh-CN" sz="2800" b="1" dirty="0"/>
          </a:p>
          <a:p>
            <a:pPr>
              <a:spcBef>
                <a:spcPct val="50000"/>
              </a:spcBef>
            </a:pPr>
            <a:endParaRPr lang="zh-CN" altLang="zh-CN" sz="1200" b="1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693863" y="1844675"/>
          <a:ext cx="22701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3" imgW="660400" imgH="203200" progId="Equation.3">
                  <p:embed/>
                </p:oleObj>
              </mc:Choice>
              <mc:Fallback>
                <p:oleObj r:id="rId3" imgW="6604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1844675"/>
                        <a:ext cx="22701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57238" y="2565400"/>
          <a:ext cx="21923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r:id="rId5" imgW="698500" imgH="393700" progId="Equation.3">
                  <p:embed/>
                </p:oleObj>
              </mc:Choice>
              <mc:Fallback>
                <p:oleObj r:id="rId5" imgW="6985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2565400"/>
                        <a:ext cx="2192337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 b="0" u="sng" dirty="0">
                <a:solidFill>
                  <a:srgbClr val="A662F8"/>
                </a:solidFill>
                <a:sym typeface="Wingdings" panose="05000000000000000000" pitchFamily="2" charset="2"/>
              </a:rPr>
              <a:t></a:t>
            </a:r>
            <a:r>
              <a:rPr lang="zh-CN" b="0" u="sng" dirty="0">
                <a:solidFill>
                  <a:srgbClr val="A662F8"/>
                </a:solidFill>
              </a:rPr>
              <a:t>小结：</a:t>
            </a:r>
            <a:r>
              <a:rPr lang="zh-CN" altLang="zh-CN" b="0" u="sng" dirty="0">
                <a:solidFill>
                  <a:srgbClr val="A662F8"/>
                </a:solidFill>
              </a:rPr>
              <a:t>(</a:t>
            </a:r>
            <a:r>
              <a:rPr lang="zh-CN" b="0" u="sng" dirty="0">
                <a:solidFill>
                  <a:srgbClr val="A662F8"/>
                </a:solidFill>
              </a:rPr>
              <a:t>对</a:t>
            </a:r>
            <a:r>
              <a:rPr lang="zh-CN" altLang="zh-CN" b="0" i="1" u="sng" dirty="0">
                <a:solidFill>
                  <a:srgbClr val="A662F8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b="0" u="sng" dirty="0">
                <a:solidFill>
                  <a:srgbClr val="A662F8"/>
                </a:solidFill>
              </a:rPr>
              <a:t>=</a:t>
            </a:r>
            <a:r>
              <a:rPr lang="zh-CN" altLang="zh-CN" b="0" i="1" u="sng" dirty="0">
                <a:solidFill>
                  <a:srgbClr val="A662F8"/>
                </a:solidFill>
                <a:latin typeface="Times New Roman" panose="02020603050405020304" pitchFamily="18" charset="0"/>
              </a:rPr>
              <a:t>kx</a:t>
            </a:r>
            <a:r>
              <a:rPr lang="zh-CN" altLang="zh-CN" b="0" u="sng" dirty="0">
                <a:solidFill>
                  <a:srgbClr val="A662F8"/>
                </a:solidFill>
              </a:rPr>
              <a:t>+</a:t>
            </a:r>
            <a:r>
              <a:rPr lang="zh-CN" altLang="zh-CN" b="0" i="1" u="sng" dirty="0">
                <a:solidFill>
                  <a:srgbClr val="A662F8"/>
                </a:solidFill>
                <a:latin typeface="Times New Roman" panose="02020603050405020304" pitchFamily="18" charset="0"/>
              </a:rPr>
              <a:t>b</a:t>
            </a:r>
            <a:r>
              <a:rPr lang="zh-CN" b="0" u="sng" dirty="0">
                <a:solidFill>
                  <a:srgbClr val="A662F8"/>
                </a:solidFill>
              </a:rPr>
              <a:t>而言</a:t>
            </a:r>
            <a:r>
              <a:rPr lang="zh-CN" altLang="zh-CN" b="0" u="sng" dirty="0">
                <a:solidFill>
                  <a:srgbClr val="A662F8"/>
                </a:solidFill>
              </a:rPr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04864"/>
            <a:ext cx="8424936" cy="266350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zh-CN" b="1" dirty="0"/>
              <a:t>1</a:t>
            </a:r>
            <a:r>
              <a:rPr lang="zh-CN" b="1" dirty="0"/>
              <a:t>、当两个一次函数的</a:t>
            </a:r>
            <a:r>
              <a:rPr lang="zh-CN" altLang="zh-CN" b="1" i="1" dirty="0">
                <a:solidFill>
                  <a:srgbClr val="FD685D"/>
                </a:solidFill>
                <a:latin typeface="Times New Roman" panose="02020603050405020304" pitchFamily="18" charset="0"/>
              </a:rPr>
              <a:t>k</a:t>
            </a:r>
            <a:r>
              <a:rPr lang="zh-CN" b="1" dirty="0">
                <a:solidFill>
                  <a:srgbClr val="FD685D"/>
                </a:solidFill>
              </a:rPr>
              <a:t>一样，而</a:t>
            </a:r>
            <a:r>
              <a:rPr lang="zh-CN" altLang="zh-CN" b="1" i="1" dirty="0">
                <a:solidFill>
                  <a:srgbClr val="FD685D"/>
                </a:solidFill>
                <a:latin typeface="Times New Roman" panose="02020603050405020304" pitchFamily="18" charset="0"/>
              </a:rPr>
              <a:t>b</a:t>
            </a:r>
            <a:r>
              <a:rPr lang="zh-CN" b="1" dirty="0">
                <a:solidFill>
                  <a:srgbClr val="FD685D"/>
                </a:solidFill>
              </a:rPr>
              <a:t>不一样</a:t>
            </a:r>
            <a:r>
              <a:rPr lang="zh-CN" b="1" dirty="0"/>
              <a:t>，则这两个函数的图象是两条互相平行的直线，且它们之间可以通过平移得到</a:t>
            </a:r>
            <a:r>
              <a:rPr lang="zh-CN" altLang="zh-CN" b="1" dirty="0"/>
              <a:t>(</a:t>
            </a:r>
            <a:r>
              <a:rPr lang="zh-CN" b="1" dirty="0"/>
              <a:t>向上或向下</a:t>
            </a:r>
            <a:r>
              <a:rPr lang="zh-CN" altLang="zh-CN" b="1" dirty="0"/>
              <a:t>)</a:t>
            </a:r>
            <a:r>
              <a:rPr lang="zh-CN" b="1" dirty="0"/>
              <a:t>，平移的距离是</a:t>
            </a:r>
            <a:r>
              <a:rPr lang="zh-CN" altLang="zh-CN" b="1" dirty="0"/>
              <a:t>|</a:t>
            </a:r>
            <a:r>
              <a:rPr lang="zh-CN" altLang="zh-CN" b="1" i="1" dirty="0">
                <a:latin typeface="Times New Roman" panose="02020603050405020304" pitchFamily="18" charset="0"/>
              </a:rPr>
              <a:t>b</a:t>
            </a:r>
            <a:r>
              <a:rPr lang="zh-CN" altLang="zh-CN" b="1" dirty="0"/>
              <a:t>|.</a:t>
            </a:r>
          </a:p>
          <a:p>
            <a:r>
              <a:rPr lang="zh-CN" altLang="zh-CN" b="1" dirty="0"/>
              <a:t>2</a:t>
            </a:r>
            <a:r>
              <a:rPr lang="zh-CN" b="1" dirty="0"/>
              <a:t>、当两个一次函数的</a:t>
            </a:r>
            <a:r>
              <a:rPr lang="zh-CN" altLang="zh-CN" b="1" i="1" dirty="0">
                <a:solidFill>
                  <a:srgbClr val="FD685D"/>
                </a:solidFill>
                <a:latin typeface="Times New Roman" panose="02020603050405020304" pitchFamily="18" charset="0"/>
              </a:rPr>
              <a:t>b</a:t>
            </a:r>
            <a:r>
              <a:rPr lang="zh-CN" b="1" dirty="0">
                <a:solidFill>
                  <a:srgbClr val="FD685D"/>
                </a:solidFill>
              </a:rPr>
              <a:t>一样，而</a:t>
            </a:r>
            <a:r>
              <a:rPr lang="zh-CN" altLang="zh-CN" b="1" i="1" dirty="0">
                <a:solidFill>
                  <a:srgbClr val="FD685D"/>
                </a:solidFill>
                <a:latin typeface="Times New Roman" panose="02020603050405020304" pitchFamily="18" charset="0"/>
              </a:rPr>
              <a:t>k</a:t>
            </a:r>
            <a:r>
              <a:rPr lang="zh-CN" b="1" dirty="0">
                <a:solidFill>
                  <a:srgbClr val="FD685D"/>
                </a:solidFill>
              </a:rPr>
              <a:t>不一样</a:t>
            </a:r>
            <a:r>
              <a:rPr lang="zh-CN" b="1" dirty="0"/>
              <a:t>，则这两个函数的图象是两条相交的直线，且与</a:t>
            </a:r>
            <a:r>
              <a:rPr lang="zh-CN" altLang="zh-CN" b="1" i="1" dirty="0">
                <a:latin typeface="Times New Roman" panose="02020603050405020304" pitchFamily="18" charset="0"/>
              </a:rPr>
              <a:t>y</a:t>
            </a:r>
            <a:r>
              <a:rPr lang="zh-CN" b="1" dirty="0"/>
              <a:t>轴交于同一点，即</a:t>
            </a:r>
            <a:r>
              <a:rPr lang="zh-CN" altLang="zh-CN" b="1" dirty="0"/>
              <a:t>(0</a:t>
            </a:r>
            <a:r>
              <a:rPr lang="zh-CN" b="1" dirty="0"/>
              <a:t>，</a:t>
            </a:r>
            <a:r>
              <a:rPr lang="zh-CN" altLang="zh-CN" b="1" i="1" dirty="0">
                <a:latin typeface="Times New Roman" panose="02020603050405020304" pitchFamily="18" charset="0"/>
              </a:rPr>
              <a:t>b</a:t>
            </a:r>
            <a:r>
              <a:rPr lang="zh-CN" altLang="zh-CN" b="1" dirty="0"/>
              <a:t>)</a:t>
            </a:r>
          </a:p>
        </p:txBody>
      </p:sp>
    </p:spTree>
  </p:cSld>
  <p:clrMapOvr>
    <a:masterClrMapping/>
  </p:clrMapOvr>
  <p:transition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681038"/>
            <a:ext cx="9144000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【</a:t>
            </a:r>
            <a:r>
              <a:rPr 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例 </a:t>
            </a: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1】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已知：函数  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2800" b="1" dirty="0">
                <a:solidFill>
                  <a:srgbClr val="0A0A0E"/>
                </a:solidFill>
                <a:latin typeface="宋体" panose="02010600030101010101" pitchFamily="2" charset="-122"/>
              </a:rPr>
              <a:t> = (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m</a:t>
            </a:r>
            <a:r>
              <a:rPr lang="zh-CN" altLang="zh-CN" sz="2800" b="1" dirty="0">
                <a:solidFill>
                  <a:srgbClr val="0A0A0E"/>
                </a:solidFill>
                <a:latin typeface="宋体" panose="02010600030101010101" pitchFamily="2" charset="-122"/>
              </a:rPr>
              <a:t>+1) 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800" b="1" dirty="0">
                <a:solidFill>
                  <a:srgbClr val="0A0A0E"/>
                </a:solidFill>
                <a:latin typeface="宋体" panose="02010600030101010101" pitchFamily="2" charset="-122"/>
              </a:rPr>
              <a:t> + 2 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m</a:t>
            </a:r>
            <a:r>
              <a:rPr lang="zh-CN" altLang="zh-CN" sz="2800" b="1" dirty="0">
                <a:solidFill>
                  <a:srgbClr val="0A0A0E"/>
                </a:solidFill>
                <a:latin typeface="宋体" panose="02010600030101010101" pitchFamily="2" charset="-122"/>
              </a:rPr>
              <a:t>﹣6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）若函数图象过（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﹣1 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，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），求此函数的解析式。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）若函数图象与直线 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y = 2 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+ 5 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平行，求其函数的解析式。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（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3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）求满足（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2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）条件的直线与直线 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 = ﹣3 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 + 1 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的交点</a:t>
            </a:r>
            <a:r>
              <a:rPr lang="zh-CN" alt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,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并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求这两条直线 与</a:t>
            </a:r>
            <a:r>
              <a:rPr lang="zh-CN" altLang="zh-CN" sz="28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y </a:t>
            </a:r>
            <a:r>
              <a:rPr lang="zh-CN" sz="2400" b="1" dirty="0">
                <a:solidFill>
                  <a:srgbClr val="0A0A0E"/>
                </a:solidFill>
                <a:latin typeface="宋体" panose="02010600030101010101" pitchFamily="2" charset="-122"/>
              </a:rPr>
              <a:t>轴所围成的三角形面积</a:t>
            </a:r>
            <a:r>
              <a:rPr 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 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8575" y="2997200"/>
            <a:ext cx="274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</a:t>
            </a:r>
            <a:r>
              <a:rPr 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：（</a:t>
            </a:r>
            <a:r>
              <a:rPr lang="zh-CN" alt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1</a:t>
            </a:r>
            <a:r>
              <a:rPr 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）由题意</a:t>
            </a:r>
            <a:r>
              <a:rPr lang="zh-CN" altLang="zh-CN" sz="2000" b="1" dirty="0">
                <a:solidFill>
                  <a:srgbClr val="FF9933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:</a:t>
            </a:r>
            <a:endParaRPr lang="zh-CN" altLang="zh-CN" sz="800" b="1" dirty="0">
              <a:solidFill>
                <a:srgbClr val="FF9933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zh-CN" alt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2=﹣(</a:t>
            </a:r>
            <a:r>
              <a:rPr lang="zh-CN" altLang="zh-CN" sz="20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Wingdings" panose="05000000000000000000" pitchFamily="2" charset="2"/>
              </a:rPr>
              <a:t>m</a:t>
            </a:r>
            <a:r>
              <a:rPr lang="zh-CN" alt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+1</a:t>
            </a:r>
            <a:r>
              <a:rPr 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）</a:t>
            </a:r>
            <a:r>
              <a:rPr lang="zh-CN" alt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+2</a:t>
            </a:r>
            <a:r>
              <a:rPr lang="zh-CN" altLang="zh-CN" sz="20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Wingdings" panose="05000000000000000000" pitchFamily="2" charset="2"/>
              </a:rPr>
              <a:t>m</a:t>
            </a:r>
            <a:r>
              <a:rPr lang="zh-CN" altLang="zh-CN" sz="20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anose="05000000000000000000" pitchFamily="2" charset="2"/>
              </a:rPr>
              <a:t>﹣6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3913188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解得  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m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= 9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4903788"/>
            <a:ext cx="2743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(2)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由题意，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m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+1= 2</a:t>
            </a:r>
          </a:p>
          <a:p>
            <a:pPr>
              <a:spcBef>
                <a:spcPct val="50000"/>
              </a:spcBef>
            </a:pP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解得 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m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= 1</a:t>
            </a:r>
          </a:p>
          <a:p>
            <a:pPr>
              <a:spcBef>
                <a:spcPct val="50000"/>
              </a:spcBef>
            </a:pPr>
            <a:r>
              <a:rPr lang="zh-CN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∴  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= 2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﹣4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971800" y="3151188"/>
            <a:ext cx="0" cy="3733800"/>
          </a:xfrm>
          <a:prstGeom prst="line">
            <a:avLst/>
          </a:prstGeom>
          <a:noFill/>
          <a:ln w="9525" cap="rnd" cmpd="sng">
            <a:solidFill>
              <a:srgbClr val="CC0099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048000" y="3074988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(3)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由题意得</a:t>
            </a:r>
          </a:p>
        </p:txBody>
      </p:sp>
      <p:graphicFrame>
        <p:nvGraphicFramePr>
          <p:cNvPr id="22536" name="Object 8"/>
          <p:cNvGraphicFramePr/>
          <p:nvPr/>
        </p:nvGraphicFramePr>
        <p:xfrm>
          <a:off x="4716463" y="2924175"/>
          <a:ext cx="16002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r:id="rId3" imgW="788035" imgH="457835" progId="Equation.DSMT4">
                  <p:embed/>
                </p:oleObj>
              </mc:Choice>
              <mc:Fallback>
                <p:oleObj r:id="rId3" imgW="788035" imgH="457835" progId="Equation.DSMT4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924175"/>
                        <a:ext cx="16002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895600" y="4876800"/>
            <a:ext cx="404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∴ 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这两直线的交点是（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﹣2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971800" y="5284788"/>
            <a:ext cx="4038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 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 2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﹣4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与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轴交于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( 0 , - 4 )</a:t>
            </a:r>
          </a:p>
          <a:p>
            <a:pPr>
              <a:spcBef>
                <a:spcPct val="50000"/>
              </a:spcBef>
            </a:pP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 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 ﹣3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+ 1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与</a:t>
            </a:r>
            <a:r>
              <a:rPr lang="zh-CN" altLang="zh-CN" sz="2000" b="1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轴交于</a:t>
            </a:r>
            <a:r>
              <a:rPr lang="zh-CN" alt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( 0 , 1</a:t>
            </a:r>
            <a:r>
              <a:rPr lang="zh-CN" sz="20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）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6934200" y="3352800"/>
            <a:ext cx="0" cy="3505200"/>
          </a:xfrm>
          <a:prstGeom prst="line">
            <a:avLst/>
          </a:prstGeom>
          <a:noFill/>
          <a:ln w="9525" cap="rnd" cmpd="sng">
            <a:solidFill>
              <a:srgbClr val="CC0099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8001000" y="4675188"/>
            <a:ext cx="0" cy="609600"/>
          </a:xfrm>
          <a:prstGeom prst="line">
            <a:avLst/>
          </a:prstGeom>
          <a:noFill/>
          <a:ln w="9525" cap="rnd" cmpd="sng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7620000" y="5360988"/>
            <a:ext cx="457200" cy="0"/>
          </a:xfrm>
          <a:prstGeom prst="line">
            <a:avLst/>
          </a:prstGeom>
          <a:noFill/>
          <a:ln w="9525" cap="rnd" cmpd="sng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7848600" y="5208588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000">
                <a:latin typeface="华文新魏" panose="02010800040101010101" pitchFamily="2" charset="-122"/>
                <a:ea typeface="华文新魏" panose="02010800040101010101" pitchFamily="2" charset="-122"/>
              </a:rPr>
              <a:t>●</a:t>
            </a:r>
          </a:p>
        </p:txBody>
      </p:sp>
      <p:grpSp>
        <p:nvGrpSpPr>
          <p:cNvPr id="22543" name="Group 15"/>
          <p:cNvGrpSpPr/>
          <p:nvPr/>
        </p:nvGrpSpPr>
        <p:grpSpPr bwMode="auto">
          <a:xfrm>
            <a:off x="6804025" y="3151188"/>
            <a:ext cx="2133600" cy="3200400"/>
            <a:chOff x="0" y="0"/>
            <a:chExt cx="1344" cy="2016"/>
          </a:xfrm>
        </p:grpSpPr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0" y="946"/>
              <a:ext cx="1296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 flipV="1">
              <a:off x="562" y="96"/>
              <a:ext cx="0" cy="192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1104" y="960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x</a:t>
              </a: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562" y="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y</a:t>
              </a: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418" y="912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0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o</a:t>
              </a:r>
            </a:p>
          </p:txBody>
        </p:sp>
      </p:grp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7467600" y="42179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7848600" y="43703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1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588125" y="4992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335838" y="585152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-4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7924800" y="50847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b="1">
                <a:solidFill>
                  <a:srgbClr val="FF9933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(1, ﹣2)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3352800" y="6275388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S</a:t>
            </a:r>
            <a:r>
              <a:rPr lang="zh-CN" altLang="zh-CN" sz="2400" b="1" baseline="-2500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△</a:t>
            </a:r>
            <a:r>
              <a:rPr lang="zh-CN" altLang="zh-CN" sz="2400" b="1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</a:t>
            </a:r>
            <a:endParaRPr lang="zh-CN" altLang="zh-CN" sz="2400" b="1" baseline="-25000">
              <a:solidFill>
                <a:srgbClr val="FF0066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22555" name="Object 27"/>
          <p:cNvGraphicFramePr/>
          <p:nvPr/>
        </p:nvGraphicFramePr>
        <p:xfrm>
          <a:off x="4114800" y="6199188"/>
          <a:ext cx="417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r:id="rId5" imgW="152400" imgH="394335" progId="Equation.3">
                  <p:embed/>
                </p:oleObj>
              </mc:Choice>
              <mc:Fallback>
                <p:oleObj r:id="rId5" imgW="152400" imgH="394335" progId="Equation.3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199188"/>
                        <a:ext cx="4175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7696200" y="4294188"/>
            <a:ext cx="0" cy="1752600"/>
          </a:xfrm>
          <a:prstGeom prst="line">
            <a:avLst/>
          </a:prstGeom>
          <a:noFill/>
          <a:ln w="28575" cmpd="sng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7696200" y="4294188"/>
            <a:ext cx="330200" cy="1042987"/>
          </a:xfrm>
          <a:prstGeom prst="line">
            <a:avLst/>
          </a:prstGeom>
          <a:noFill/>
          <a:ln w="28575" cmpd="sng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flipV="1">
            <a:off x="7683500" y="5360988"/>
            <a:ext cx="317500" cy="660400"/>
          </a:xfrm>
          <a:prstGeom prst="line">
            <a:avLst/>
          </a:prstGeom>
          <a:noFill/>
          <a:ln w="57150" cmpd="sng">
            <a:solidFill>
              <a:srgbClr val="FF33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7308850" y="5137150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-2</a:t>
            </a:r>
          </a:p>
        </p:txBody>
      </p:sp>
      <p:grpSp>
        <p:nvGrpSpPr>
          <p:cNvPr id="22560" name="Group 32"/>
          <p:cNvGrpSpPr/>
          <p:nvPr/>
        </p:nvGrpSpPr>
        <p:grpSpPr bwMode="auto">
          <a:xfrm>
            <a:off x="0" y="0"/>
            <a:ext cx="2700338" cy="579438"/>
            <a:chOff x="0" y="0"/>
            <a:chExt cx="1516" cy="365"/>
          </a:xfrm>
        </p:grpSpPr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28" y="0"/>
              <a:ext cx="1488" cy="312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 cmpd="sng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      </a:t>
              </a:r>
              <a:r>
                <a:rPr 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我思考我进步</a:t>
              </a:r>
              <a:endParaRPr 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22562" name="Picture 34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29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0" y="4221163"/>
            <a:ext cx="270033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∴ </a:t>
            </a:r>
            <a:r>
              <a:rPr lang="zh-CN" altLang="zh-CN" sz="2400" b="1" i="1">
                <a:solidFill>
                  <a:srgbClr val="FF0066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 = 10</a:t>
            </a:r>
            <a:r>
              <a:rPr lang="zh-CN" altLang="zh-CN" sz="2400" b="1" i="1">
                <a:solidFill>
                  <a:srgbClr val="FF0066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+12</a:t>
            </a:r>
          </a:p>
          <a:p>
            <a:pPr>
              <a:spcBef>
                <a:spcPct val="50000"/>
              </a:spcBef>
            </a:pPr>
            <a:endParaRPr lang="zh-CN" altLang="zh-CN" sz="24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22564" name="Group 36"/>
          <p:cNvGrpSpPr/>
          <p:nvPr/>
        </p:nvGrpSpPr>
        <p:grpSpPr bwMode="auto">
          <a:xfrm>
            <a:off x="3132138" y="4005263"/>
            <a:ext cx="3048000" cy="928687"/>
            <a:chOff x="0" y="0"/>
            <a:chExt cx="1920" cy="585"/>
          </a:xfrm>
        </p:grpSpPr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0" y="181"/>
              <a:ext cx="19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000" b="1">
                  <a:solidFill>
                    <a:srgbClr val="FF0066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解得</a:t>
              </a:r>
              <a:r>
                <a:rPr lang="zh-CN" altLang="zh-CN" sz="2000" b="1">
                  <a:solidFill>
                    <a:srgbClr val="FF0066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:</a:t>
              </a:r>
            </a:p>
          </p:txBody>
        </p:sp>
        <p:graphicFrame>
          <p:nvGraphicFramePr>
            <p:cNvPr id="22566" name="Object 38"/>
            <p:cNvGraphicFramePr/>
            <p:nvPr/>
          </p:nvGraphicFramePr>
          <p:xfrm>
            <a:off x="453" y="0"/>
            <a:ext cx="816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0" r:id="rId8" imgW="520700" imgH="457200" progId="Equation.DSMT4">
                    <p:embed/>
                  </p:oleObj>
                </mc:Choice>
                <mc:Fallback>
                  <p:oleObj r:id="rId8" imgW="520700" imgH="457200" progId="Equation.DSMT4">
                    <p:embed/>
                    <p:pic>
                      <p:nvPicPr>
                        <p:cNvPr id="0" name="Object 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" y="0"/>
                          <a:ext cx="816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67" name="Group 39"/>
          <p:cNvGrpSpPr/>
          <p:nvPr/>
        </p:nvGrpSpPr>
        <p:grpSpPr bwMode="auto">
          <a:xfrm>
            <a:off x="7524750" y="3429000"/>
            <a:ext cx="1836738" cy="2946400"/>
            <a:chOff x="0" y="0"/>
            <a:chExt cx="1157" cy="1856"/>
          </a:xfrm>
        </p:grpSpPr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 flipV="1">
              <a:off x="0" y="272"/>
              <a:ext cx="720" cy="1584"/>
            </a:xfrm>
            <a:prstGeom prst="line">
              <a:avLst/>
            </a:prstGeom>
            <a:noFill/>
            <a:ln w="1905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69" name="Text Box 41"/>
            <p:cNvSpPr txBox="1">
              <a:spLocks noChangeArrowheads="1"/>
            </p:cNvSpPr>
            <p:nvPr/>
          </p:nvSpPr>
          <p:spPr bwMode="auto">
            <a:xfrm>
              <a:off x="181" y="0"/>
              <a:ext cx="976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 2</a:t>
              </a:r>
              <a:r>
                <a:rPr lang="zh-CN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﹣4</a:t>
              </a:r>
            </a:p>
            <a:p>
              <a:pPr>
                <a:spcBef>
                  <a:spcPct val="50000"/>
                </a:spcBef>
              </a:pPr>
              <a:endParaRPr lang="zh-CN" altLang="zh-CN" sz="24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22570" name="Group 42"/>
          <p:cNvGrpSpPr/>
          <p:nvPr/>
        </p:nvGrpSpPr>
        <p:grpSpPr bwMode="auto">
          <a:xfrm>
            <a:off x="6659563" y="2781300"/>
            <a:ext cx="2016125" cy="3417888"/>
            <a:chOff x="0" y="0"/>
            <a:chExt cx="1270" cy="2153"/>
          </a:xfrm>
        </p:grpSpPr>
        <p:sp>
          <p:nvSpPr>
            <p:cNvPr id="22571" name="Line 43"/>
            <p:cNvSpPr>
              <a:spLocks noChangeShapeType="1"/>
            </p:cNvSpPr>
            <p:nvPr/>
          </p:nvSpPr>
          <p:spPr bwMode="auto">
            <a:xfrm flipH="1" flipV="1">
              <a:off x="413" y="281"/>
              <a:ext cx="624" cy="1872"/>
            </a:xfrm>
            <a:prstGeom prst="line">
              <a:avLst/>
            </a:prstGeom>
            <a:noFill/>
            <a:ln w="9525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72" name="Text Box 44"/>
            <p:cNvSpPr txBox="1">
              <a:spLocks noChangeArrowheads="1"/>
            </p:cNvSpPr>
            <p:nvPr/>
          </p:nvSpPr>
          <p:spPr bwMode="auto">
            <a:xfrm>
              <a:off x="0" y="0"/>
              <a:ext cx="1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= ﹣3 </a:t>
              </a:r>
              <a:r>
                <a:rPr lang="zh-CN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+ 1</a:t>
              </a:r>
            </a:p>
          </p:txBody>
        </p:sp>
      </p:grp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7467601" y="0"/>
            <a:ext cx="1676399" cy="584775"/>
          </a:xfrm>
          <a:prstGeom prst="rect">
            <a:avLst/>
          </a:prstGeom>
          <a:solidFill>
            <a:srgbClr val="30CE4A"/>
          </a:solidFill>
          <a:ln w="9525" cmpd="sng">
            <a:solidFill>
              <a:srgbClr val="30CE4A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/>
              <a:t>延</a:t>
            </a:r>
            <a:r>
              <a:rPr lang="zh-CN" sz="3200" b="1" dirty="0" smtClean="0"/>
              <a:t>伸题</a:t>
            </a:r>
            <a:endParaRPr lang="zh-CN" sz="32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autoUpdateAnimBg="0"/>
      <p:bldP spid="22533" grpId="0" autoUpdateAnimBg="0"/>
      <p:bldP spid="22534" grpId="0" animBg="1"/>
      <p:bldP spid="22535" grpId="0" autoUpdateAnimBg="0"/>
      <p:bldP spid="22537" grpId="0" autoUpdateAnimBg="0"/>
      <p:bldP spid="22538" grpId="0" autoUpdateAnimBg="0"/>
      <p:bldP spid="22539" grpId="0" animBg="1"/>
      <p:bldP spid="22540" grpId="0" animBg="1"/>
      <p:bldP spid="22541" grpId="0" animBg="1"/>
      <p:bldP spid="22542" grpId="0" autoUpdateAnimBg="0"/>
      <p:bldP spid="22549" grpId="0" autoUpdateAnimBg="0"/>
      <p:bldP spid="22550" grpId="0" autoUpdateAnimBg="0"/>
      <p:bldP spid="22552" grpId="0" autoUpdateAnimBg="0"/>
      <p:bldP spid="22553" grpId="0" autoUpdateAnimBg="0"/>
      <p:bldP spid="22554" grpId="0" autoUpdateAnimBg="0"/>
      <p:bldP spid="22556" grpId="0" animBg="1"/>
      <p:bldP spid="22557" grpId="0" animBg="1"/>
      <p:bldP spid="22558" grpId="0" animBg="1"/>
      <p:bldP spid="22559" grpId="0" autoUpdateAnimBg="0"/>
      <p:bldP spid="225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452813" y="3128963"/>
            <a:ext cx="1349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5788" y="3236913"/>
            <a:ext cx="1333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179763" y="3128963"/>
            <a:ext cx="1349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80000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26" name="Group 6"/>
          <p:cNvGrpSpPr/>
          <p:nvPr/>
        </p:nvGrpSpPr>
        <p:grpSpPr bwMode="auto">
          <a:xfrm>
            <a:off x="4994275" y="4537075"/>
            <a:ext cx="436563" cy="411163"/>
            <a:chOff x="0" y="0"/>
            <a:chExt cx="384" cy="363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59" y="40"/>
              <a:ext cx="134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288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30" name="Group 10"/>
          <p:cNvGrpSpPr/>
          <p:nvPr/>
        </p:nvGrpSpPr>
        <p:grpSpPr bwMode="auto">
          <a:xfrm>
            <a:off x="3736975" y="5018088"/>
            <a:ext cx="4570413" cy="120650"/>
            <a:chOff x="0" y="0"/>
            <a:chExt cx="4016" cy="106"/>
          </a:xfrm>
        </p:grpSpPr>
        <p:sp>
          <p:nvSpPr>
            <p:cNvPr id="5131" name="未知"/>
            <p:cNvSpPr/>
            <p:nvPr/>
          </p:nvSpPr>
          <p:spPr bwMode="auto">
            <a:xfrm>
              <a:off x="0" y="40"/>
              <a:ext cx="3914" cy="28"/>
            </a:xfrm>
            <a:custGeom>
              <a:avLst/>
              <a:gdLst>
                <a:gd name="T0" fmla="*/ 0 w 3914"/>
                <a:gd name="T1" fmla="*/ 4 h 28"/>
                <a:gd name="T2" fmla="*/ 0 w 3914"/>
                <a:gd name="T3" fmla="*/ 28 h 28"/>
                <a:gd name="T4" fmla="*/ 3914 w 3914"/>
                <a:gd name="T5" fmla="*/ 24 h 28"/>
                <a:gd name="T6" fmla="*/ 3914 w 3914"/>
                <a:gd name="T7" fmla="*/ 0 h 28"/>
                <a:gd name="T8" fmla="*/ 0 w 3914"/>
                <a:gd name="T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4" h="28">
                  <a:moveTo>
                    <a:pt x="0" y="4"/>
                  </a:moveTo>
                  <a:lnTo>
                    <a:pt x="0" y="28"/>
                  </a:lnTo>
                  <a:lnTo>
                    <a:pt x="3914" y="24"/>
                  </a:lnTo>
                  <a:lnTo>
                    <a:pt x="391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" name="未知"/>
            <p:cNvSpPr/>
            <p:nvPr/>
          </p:nvSpPr>
          <p:spPr bwMode="auto">
            <a:xfrm>
              <a:off x="3910" y="0"/>
              <a:ext cx="106" cy="106"/>
            </a:xfrm>
            <a:custGeom>
              <a:avLst/>
              <a:gdLst>
                <a:gd name="T0" fmla="*/ 0 w 106"/>
                <a:gd name="T1" fmla="*/ 106 h 106"/>
                <a:gd name="T2" fmla="*/ 106 w 106"/>
                <a:gd name="T3" fmla="*/ 52 h 106"/>
                <a:gd name="T4" fmla="*/ 0 w 106"/>
                <a:gd name="T5" fmla="*/ 0 h 106"/>
                <a:gd name="T6" fmla="*/ 0 w 106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6">
                  <a:moveTo>
                    <a:pt x="0" y="106"/>
                  </a:moveTo>
                  <a:lnTo>
                    <a:pt x="106" y="52"/>
                  </a:lnTo>
                  <a:lnTo>
                    <a:pt x="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102225" y="4429125"/>
            <a:ext cx="134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829175" y="2620963"/>
            <a:ext cx="4397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981575" y="2003425"/>
            <a:ext cx="1571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2800" i="1">
                <a:solidFill>
                  <a:srgbClr val="FFFF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endParaRPr lang="zh-CN" altLang="zh-CN" sz="2400" i="1">
              <a:latin typeface="Times New Roman" panose="02020603050405020304" pitchFamily="18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375275" y="5048250"/>
            <a:ext cx="2651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441950" y="5111750"/>
            <a:ext cx="1793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240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0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7997825" y="5026025"/>
            <a:ext cx="2809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8062913" y="5097463"/>
            <a:ext cx="1809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3200" i="1">
                <a:solidFill>
                  <a:srgbClr val="FFFF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endParaRPr lang="zh-CN" altLang="zh-CN" sz="2400" i="1">
              <a:latin typeface="Times New Roman" panose="02020603050405020304" pitchFamily="18" charset="0"/>
            </a:endParaRPr>
          </a:p>
        </p:txBody>
      </p:sp>
      <p:grpSp>
        <p:nvGrpSpPr>
          <p:cNvPr id="5140" name="Group 20"/>
          <p:cNvGrpSpPr/>
          <p:nvPr/>
        </p:nvGrpSpPr>
        <p:grpSpPr bwMode="auto">
          <a:xfrm>
            <a:off x="4994275" y="3508375"/>
            <a:ext cx="436563" cy="411163"/>
            <a:chOff x="0" y="0"/>
            <a:chExt cx="384" cy="363"/>
          </a:xfrm>
        </p:grpSpPr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59" y="41"/>
              <a:ext cx="13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4</a:t>
              </a:r>
              <a:endParaRPr lang="zh-CN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288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44" name="Group 24"/>
          <p:cNvGrpSpPr/>
          <p:nvPr/>
        </p:nvGrpSpPr>
        <p:grpSpPr bwMode="auto">
          <a:xfrm>
            <a:off x="4994275" y="2749550"/>
            <a:ext cx="436563" cy="411163"/>
            <a:chOff x="0" y="0"/>
            <a:chExt cx="384" cy="363"/>
          </a:xfrm>
        </p:grpSpPr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59" y="41"/>
              <a:ext cx="13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6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288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48" name="Group 28"/>
          <p:cNvGrpSpPr/>
          <p:nvPr/>
        </p:nvGrpSpPr>
        <p:grpSpPr bwMode="auto">
          <a:xfrm>
            <a:off x="4994275" y="3128963"/>
            <a:ext cx="436563" cy="411162"/>
            <a:chOff x="0" y="0"/>
            <a:chExt cx="384" cy="363"/>
          </a:xfrm>
        </p:grpSpPr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0" y="0"/>
              <a:ext cx="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59" y="41"/>
              <a:ext cx="13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5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288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52" name="Group 32"/>
          <p:cNvGrpSpPr/>
          <p:nvPr/>
        </p:nvGrpSpPr>
        <p:grpSpPr bwMode="auto">
          <a:xfrm>
            <a:off x="4994275" y="3833813"/>
            <a:ext cx="436563" cy="411162"/>
            <a:chOff x="0" y="0"/>
            <a:chExt cx="384" cy="364"/>
          </a:xfrm>
        </p:grpSpPr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59" y="41"/>
              <a:ext cx="134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3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288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56" name="Group 36"/>
          <p:cNvGrpSpPr/>
          <p:nvPr/>
        </p:nvGrpSpPr>
        <p:grpSpPr bwMode="auto">
          <a:xfrm>
            <a:off x="4994275" y="4157663"/>
            <a:ext cx="436563" cy="411162"/>
            <a:chOff x="0" y="0"/>
            <a:chExt cx="384" cy="363"/>
          </a:xfrm>
        </p:grpSpPr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0" y="0"/>
              <a:ext cx="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59" y="40"/>
              <a:ext cx="134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288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60" name="Group 40"/>
          <p:cNvGrpSpPr/>
          <p:nvPr/>
        </p:nvGrpSpPr>
        <p:grpSpPr bwMode="auto">
          <a:xfrm>
            <a:off x="5594350" y="4975225"/>
            <a:ext cx="234950" cy="512763"/>
            <a:chOff x="0" y="0"/>
            <a:chExt cx="206" cy="454"/>
          </a:xfrm>
        </p:grpSpPr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0" y="92"/>
              <a:ext cx="20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auto">
            <a:xfrm>
              <a:off x="59" y="130"/>
              <a:ext cx="12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64" name="Group 44"/>
          <p:cNvGrpSpPr/>
          <p:nvPr/>
        </p:nvGrpSpPr>
        <p:grpSpPr bwMode="auto">
          <a:xfrm>
            <a:off x="6018213" y="4975225"/>
            <a:ext cx="233362" cy="512763"/>
            <a:chOff x="0" y="0"/>
            <a:chExt cx="206" cy="454"/>
          </a:xfrm>
        </p:grpSpPr>
        <p:sp>
          <p:nvSpPr>
            <p:cNvPr id="5165" name="Rectangle 45"/>
            <p:cNvSpPr>
              <a:spLocks noChangeArrowheads="1"/>
            </p:cNvSpPr>
            <p:nvPr/>
          </p:nvSpPr>
          <p:spPr bwMode="auto">
            <a:xfrm>
              <a:off x="0" y="92"/>
              <a:ext cx="20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" name="Rectangle 46"/>
            <p:cNvSpPr>
              <a:spLocks noChangeArrowheads="1"/>
            </p:cNvSpPr>
            <p:nvPr/>
          </p:nvSpPr>
          <p:spPr bwMode="auto">
            <a:xfrm>
              <a:off x="58" y="130"/>
              <a:ext cx="12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68" name="Group 48"/>
          <p:cNvGrpSpPr/>
          <p:nvPr/>
        </p:nvGrpSpPr>
        <p:grpSpPr bwMode="auto">
          <a:xfrm>
            <a:off x="6413500" y="4975225"/>
            <a:ext cx="234950" cy="512763"/>
            <a:chOff x="0" y="0"/>
            <a:chExt cx="206" cy="454"/>
          </a:xfrm>
        </p:grpSpPr>
        <p:sp>
          <p:nvSpPr>
            <p:cNvPr id="5169" name="Rectangle 49"/>
            <p:cNvSpPr>
              <a:spLocks noChangeArrowheads="1"/>
            </p:cNvSpPr>
            <p:nvPr/>
          </p:nvSpPr>
          <p:spPr bwMode="auto">
            <a:xfrm>
              <a:off x="0" y="92"/>
              <a:ext cx="20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0" name="Rectangle 50"/>
            <p:cNvSpPr>
              <a:spLocks noChangeArrowheads="1"/>
            </p:cNvSpPr>
            <p:nvPr/>
          </p:nvSpPr>
          <p:spPr bwMode="auto">
            <a:xfrm>
              <a:off x="59" y="130"/>
              <a:ext cx="12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3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72" name="Group 52"/>
          <p:cNvGrpSpPr/>
          <p:nvPr/>
        </p:nvGrpSpPr>
        <p:grpSpPr bwMode="auto">
          <a:xfrm>
            <a:off x="7178675" y="4972050"/>
            <a:ext cx="233363" cy="511175"/>
            <a:chOff x="0" y="0"/>
            <a:chExt cx="206" cy="453"/>
          </a:xfrm>
        </p:grpSpPr>
        <p:sp>
          <p:nvSpPr>
            <p:cNvPr id="5173" name="Rectangle 53"/>
            <p:cNvSpPr>
              <a:spLocks noChangeArrowheads="1"/>
            </p:cNvSpPr>
            <p:nvPr/>
          </p:nvSpPr>
          <p:spPr bwMode="auto">
            <a:xfrm>
              <a:off x="0" y="92"/>
              <a:ext cx="20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58" y="130"/>
              <a:ext cx="12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5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75" name="Line 55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76" name="Group 56"/>
          <p:cNvGrpSpPr/>
          <p:nvPr/>
        </p:nvGrpSpPr>
        <p:grpSpPr bwMode="auto">
          <a:xfrm>
            <a:off x="4829175" y="4975225"/>
            <a:ext cx="293688" cy="512763"/>
            <a:chOff x="0" y="0"/>
            <a:chExt cx="258" cy="454"/>
          </a:xfrm>
        </p:grpSpPr>
        <p:sp>
          <p:nvSpPr>
            <p:cNvPr id="5177" name="Rectangle 57"/>
            <p:cNvSpPr>
              <a:spLocks noChangeArrowheads="1"/>
            </p:cNvSpPr>
            <p:nvPr/>
          </p:nvSpPr>
          <p:spPr bwMode="auto">
            <a:xfrm>
              <a:off x="0" y="92"/>
              <a:ext cx="25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8" name="Rectangle 58"/>
            <p:cNvSpPr>
              <a:spLocks noChangeArrowheads="1"/>
            </p:cNvSpPr>
            <p:nvPr/>
          </p:nvSpPr>
          <p:spPr bwMode="auto">
            <a:xfrm>
              <a:off x="58" y="129"/>
              <a:ext cx="7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79" name="Rectangle 59"/>
            <p:cNvSpPr>
              <a:spLocks noChangeArrowheads="1"/>
            </p:cNvSpPr>
            <p:nvPr/>
          </p:nvSpPr>
          <p:spPr bwMode="auto">
            <a:xfrm>
              <a:off x="110" y="130"/>
              <a:ext cx="12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80" name="Line 60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81" name="Group 61"/>
          <p:cNvGrpSpPr/>
          <p:nvPr/>
        </p:nvGrpSpPr>
        <p:grpSpPr bwMode="auto">
          <a:xfrm>
            <a:off x="4448175" y="4975225"/>
            <a:ext cx="293688" cy="512763"/>
            <a:chOff x="0" y="0"/>
            <a:chExt cx="258" cy="454"/>
          </a:xfrm>
        </p:grpSpPr>
        <p:sp>
          <p:nvSpPr>
            <p:cNvPr id="5182" name="Rectangle 62"/>
            <p:cNvSpPr>
              <a:spLocks noChangeArrowheads="1"/>
            </p:cNvSpPr>
            <p:nvPr/>
          </p:nvSpPr>
          <p:spPr bwMode="auto">
            <a:xfrm>
              <a:off x="0" y="92"/>
              <a:ext cx="25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3" name="Rectangle 63"/>
            <p:cNvSpPr>
              <a:spLocks noChangeArrowheads="1"/>
            </p:cNvSpPr>
            <p:nvPr/>
          </p:nvSpPr>
          <p:spPr bwMode="auto">
            <a:xfrm>
              <a:off x="59" y="129"/>
              <a:ext cx="7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84" name="Rectangle 64"/>
            <p:cNvSpPr>
              <a:spLocks noChangeArrowheads="1"/>
            </p:cNvSpPr>
            <p:nvPr/>
          </p:nvSpPr>
          <p:spPr bwMode="auto">
            <a:xfrm>
              <a:off x="111" y="130"/>
              <a:ext cx="12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86" name="Group 66"/>
          <p:cNvGrpSpPr/>
          <p:nvPr/>
        </p:nvGrpSpPr>
        <p:grpSpPr bwMode="auto">
          <a:xfrm>
            <a:off x="7559675" y="4975225"/>
            <a:ext cx="234950" cy="512763"/>
            <a:chOff x="0" y="0"/>
            <a:chExt cx="206" cy="454"/>
          </a:xfrm>
        </p:grpSpPr>
        <p:sp>
          <p:nvSpPr>
            <p:cNvPr id="5187" name="Rectangle 67"/>
            <p:cNvSpPr>
              <a:spLocks noChangeArrowheads="1"/>
            </p:cNvSpPr>
            <p:nvPr/>
          </p:nvSpPr>
          <p:spPr bwMode="auto">
            <a:xfrm>
              <a:off x="0" y="92"/>
              <a:ext cx="20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8" name="Rectangle 68"/>
            <p:cNvSpPr>
              <a:spLocks noChangeArrowheads="1"/>
            </p:cNvSpPr>
            <p:nvPr/>
          </p:nvSpPr>
          <p:spPr bwMode="auto">
            <a:xfrm>
              <a:off x="58" y="130"/>
              <a:ext cx="12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6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90" name="Group 70"/>
          <p:cNvGrpSpPr/>
          <p:nvPr/>
        </p:nvGrpSpPr>
        <p:grpSpPr bwMode="auto">
          <a:xfrm>
            <a:off x="6837363" y="4975225"/>
            <a:ext cx="233362" cy="512763"/>
            <a:chOff x="0" y="0"/>
            <a:chExt cx="206" cy="454"/>
          </a:xfrm>
        </p:grpSpPr>
        <p:sp>
          <p:nvSpPr>
            <p:cNvPr id="5191" name="Rectangle 71"/>
            <p:cNvSpPr>
              <a:spLocks noChangeArrowheads="1"/>
            </p:cNvSpPr>
            <p:nvPr/>
          </p:nvSpPr>
          <p:spPr bwMode="auto">
            <a:xfrm>
              <a:off x="0" y="92"/>
              <a:ext cx="20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2" name="Rectangle 72"/>
            <p:cNvSpPr>
              <a:spLocks noChangeArrowheads="1"/>
            </p:cNvSpPr>
            <p:nvPr/>
          </p:nvSpPr>
          <p:spPr bwMode="auto">
            <a:xfrm>
              <a:off x="58" y="130"/>
              <a:ext cx="12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4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93" name="Line 73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94" name="Group 74"/>
          <p:cNvGrpSpPr/>
          <p:nvPr/>
        </p:nvGrpSpPr>
        <p:grpSpPr bwMode="auto">
          <a:xfrm>
            <a:off x="4994275" y="2370138"/>
            <a:ext cx="436563" cy="411162"/>
            <a:chOff x="0" y="0"/>
            <a:chExt cx="384" cy="363"/>
          </a:xfrm>
        </p:grpSpPr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0" y="0"/>
              <a:ext cx="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59" y="41"/>
              <a:ext cx="13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7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197" name="Line 77"/>
            <p:cNvSpPr>
              <a:spLocks noChangeShapeType="1"/>
            </p:cNvSpPr>
            <p:nvPr/>
          </p:nvSpPr>
          <p:spPr bwMode="auto">
            <a:xfrm>
              <a:off x="288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98" name="Group 78"/>
          <p:cNvGrpSpPr/>
          <p:nvPr/>
        </p:nvGrpSpPr>
        <p:grpSpPr bwMode="auto">
          <a:xfrm>
            <a:off x="4957763" y="5295900"/>
            <a:ext cx="473075" cy="411163"/>
            <a:chOff x="0" y="0"/>
            <a:chExt cx="416" cy="363"/>
          </a:xfrm>
        </p:grpSpPr>
        <p:sp>
          <p:nvSpPr>
            <p:cNvPr id="5199" name="Rectangle 79"/>
            <p:cNvSpPr>
              <a:spLocks noChangeArrowheads="1"/>
            </p:cNvSpPr>
            <p:nvPr/>
          </p:nvSpPr>
          <p:spPr bwMode="auto">
            <a:xfrm>
              <a:off x="0" y="0"/>
              <a:ext cx="27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0" name="Rectangle 80"/>
            <p:cNvSpPr>
              <a:spLocks noChangeArrowheads="1"/>
            </p:cNvSpPr>
            <p:nvPr/>
          </p:nvSpPr>
          <p:spPr bwMode="auto">
            <a:xfrm>
              <a:off x="59" y="40"/>
              <a:ext cx="8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201" name="Rectangle 81"/>
            <p:cNvSpPr>
              <a:spLocks noChangeArrowheads="1"/>
            </p:cNvSpPr>
            <p:nvPr/>
          </p:nvSpPr>
          <p:spPr bwMode="auto">
            <a:xfrm>
              <a:off x="122" y="40"/>
              <a:ext cx="134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>
              <a:off x="320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203" name="Group 83"/>
          <p:cNvGrpSpPr/>
          <p:nvPr/>
        </p:nvGrpSpPr>
        <p:grpSpPr bwMode="auto">
          <a:xfrm>
            <a:off x="4957763" y="5675313"/>
            <a:ext cx="473075" cy="411162"/>
            <a:chOff x="0" y="0"/>
            <a:chExt cx="416" cy="363"/>
          </a:xfrm>
        </p:grpSpPr>
        <p:sp>
          <p:nvSpPr>
            <p:cNvPr id="5204" name="Rectangle 84"/>
            <p:cNvSpPr>
              <a:spLocks noChangeArrowheads="1"/>
            </p:cNvSpPr>
            <p:nvPr/>
          </p:nvSpPr>
          <p:spPr bwMode="auto">
            <a:xfrm>
              <a:off x="0" y="0"/>
              <a:ext cx="27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59" y="40"/>
              <a:ext cx="8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122" y="40"/>
              <a:ext cx="134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207" name="Line 87"/>
            <p:cNvSpPr>
              <a:spLocks noChangeShapeType="1"/>
            </p:cNvSpPr>
            <p:nvPr/>
          </p:nvSpPr>
          <p:spPr bwMode="auto">
            <a:xfrm>
              <a:off x="320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208" name="Group 88"/>
          <p:cNvGrpSpPr/>
          <p:nvPr/>
        </p:nvGrpSpPr>
        <p:grpSpPr bwMode="auto">
          <a:xfrm>
            <a:off x="5267325" y="2133600"/>
            <a:ext cx="120650" cy="4065588"/>
            <a:chOff x="0" y="0"/>
            <a:chExt cx="106" cy="3600"/>
          </a:xfrm>
        </p:grpSpPr>
        <p:sp>
          <p:nvSpPr>
            <p:cNvPr id="5209" name="Rectangle 89"/>
            <p:cNvSpPr>
              <a:spLocks noChangeArrowheads="1"/>
            </p:cNvSpPr>
            <p:nvPr/>
          </p:nvSpPr>
          <p:spPr bwMode="auto">
            <a:xfrm>
              <a:off x="40" y="102"/>
              <a:ext cx="24" cy="34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0" name="未知"/>
            <p:cNvSpPr/>
            <p:nvPr/>
          </p:nvSpPr>
          <p:spPr bwMode="auto">
            <a:xfrm>
              <a:off x="0" y="0"/>
              <a:ext cx="106" cy="108"/>
            </a:xfrm>
            <a:custGeom>
              <a:avLst/>
              <a:gdLst>
                <a:gd name="T0" fmla="*/ 106 w 106"/>
                <a:gd name="T1" fmla="*/ 108 h 108"/>
                <a:gd name="T2" fmla="*/ 52 w 106"/>
                <a:gd name="T3" fmla="*/ 0 h 108"/>
                <a:gd name="T4" fmla="*/ 0 w 106"/>
                <a:gd name="T5" fmla="*/ 108 h 108"/>
                <a:gd name="T6" fmla="*/ 106 w 106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8">
                  <a:moveTo>
                    <a:pt x="106" y="108"/>
                  </a:moveTo>
                  <a:lnTo>
                    <a:pt x="52" y="0"/>
                  </a:lnTo>
                  <a:lnTo>
                    <a:pt x="0" y="108"/>
                  </a:lnTo>
                  <a:lnTo>
                    <a:pt x="106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211" name="Group 91"/>
          <p:cNvGrpSpPr/>
          <p:nvPr/>
        </p:nvGrpSpPr>
        <p:grpSpPr bwMode="auto">
          <a:xfrm>
            <a:off x="4065588" y="4975225"/>
            <a:ext cx="293687" cy="512763"/>
            <a:chOff x="0" y="0"/>
            <a:chExt cx="258" cy="454"/>
          </a:xfrm>
        </p:grpSpPr>
        <p:sp>
          <p:nvSpPr>
            <p:cNvPr id="5212" name="Rectangle 92"/>
            <p:cNvSpPr>
              <a:spLocks noChangeArrowheads="1"/>
            </p:cNvSpPr>
            <p:nvPr/>
          </p:nvSpPr>
          <p:spPr bwMode="auto">
            <a:xfrm>
              <a:off x="0" y="92"/>
              <a:ext cx="258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3" name="Rectangle 93"/>
            <p:cNvSpPr>
              <a:spLocks noChangeArrowheads="1"/>
            </p:cNvSpPr>
            <p:nvPr/>
          </p:nvSpPr>
          <p:spPr bwMode="auto">
            <a:xfrm>
              <a:off x="59" y="129"/>
              <a:ext cx="72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214" name="Rectangle 94"/>
            <p:cNvSpPr>
              <a:spLocks noChangeArrowheads="1"/>
            </p:cNvSpPr>
            <p:nvPr/>
          </p:nvSpPr>
          <p:spPr bwMode="auto">
            <a:xfrm>
              <a:off x="111" y="130"/>
              <a:ext cx="12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3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215" name="Line 95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16" name="Rectangle 96"/>
          <p:cNvSpPr>
            <a:spLocks noChangeArrowheads="1"/>
          </p:cNvSpPr>
          <p:nvPr/>
        </p:nvSpPr>
        <p:spPr bwMode="auto">
          <a:xfrm>
            <a:off x="3246438" y="1595438"/>
            <a:ext cx="41433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17" name="Rectangle 97"/>
          <p:cNvSpPr>
            <a:spLocks noChangeArrowheads="1"/>
          </p:cNvSpPr>
          <p:nvPr/>
        </p:nvSpPr>
        <p:spPr bwMode="auto">
          <a:xfrm>
            <a:off x="7451725" y="1595438"/>
            <a:ext cx="100806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>
            <a:off x="5321300" y="5006975"/>
            <a:ext cx="1588" cy="1408113"/>
          </a:xfrm>
          <a:prstGeom prst="line">
            <a:avLst/>
          </a:prstGeom>
          <a:noFill/>
          <a:ln w="44450" cmpd="sng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19" name="Line 99"/>
          <p:cNvSpPr>
            <a:spLocks noChangeShapeType="1"/>
          </p:cNvSpPr>
          <p:nvPr/>
        </p:nvSpPr>
        <p:spPr bwMode="auto">
          <a:xfrm>
            <a:off x="5321300" y="6253163"/>
            <a:ext cx="1588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>
            <a:off x="5321300" y="6253163"/>
            <a:ext cx="109538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1" name="Text Box 101"/>
          <p:cNvSpPr txBox="1">
            <a:spLocks noChangeArrowheads="1"/>
          </p:cNvSpPr>
          <p:nvPr/>
        </p:nvSpPr>
        <p:spPr bwMode="auto">
          <a:xfrm>
            <a:off x="4876800" y="6019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5222" name="Line 102"/>
          <p:cNvSpPr>
            <a:spLocks noChangeShapeType="1"/>
          </p:cNvSpPr>
          <p:nvPr/>
        </p:nvSpPr>
        <p:spPr bwMode="auto">
          <a:xfrm>
            <a:off x="4556125" y="5060950"/>
            <a:ext cx="1588" cy="1084263"/>
          </a:xfrm>
          <a:prstGeom prst="line">
            <a:avLst/>
          </a:prstGeom>
          <a:noFill/>
          <a:ln w="9525" cmpd="sng">
            <a:solidFill>
              <a:srgbClr val="FF66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 flipH="1">
            <a:off x="4556125" y="6199188"/>
            <a:ext cx="765175" cy="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>
            <a:off x="4938713" y="5060950"/>
            <a:ext cx="1587" cy="377825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" name="Line 105"/>
          <p:cNvSpPr>
            <a:spLocks noChangeShapeType="1"/>
          </p:cNvSpPr>
          <p:nvPr/>
        </p:nvSpPr>
        <p:spPr bwMode="auto">
          <a:xfrm>
            <a:off x="5321300" y="5494338"/>
            <a:ext cx="1588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6" name="Line 106"/>
          <p:cNvSpPr>
            <a:spLocks noChangeShapeType="1"/>
          </p:cNvSpPr>
          <p:nvPr/>
        </p:nvSpPr>
        <p:spPr bwMode="auto">
          <a:xfrm flipH="1">
            <a:off x="4938713" y="5440363"/>
            <a:ext cx="382587" cy="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7" name="Line 107"/>
          <p:cNvSpPr>
            <a:spLocks noChangeShapeType="1"/>
          </p:cNvSpPr>
          <p:nvPr/>
        </p:nvSpPr>
        <p:spPr bwMode="auto">
          <a:xfrm flipV="1">
            <a:off x="5703888" y="3976688"/>
            <a:ext cx="1587" cy="1084262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8" name="Line 108"/>
          <p:cNvSpPr>
            <a:spLocks noChangeShapeType="1"/>
          </p:cNvSpPr>
          <p:nvPr/>
        </p:nvSpPr>
        <p:spPr bwMode="auto">
          <a:xfrm>
            <a:off x="5321300" y="4030663"/>
            <a:ext cx="1588" cy="5397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9" name="Line 109"/>
          <p:cNvSpPr>
            <a:spLocks noChangeShapeType="1"/>
          </p:cNvSpPr>
          <p:nvPr/>
        </p:nvSpPr>
        <p:spPr bwMode="auto">
          <a:xfrm flipH="1">
            <a:off x="5321300" y="3976688"/>
            <a:ext cx="382588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30" name="Line 110"/>
          <p:cNvSpPr>
            <a:spLocks noChangeShapeType="1"/>
          </p:cNvSpPr>
          <p:nvPr/>
        </p:nvSpPr>
        <p:spPr bwMode="auto">
          <a:xfrm flipH="1">
            <a:off x="5430838" y="3976688"/>
            <a:ext cx="273050" cy="1587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31" name="Line 111"/>
          <p:cNvSpPr>
            <a:spLocks noChangeShapeType="1"/>
          </p:cNvSpPr>
          <p:nvPr/>
        </p:nvSpPr>
        <p:spPr bwMode="auto">
          <a:xfrm flipV="1">
            <a:off x="6140450" y="3271838"/>
            <a:ext cx="1588" cy="1843087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32" name="Line 112"/>
          <p:cNvSpPr>
            <a:spLocks noChangeShapeType="1"/>
          </p:cNvSpPr>
          <p:nvPr/>
        </p:nvSpPr>
        <p:spPr bwMode="auto">
          <a:xfrm>
            <a:off x="5321300" y="3325813"/>
            <a:ext cx="53975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 flipH="1">
            <a:off x="5430838" y="3271838"/>
            <a:ext cx="709612" cy="1587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34" name="Line 114"/>
          <p:cNvSpPr>
            <a:spLocks noChangeShapeType="1"/>
          </p:cNvSpPr>
          <p:nvPr/>
        </p:nvSpPr>
        <p:spPr bwMode="auto">
          <a:xfrm flipV="1">
            <a:off x="4191000" y="2590800"/>
            <a:ext cx="2286000" cy="4267200"/>
          </a:xfrm>
          <a:prstGeom prst="line">
            <a:avLst/>
          </a:prstGeom>
          <a:noFill/>
          <a:ln w="47625" cmpd="sng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35" name="Line 115"/>
          <p:cNvSpPr>
            <a:spLocks noChangeShapeType="1"/>
          </p:cNvSpPr>
          <p:nvPr/>
        </p:nvSpPr>
        <p:spPr bwMode="auto">
          <a:xfrm>
            <a:off x="5267325" y="6199188"/>
            <a:ext cx="163513" cy="0"/>
          </a:xfrm>
          <a:prstGeom prst="line">
            <a:avLst/>
          </a:prstGeom>
          <a:noFill/>
          <a:ln w="9525" cmpd="sng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0" y="228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例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1   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作出一次函数</a:t>
            </a:r>
            <a:r>
              <a:rPr lang="zh-CN" altLang="zh-CN" sz="2400" b="1" i="1">
                <a:solidFill>
                  <a:schemeClr val="bg1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=2</a:t>
            </a:r>
            <a:r>
              <a:rPr lang="zh-CN" altLang="zh-CN" sz="2400" b="1" i="1">
                <a:solidFill>
                  <a:schemeClr val="bg1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+1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的图象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237" name="Text Box 117"/>
          <p:cNvSpPr txBox="1">
            <a:spLocks noChangeArrowheads="1"/>
          </p:cNvSpPr>
          <p:nvPr/>
        </p:nvSpPr>
        <p:spPr bwMode="auto">
          <a:xfrm>
            <a:off x="533400" y="1219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解：列表：</a:t>
            </a:r>
          </a:p>
        </p:txBody>
      </p:sp>
      <p:graphicFrame>
        <p:nvGraphicFramePr>
          <p:cNvPr id="5238" name="Group 118"/>
          <p:cNvGraphicFramePr>
            <a:graphicFrameLocks noGrp="1"/>
          </p:cNvGraphicFramePr>
          <p:nvPr/>
        </p:nvGraphicFramePr>
        <p:xfrm>
          <a:off x="2124075" y="762000"/>
          <a:ext cx="6562725" cy="1371600"/>
        </p:xfrm>
        <a:graphic>
          <a:graphicData uri="http://schemas.openxmlformats.org/drawingml/2006/table">
            <a:tbl>
              <a:tblPr/>
              <a:tblGrid>
                <a:gridCol w="130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 </a:t>
                      </a:r>
                      <a:r>
                        <a:rPr kumimoji="0" lang="zh-CN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=2</a:t>
                      </a:r>
                      <a:r>
                        <a:rPr kumimoji="0" lang="zh-CN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x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67" name="Text Box 147"/>
          <p:cNvSpPr txBox="1">
            <a:spLocks noChangeArrowheads="1"/>
          </p:cNvSpPr>
          <p:nvPr/>
        </p:nvSpPr>
        <p:spPr bwMode="auto">
          <a:xfrm>
            <a:off x="1143000" y="213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描点：</a:t>
            </a:r>
          </a:p>
        </p:txBody>
      </p:sp>
      <p:sp>
        <p:nvSpPr>
          <p:cNvPr id="5268" name="Text Box 148"/>
          <p:cNvSpPr txBox="1">
            <a:spLocks noChangeArrowheads="1"/>
          </p:cNvSpPr>
          <p:nvPr/>
        </p:nvSpPr>
        <p:spPr bwMode="auto">
          <a:xfrm>
            <a:off x="609600" y="2819400"/>
            <a:ext cx="4038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-2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-3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）    （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-1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-1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）              </a:t>
            </a:r>
          </a:p>
          <a:p>
            <a:pPr>
              <a:spcBef>
                <a:spcPct val="50000"/>
              </a:spcBef>
            </a:pP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0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）       （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5</a:t>
            </a:r>
            <a:r>
              <a:rPr 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5269" name="Text Box 149"/>
          <p:cNvSpPr txBox="1">
            <a:spLocks noChangeArrowheads="1"/>
          </p:cNvSpPr>
          <p:nvPr/>
        </p:nvSpPr>
        <p:spPr bwMode="auto">
          <a:xfrm>
            <a:off x="990600" y="5029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连线：</a:t>
            </a:r>
          </a:p>
        </p:txBody>
      </p:sp>
      <p:sp>
        <p:nvSpPr>
          <p:cNvPr id="5270" name="Oval 150"/>
          <p:cNvSpPr>
            <a:spLocks noChangeArrowheads="1"/>
          </p:cNvSpPr>
          <p:nvPr/>
        </p:nvSpPr>
        <p:spPr bwMode="auto">
          <a:xfrm>
            <a:off x="5257800" y="4648200"/>
            <a:ext cx="76200" cy="76200"/>
          </a:xfrm>
          <a:prstGeom prst="ellipse">
            <a:avLst/>
          </a:prstGeom>
          <a:solidFill>
            <a:srgbClr val="CC00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1" name="Text Box 151"/>
          <p:cNvSpPr txBox="1">
            <a:spLocks noChangeArrowheads="1"/>
          </p:cNvSpPr>
          <p:nvPr/>
        </p:nvSpPr>
        <p:spPr bwMode="auto">
          <a:xfrm>
            <a:off x="4267200" y="83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-2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72" name="Text Box 152"/>
          <p:cNvSpPr txBox="1">
            <a:spLocks noChangeArrowheads="1"/>
          </p:cNvSpPr>
          <p:nvPr/>
        </p:nvSpPr>
        <p:spPr bwMode="auto">
          <a:xfrm>
            <a:off x="5029200" y="83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-1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73" name="Text Box 153"/>
          <p:cNvSpPr txBox="1">
            <a:spLocks noChangeArrowheads="1"/>
          </p:cNvSpPr>
          <p:nvPr/>
        </p:nvSpPr>
        <p:spPr bwMode="auto">
          <a:xfrm>
            <a:off x="5867400" y="838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 0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74" name="Text Box 154"/>
          <p:cNvSpPr txBox="1">
            <a:spLocks noChangeArrowheads="1"/>
          </p:cNvSpPr>
          <p:nvPr/>
        </p:nvSpPr>
        <p:spPr bwMode="auto">
          <a:xfrm>
            <a:off x="6781800" y="838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1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75" name="Text Box 155"/>
          <p:cNvSpPr txBox="1">
            <a:spLocks noChangeArrowheads="1"/>
          </p:cNvSpPr>
          <p:nvPr/>
        </p:nvSpPr>
        <p:spPr bwMode="auto">
          <a:xfrm>
            <a:off x="7391400" y="838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 2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76" name="Text Box 156"/>
          <p:cNvSpPr txBox="1">
            <a:spLocks noChangeArrowheads="1"/>
          </p:cNvSpPr>
          <p:nvPr/>
        </p:nvSpPr>
        <p:spPr bwMode="auto">
          <a:xfrm>
            <a:off x="4267200" y="1524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5277" name="Text Box 157"/>
          <p:cNvSpPr txBox="1">
            <a:spLocks noChangeArrowheads="1"/>
          </p:cNvSpPr>
          <p:nvPr/>
        </p:nvSpPr>
        <p:spPr bwMode="auto">
          <a:xfrm>
            <a:off x="5029200" y="1524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latin typeface="Times New Roman" panose="02020603050405020304" pitchFamily="18" charset="0"/>
              </a:rPr>
              <a:t> </a:t>
            </a:r>
            <a:r>
              <a:rPr lang="zh-CN" altLang="zh-CN" sz="2800" b="1">
                <a:latin typeface="Times New Roman" panose="02020603050405020304" pitchFamily="18" charset="0"/>
              </a:rPr>
              <a:t>-1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943600" y="1524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 1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6705600" y="1524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 3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280" name="Text Box 160"/>
          <p:cNvSpPr txBox="1">
            <a:spLocks noChangeArrowheads="1"/>
          </p:cNvSpPr>
          <p:nvPr/>
        </p:nvSpPr>
        <p:spPr bwMode="auto">
          <a:xfrm>
            <a:off x="7467600" y="1524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5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7" dur="3000"/>
                                        <p:tgtEl>
                                          <p:spTgt spid="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" grpId="0" animBg="1"/>
      <p:bldP spid="5223" grpId="0" animBg="1"/>
      <p:bldP spid="5224" grpId="0" animBg="1"/>
      <p:bldP spid="5226" grpId="0" animBg="1"/>
      <p:bldP spid="5227" grpId="0" animBg="1"/>
      <p:bldP spid="5230" grpId="0" animBg="1"/>
      <p:bldP spid="5231" grpId="0" animBg="1"/>
      <p:bldP spid="5233" grpId="0" animBg="1"/>
      <p:bldP spid="5234" grpId="0" animBg="1"/>
      <p:bldP spid="5237" grpId="0" autoUpdateAnimBg="0"/>
      <p:bldP spid="5267" grpId="0" autoUpdateAnimBg="0"/>
      <p:bldP spid="5268" grpId="0" autoUpdateAnimBg="0"/>
      <p:bldP spid="5269" grpId="0" autoUpdateAnimBg="0"/>
      <p:bldP spid="5270" grpId="0" animBg="1"/>
      <p:bldP spid="5271" grpId="0" autoUpdateAnimBg="0"/>
      <p:bldP spid="5272" grpId="0" autoUpdateAnimBg="0"/>
      <p:bldP spid="5273" grpId="0" autoUpdateAnimBg="0"/>
      <p:bldP spid="5274" grpId="0" autoUpdateAnimBg="0"/>
      <p:bldP spid="5275" grpId="0" autoUpdateAnimBg="0"/>
      <p:bldP spid="5276" grpId="0" autoUpdateAnimBg="0"/>
      <p:bldP spid="5277" grpId="0" autoUpdateAnimBg="0"/>
      <p:bldP spid="5278" grpId="0" autoUpdateAnimBg="0"/>
      <p:bldP spid="5279" grpId="0" autoUpdateAnimBg="0"/>
      <p:bldP spid="52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66750"/>
            <a:ext cx="13509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79613" y="0"/>
            <a:ext cx="6400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b="1" dirty="0">
                <a:solidFill>
                  <a:srgbClr val="FF3300"/>
                </a:solidFill>
              </a:rPr>
              <a:t>【</a:t>
            </a:r>
            <a:r>
              <a:rPr lang="zh-CN" sz="2800" b="1" dirty="0">
                <a:solidFill>
                  <a:srgbClr val="FF3300"/>
                </a:solidFill>
              </a:rPr>
              <a:t>例 </a:t>
            </a:r>
            <a:r>
              <a:rPr lang="zh-CN" altLang="zh-CN" sz="2800" b="1" dirty="0">
                <a:solidFill>
                  <a:srgbClr val="FF3300"/>
                </a:solidFill>
              </a:rPr>
              <a:t>2】</a:t>
            </a:r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下图 </a:t>
            </a:r>
            <a:r>
              <a:rPr lang="zh-CN" altLang="zh-CN" sz="3200" i="1" dirty="0">
                <a:solidFill>
                  <a:srgbClr val="0A0A0E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3200" baseline="-250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3200" i="1" dirty="0">
                <a:solidFill>
                  <a:srgbClr val="0A0A0E"/>
                </a:solidFill>
                <a:latin typeface="Times New Roman" panose="02020603050405020304" pitchFamily="18" charset="0"/>
                <a:ea typeface="Arial Unicode MS" pitchFamily="2" charset="-122"/>
              </a:rPr>
              <a:t>l</a:t>
            </a:r>
            <a:r>
              <a:rPr lang="zh-CN" altLang="zh-CN" sz="3200" baseline="-250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分别是龟兔赛跑中路程与时间之间的函数图象</a:t>
            </a:r>
            <a:r>
              <a:rPr lang="zh-CN" alt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-393700" y="260350"/>
            <a:ext cx="25114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600" b="1">
                <a:solidFill>
                  <a:srgbClr val="CC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做一做</a:t>
            </a:r>
          </a:p>
          <a:p>
            <a:endParaRPr lang="zh-CN" sz="3600" b="1">
              <a:solidFill>
                <a:srgbClr val="CC00CC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sz="3600" b="1">
                <a:solidFill>
                  <a:srgbClr val="FF3399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新龟兔赛跑   </a:t>
            </a:r>
            <a:endParaRPr lang="zh-CN" sz="2800">
              <a:solidFill>
                <a:schemeClr val="folHlin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08175" y="2349500"/>
            <a:ext cx="668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s /</a:t>
            </a:r>
            <a:r>
              <a:rPr lang="zh-CN" b="1"/>
              <a:t>米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979613" y="1447800"/>
            <a:ext cx="5060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）这一次是</a:t>
            </a:r>
            <a:r>
              <a:rPr lang="zh-CN" sz="3200" u="sng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　</a:t>
            </a:r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米赛跑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304800" y="5983288"/>
            <a:ext cx="830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898775" y="601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403600" y="601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2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10000" y="601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260850" y="601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4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724400" y="601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5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305050" y="59324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latin typeface="方正姚体" panose="02010601030101010101" pitchFamily="2" charset="-122"/>
                <a:ea typeface="方正姚体" panose="02010601030101010101" pitchFamily="2" charset="-122"/>
              </a:rPr>
              <a:t>O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057400" y="35671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100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184400" y="54133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20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057400" y="3144838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120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184400" y="48942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40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184400" y="44719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60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184400" y="40290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80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8550275" y="5965825"/>
            <a:ext cx="642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000" b="1" i="1">
                <a:latin typeface="Times New Roman" panose="02020603050405020304" pitchFamily="18" charset="0"/>
              </a:rPr>
              <a:t>t </a:t>
            </a:r>
            <a:r>
              <a:rPr lang="zh-CN" altLang="zh-CN" sz="2000" b="1"/>
              <a:t>/</a:t>
            </a:r>
            <a:r>
              <a:rPr lang="zh-CN" sz="2000" b="1"/>
              <a:t>分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181600" y="601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6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096000" y="59975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8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638800" y="6016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7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590800" y="377983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2590800" y="422433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590800" y="466883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2590800" y="598328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590800" y="511333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2590800" y="555783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1979613" y="1916113"/>
            <a:ext cx="526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）表示兔子的图象是</a:t>
            </a:r>
            <a:r>
              <a:rPr lang="zh-CN" sz="3200" u="sng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3583" name="Group 31"/>
          <p:cNvGrpSpPr/>
          <p:nvPr/>
        </p:nvGrpSpPr>
        <p:grpSpPr bwMode="auto">
          <a:xfrm>
            <a:off x="228600" y="2328863"/>
            <a:ext cx="8305800" cy="4149725"/>
            <a:chOff x="0" y="0"/>
            <a:chExt cx="5232" cy="2614"/>
          </a:xfrm>
        </p:grpSpPr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 flipV="1">
              <a:off x="1491" y="0"/>
              <a:ext cx="0" cy="261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523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4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33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62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1200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206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235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>
              <a:off x="2640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>
              <a:off x="292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>
              <a:off x="321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>
              <a:off x="350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379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4080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436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>
              <a:off x="465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494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91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>
              <a:off x="148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177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0" y="353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0" y="631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>
              <a:off x="0" y="910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0" y="1188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>
              <a:off x="0" y="1466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0" y="1745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>
              <a:off x="0" y="2023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>
              <a:off x="0" y="2302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612" name="Line 60"/>
          <p:cNvSpPr>
            <a:spLocks noChangeShapeType="1"/>
          </p:cNvSpPr>
          <p:nvPr/>
        </p:nvSpPr>
        <p:spPr bwMode="auto">
          <a:xfrm>
            <a:off x="2590800" y="333533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 flipV="1">
            <a:off x="3968750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4" name="Line 62"/>
          <p:cNvSpPr>
            <a:spLocks noChangeShapeType="1"/>
          </p:cNvSpPr>
          <p:nvPr/>
        </p:nvSpPr>
        <p:spPr bwMode="auto">
          <a:xfrm flipV="1">
            <a:off x="763588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 flipV="1">
            <a:off x="1677988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 flipV="1">
            <a:off x="5802313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 flipV="1">
            <a:off x="7177088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8" name="Line 66"/>
          <p:cNvSpPr>
            <a:spLocks noChangeShapeType="1"/>
          </p:cNvSpPr>
          <p:nvPr/>
        </p:nvSpPr>
        <p:spPr bwMode="auto">
          <a:xfrm flipV="1">
            <a:off x="2595563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9" name="Line 67"/>
          <p:cNvSpPr>
            <a:spLocks noChangeShapeType="1"/>
          </p:cNvSpPr>
          <p:nvPr/>
        </p:nvSpPr>
        <p:spPr bwMode="auto">
          <a:xfrm flipV="1">
            <a:off x="3052763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 flipV="1">
            <a:off x="304800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1" name="Line 69"/>
          <p:cNvSpPr>
            <a:spLocks noChangeShapeType="1"/>
          </p:cNvSpPr>
          <p:nvPr/>
        </p:nvSpPr>
        <p:spPr bwMode="auto">
          <a:xfrm flipV="1">
            <a:off x="1220788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2" name="Line 70"/>
          <p:cNvSpPr>
            <a:spLocks noChangeShapeType="1"/>
          </p:cNvSpPr>
          <p:nvPr/>
        </p:nvSpPr>
        <p:spPr bwMode="auto">
          <a:xfrm flipV="1">
            <a:off x="4886325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3" name="Line 71"/>
          <p:cNvSpPr>
            <a:spLocks noChangeShapeType="1"/>
          </p:cNvSpPr>
          <p:nvPr/>
        </p:nvSpPr>
        <p:spPr bwMode="auto">
          <a:xfrm flipV="1">
            <a:off x="6716713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4" name="Line 72"/>
          <p:cNvSpPr>
            <a:spLocks noChangeShapeType="1"/>
          </p:cNvSpPr>
          <p:nvPr/>
        </p:nvSpPr>
        <p:spPr bwMode="auto">
          <a:xfrm flipV="1">
            <a:off x="2138363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5" name="Line 73"/>
          <p:cNvSpPr>
            <a:spLocks noChangeShapeType="1"/>
          </p:cNvSpPr>
          <p:nvPr/>
        </p:nvSpPr>
        <p:spPr bwMode="auto">
          <a:xfrm flipV="1">
            <a:off x="7634288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6" name="Line 74"/>
          <p:cNvSpPr>
            <a:spLocks noChangeShapeType="1"/>
          </p:cNvSpPr>
          <p:nvPr/>
        </p:nvSpPr>
        <p:spPr bwMode="auto">
          <a:xfrm flipV="1">
            <a:off x="8091488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7" name="Line 75"/>
          <p:cNvSpPr>
            <a:spLocks noChangeShapeType="1"/>
          </p:cNvSpPr>
          <p:nvPr/>
        </p:nvSpPr>
        <p:spPr bwMode="auto">
          <a:xfrm flipV="1">
            <a:off x="4429125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8" name="Line 76"/>
          <p:cNvSpPr>
            <a:spLocks noChangeShapeType="1"/>
          </p:cNvSpPr>
          <p:nvPr/>
        </p:nvSpPr>
        <p:spPr bwMode="auto">
          <a:xfrm flipV="1">
            <a:off x="6259513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29" name="Line 77"/>
          <p:cNvSpPr>
            <a:spLocks noChangeShapeType="1"/>
          </p:cNvSpPr>
          <p:nvPr/>
        </p:nvSpPr>
        <p:spPr bwMode="auto">
          <a:xfrm flipV="1">
            <a:off x="3511550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30" name="Line 78"/>
          <p:cNvSpPr>
            <a:spLocks noChangeShapeType="1"/>
          </p:cNvSpPr>
          <p:nvPr/>
        </p:nvSpPr>
        <p:spPr bwMode="auto">
          <a:xfrm flipV="1">
            <a:off x="5343525" y="5868988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31" name="Text Box 79"/>
          <p:cNvSpPr txBox="1">
            <a:spLocks noChangeArrowheads="1"/>
          </p:cNvSpPr>
          <p:nvPr/>
        </p:nvSpPr>
        <p:spPr bwMode="auto">
          <a:xfrm>
            <a:off x="1981200" y="596423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-1</a:t>
            </a:r>
          </a:p>
        </p:txBody>
      </p:sp>
      <p:sp>
        <p:nvSpPr>
          <p:cNvPr id="23632" name="Text Box 80"/>
          <p:cNvSpPr txBox="1">
            <a:spLocks noChangeArrowheads="1"/>
          </p:cNvSpPr>
          <p:nvPr/>
        </p:nvSpPr>
        <p:spPr bwMode="auto">
          <a:xfrm>
            <a:off x="7924800" y="59785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12</a:t>
            </a:r>
          </a:p>
        </p:txBody>
      </p:sp>
      <p:sp>
        <p:nvSpPr>
          <p:cNvPr id="23633" name="Text Box 81"/>
          <p:cNvSpPr txBox="1">
            <a:spLocks noChangeArrowheads="1"/>
          </p:cNvSpPr>
          <p:nvPr/>
        </p:nvSpPr>
        <p:spPr bwMode="auto">
          <a:xfrm>
            <a:off x="6553200" y="59785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9</a:t>
            </a:r>
          </a:p>
        </p:txBody>
      </p:sp>
      <p:sp>
        <p:nvSpPr>
          <p:cNvPr id="23634" name="Text Box 82"/>
          <p:cNvSpPr txBox="1">
            <a:spLocks noChangeArrowheads="1"/>
          </p:cNvSpPr>
          <p:nvPr/>
        </p:nvSpPr>
        <p:spPr bwMode="auto">
          <a:xfrm>
            <a:off x="7010400" y="596423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10</a:t>
            </a:r>
          </a:p>
        </p:txBody>
      </p:sp>
      <p:sp>
        <p:nvSpPr>
          <p:cNvPr id="23635" name="Text Box 83"/>
          <p:cNvSpPr txBox="1">
            <a:spLocks noChangeArrowheads="1"/>
          </p:cNvSpPr>
          <p:nvPr/>
        </p:nvSpPr>
        <p:spPr bwMode="auto">
          <a:xfrm>
            <a:off x="7467600" y="59785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11</a:t>
            </a:r>
          </a:p>
        </p:txBody>
      </p:sp>
      <p:sp>
        <p:nvSpPr>
          <p:cNvPr id="23636" name="Text Box 84"/>
          <p:cNvSpPr txBox="1">
            <a:spLocks noChangeArrowheads="1"/>
          </p:cNvSpPr>
          <p:nvPr/>
        </p:nvSpPr>
        <p:spPr bwMode="auto">
          <a:xfrm>
            <a:off x="1066800" y="596423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-3</a:t>
            </a:r>
          </a:p>
        </p:txBody>
      </p:sp>
      <p:sp>
        <p:nvSpPr>
          <p:cNvPr id="23637" name="Text Box 85"/>
          <p:cNvSpPr txBox="1">
            <a:spLocks noChangeArrowheads="1"/>
          </p:cNvSpPr>
          <p:nvPr/>
        </p:nvSpPr>
        <p:spPr bwMode="auto">
          <a:xfrm>
            <a:off x="1524000" y="596423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-2</a:t>
            </a:r>
          </a:p>
        </p:txBody>
      </p:sp>
      <p:grpSp>
        <p:nvGrpSpPr>
          <p:cNvPr id="23638" name="Group 86"/>
          <p:cNvGrpSpPr/>
          <p:nvPr/>
        </p:nvGrpSpPr>
        <p:grpSpPr bwMode="auto">
          <a:xfrm>
            <a:off x="2590800" y="3554413"/>
            <a:ext cx="4625975" cy="2432050"/>
            <a:chOff x="0" y="0"/>
            <a:chExt cx="2914" cy="1532"/>
          </a:xfrm>
        </p:grpSpPr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 flipV="1">
              <a:off x="0" y="126"/>
              <a:ext cx="2879" cy="1406"/>
            </a:xfrm>
            <a:prstGeom prst="line">
              <a:avLst/>
            </a:prstGeom>
            <a:noFill/>
            <a:ln w="38100" cmpd="sng">
              <a:solidFill>
                <a:srgbClr val="FF33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0" name="Line 88"/>
            <p:cNvSpPr>
              <a:spLocks noChangeShapeType="1"/>
            </p:cNvSpPr>
            <p:nvPr/>
          </p:nvSpPr>
          <p:spPr bwMode="auto">
            <a:xfrm flipV="1">
              <a:off x="0" y="126"/>
              <a:ext cx="1746" cy="1406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41" name="Rectangle 89"/>
            <p:cNvSpPr>
              <a:spLocks noChangeArrowheads="1"/>
            </p:cNvSpPr>
            <p:nvPr/>
          </p:nvSpPr>
          <p:spPr bwMode="auto">
            <a:xfrm>
              <a:off x="2089" y="453"/>
              <a:ext cx="2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i="1">
                  <a:latin typeface="Times New Roman" panose="02020603050405020304" pitchFamily="18" charset="0"/>
                  <a:ea typeface="华文行楷" panose="02010800040101010101" pitchFamily="2" charset="-122"/>
                </a:rPr>
                <a:t>l</a:t>
              </a:r>
              <a:r>
                <a:rPr lang="zh-CN" altLang="zh-CN" sz="1600">
                  <a:latin typeface="BatangChe" pitchFamily="49" charset="-127"/>
                  <a:ea typeface="BatangChe" pitchFamily="49" charset="-127"/>
                </a:rPr>
                <a:t>1</a:t>
              </a:r>
            </a:p>
          </p:txBody>
        </p:sp>
        <p:sp>
          <p:nvSpPr>
            <p:cNvPr id="23642" name="Rectangle 90"/>
            <p:cNvSpPr>
              <a:spLocks noChangeArrowheads="1"/>
            </p:cNvSpPr>
            <p:nvPr/>
          </p:nvSpPr>
          <p:spPr bwMode="auto">
            <a:xfrm>
              <a:off x="1817" y="0"/>
              <a:ext cx="2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i="1">
                  <a:latin typeface="Times New Roman" panose="02020603050405020304" pitchFamily="18" charset="0"/>
                  <a:ea typeface="华文行楷" panose="02010800040101010101" pitchFamily="2" charset="-122"/>
                </a:rPr>
                <a:t>l</a:t>
              </a:r>
              <a:r>
                <a:rPr lang="zh-CN" altLang="zh-CN" sz="1600">
                  <a:latin typeface="BatangChe" pitchFamily="49" charset="-127"/>
                  <a:ea typeface="BatangChe" pitchFamily="49" charset="-127"/>
                </a:rPr>
                <a:t>2</a:t>
              </a:r>
            </a:p>
          </p:txBody>
        </p:sp>
        <p:sp>
          <p:nvSpPr>
            <p:cNvPr id="23643" name="Oval 91"/>
            <p:cNvSpPr>
              <a:spLocks noChangeArrowheads="1"/>
            </p:cNvSpPr>
            <p:nvPr/>
          </p:nvSpPr>
          <p:spPr bwMode="auto">
            <a:xfrm>
              <a:off x="1696" y="104"/>
              <a:ext cx="68" cy="68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44" name="Oval 92"/>
            <p:cNvSpPr>
              <a:spLocks noChangeArrowheads="1"/>
            </p:cNvSpPr>
            <p:nvPr/>
          </p:nvSpPr>
          <p:spPr bwMode="auto">
            <a:xfrm>
              <a:off x="2846" y="102"/>
              <a:ext cx="68" cy="68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645" name="Oval 93"/>
          <p:cNvSpPr>
            <a:spLocks noChangeArrowheads="1"/>
          </p:cNvSpPr>
          <p:nvPr/>
        </p:nvSpPr>
        <p:spPr bwMode="auto">
          <a:xfrm>
            <a:off x="2540000" y="5926138"/>
            <a:ext cx="107950" cy="10795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46" name="Text Box 94"/>
          <p:cNvSpPr txBox="1">
            <a:spLocks noChangeArrowheads="1"/>
          </p:cNvSpPr>
          <p:nvPr/>
        </p:nvSpPr>
        <p:spPr bwMode="auto">
          <a:xfrm>
            <a:off x="4760913" y="15240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FF3399"/>
                </a:solidFill>
              </a:rPr>
              <a:t>100</a:t>
            </a:r>
          </a:p>
        </p:txBody>
      </p:sp>
      <p:sp>
        <p:nvSpPr>
          <p:cNvPr id="23647" name="Rectangle 95"/>
          <p:cNvSpPr>
            <a:spLocks noChangeArrowheads="1"/>
          </p:cNvSpPr>
          <p:nvPr/>
        </p:nvSpPr>
        <p:spPr bwMode="auto">
          <a:xfrm>
            <a:off x="6494463" y="2001838"/>
            <a:ext cx="466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FF3399"/>
                </a:solidFill>
                <a:latin typeface="Trebuchet MS" panose="020B0603020202020204" pitchFamily="34" charset="0"/>
                <a:ea typeface="华文行楷" panose="02010800040101010101" pitchFamily="2" charset="-122"/>
              </a:rPr>
              <a:t>l</a:t>
            </a:r>
            <a:r>
              <a:rPr lang="zh-CN" altLang="zh-CN" sz="2800">
                <a:solidFill>
                  <a:srgbClr val="FF3399"/>
                </a:solidFill>
                <a:latin typeface="BatangChe" pitchFamily="49" charset="-127"/>
                <a:ea typeface="BatangChe" pitchFamily="49" charset="-127"/>
              </a:rPr>
              <a:t>2</a:t>
            </a:r>
          </a:p>
        </p:txBody>
      </p:sp>
      <p:sp>
        <p:nvSpPr>
          <p:cNvPr id="23648" name="Text Box 96"/>
          <p:cNvSpPr txBox="1">
            <a:spLocks noChangeArrowheads="1"/>
          </p:cNvSpPr>
          <p:nvPr/>
        </p:nvSpPr>
        <p:spPr bwMode="auto">
          <a:xfrm>
            <a:off x="533400" y="596423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-4</a:t>
            </a:r>
          </a:p>
        </p:txBody>
      </p:sp>
      <p:sp>
        <p:nvSpPr>
          <p:cNvPr id="23649" name="Rectangle 97"/>
          <p:cNvSpPr>
            <a:spLocks noChangeArrowheads="1"/>
          </p:cNvSpPr>
          <p:nvPr/>
        </p:nvSpPr>
        <p:spPr bwMode="auto">
          <a:xfrm>
            <a:off x="1979613" y="990600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2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根据图象可以知道：</a:t>
            </a:r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8316913" y="0"/>
            <a:ext cx="1150937" cy="1320800"/>
          </a:xfrm>
          <a:prstGeom prst="rect">
            <a:avLst/>
          </a:prstGeom>
          <a:solidFill>
            <a:srgbClr val="30CE4A"/>
          </a:solidFill>
          <a:ln w="9525" cmpd="sng">
            <a:solidFill>
              <a:srgbClr val="30CE4A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/>
              <a:t>延伸</a:t>
            </a:r>
          </a:p>
          <a:p>
            <a:pPr>
              <a:spcBef>
                <a:spcPct val="50000"/>
              </a:spcBef>
            </a:pPr>
            <a:r>
              <a:rPr lang="zh-CN" sz="3200" b="1"/>
              <a:t>    题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4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73"/>
                                          </p:stCondLst>
                                        </p:cTn>
                                        <p:tgtEl>
                                          <p:spTgt spid="2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82" grpId="0" autoUpdateAnimBg="0"/>
      <p:bldP spid="23645" grpId="0" animBg="1"/>
      <p:bldP spid="23646" grpId="0" autoUpdateAnimBg="0"/>
      <p:bldP spid="23647" grpId="0" autoUpdateAnimBg="0"/>
      <p:bldP spid="2364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2590800" y="3365500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90800" y="256857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/>
              <a:t>s /</a:t>
            </a:r>
            <a:r>
              <a:rPr lang="zh-CN" b="1"/>
              <a:t>米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2590800" y="3787775"/>
            <a:ext cx="4570413" cy="2232025"/>
          </a:xfrm>
          <a:prstGeom prst="line">
            <a:avLst/>
          </a:prstGeom>
          <a:noFill/>
          <a:ln w="38100" cmpd="sng">
            <a:solidFill>
              <a:srgbClr val="FF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81000"/>
            <a:ext cx="800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）当兔子到达终点时，乌龟距终点还有</a:t>
            </a:r>
            <a:r>
              <a:rPr lang="zh-CN" sz="2800" u="sng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　</a:t>
            </a:r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r>
              <a:rPr lang="zh-CN" alt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2590800" y="3787775"/>
            <a:ext cx="2771775" cy="2232025"/>
          </a:xfrm>
          <a:prstGeom prst="line">
            <a:avLst/>
          </a:prstGeom>
          <a:noFill/>
          <a:ln w="38100" cmpd="sng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907088" y="4306888"/>
            <a:ext cx="411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latin typeface="Trebuchet MS" panose="020B0603020202020204" pitchFamily="34" charset="0"/>
                <a:ea typeface="华文行楷" panose="02010800040101010101" pitchFamily="2" charset="-122"/>
              </a:rPr>
              <a:t>l</a:t>
            </a:r>
            <a:r>
              <a:rPr lang="zh-CN" altLang="zh-CN" sz="1600">
                <a:latin typeface="BatangChe" pitchFamily="49" charset="-127"/>
                <a:ea typeface="BatangChe" pitchFamily="49" charset="-127"/>
              </a:rPr>
              <a:t>1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475288" y="3587750"/>
            <a:ext cx="411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latin typeface="Trebuchet MS" panose="020B0603020202020204" pitchFamily="34" charset="0"/>
                <a:ea typeface="华文行楷" panose="02010800040101010101" pitchFamily="2" charset="-122"/>
              </a:rPr>
              <a:t>l</a:t>
            </a:r>
            <a:r>
              <a:rPr lang="zh-CN" altLang="zh-CN" sz="1600">
                <a:latin typeface="BatangChe" pitchFamily="49" charset="-127"/>
                <a:ea typeface="BatangChe" pitchFamily="49" charset="-127"/>
              </a:rPr>
              <a:t>2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304800" y="6016625"/>
            <a:ext cx="830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898775" y="6049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403600" y="6049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2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810000" y="6049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3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260850" y="6049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724400" y="6049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5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305050" y="596582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latin typeface="方正姚体" panose="02010601030101010101" pitchFamily="2" charset="-122"/>
                <a:ea typeface="方正姚体" panose="02010601030101010101" pitchFamily="2" charset="-122"/>
              </a:rPr>
              <a:t>O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7400" y="360045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100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184400" y="54467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20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57400" y="31781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120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184400" y="492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40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184400" y="45053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60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184400" y="40624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80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8550275" y="5997575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000" b="1"/>
              <a:t>t /</a:t>
            </a:r>
            <a:r>
              <a:rPr lang="zh-CN" sz="2000" b="1"/>
              <a:t>分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181600" y="6049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6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096000" y="603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8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5638800" y="6049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7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2590800" y="3810000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2590800" y="4249738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2590800" y="4692650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2590800" y="6016625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2590800" y="5130800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2590800" y="5572125"/>
            <a:ext cx="228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1104900"/>
            <a:ext cx="8185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）乌龟要与兔子同时到达终点乌龟要先跑</a:t>
            </a:r>
            <a:r>
              <a:rPr lang="zh-CN" sz="2800" u="sng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r>
              <a:rPr lang="zh-CN" alt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0" y="1828800"/>
            <a:ext cx="8362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）乌龟要先到达终点，至少要比兔子早跑</a:t>
            </a:r>
            <a:r>
              <a:rPr lang="zh-CN" sz="2800" u="sng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分钟</a:t>
            </a:r>
            <a:r>
              <a:rPr lang="zh-CN" altLang="zh-CN" sz="2800" dirty="0">
                <a:solidFill>
                  <a:srgbClr val="0A0A0E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4610" name="Group 34"/>
          <p:cNvGrpSpPr/>
          <p:nvPr/>
        </p:nvGrpSpPr>
        <p:grpSpPr bwMode="auto">
          <a:xfrm>
            <a:off x="228600" y="2362200"/>
            <a:ext cx="8305800" cy="4149725"/>
            <a:chOff x="0" y="0"/>
            <a:chExt cx="5232" cy="2614"/>
          </a:xfrm>
        </p:grpSpPr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 flipV="1">
              <a:off x="1491" y="0"/>
              <a:ext cx="0" cy="261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2" name="Line 36"/>
            <p:cNvSpPr>
              <a:spLocks noChangeShapeType="1"/>
            </p:cNvSpPr>
            <p:nvPr/>
          </p:nvSpPr>
          <p:spPr bwMode="auto">
            <a:xfrm>
              <a:off x="523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3" name="Line 37"/>
            <p:cNvSpPr>
              <a:spLocks noChangeShapeType="1"/>
            </p:cNvSpPr>
            <p:nvPr/>
          </p:nvSpPr>
          <p:spPr bwMode="auto">
            <a:xfrm>
              <a:off x="4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4" name="Line 38"/>
            <p:cNvSpPr>
              <a:spLocks noChangeShapeType="1"/>
            </p:cNvSpPr>
            <p:nvPr/>
          </p:nvSpPr>
          <p:spPr bwMode="auto">
            <a:xfrm>
              <a:off x="33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5" name="Line 39"/>
            <p:cNvSpPr>
              <a:spLocks noChangeShapeType="1"/>
            </p:cNvSpPr>
            <p:nvPr/>
          </p:nvSpPr>
          <p:spPr bwMode="auto">
            <a:xfrm>
              <a:off x="62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6" name="Line 40"/>
            <p:cNvSpPr>
              <a:spLocks noChangeShapeType="1"/>
            </p:cNvSpPr>
            <p:nvPr/>
          </p:nvSpPr>
          <p:spPr bwMode="auto">
            <a:xfrm>
              <a:off x="1200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7" name="Line 41"/>
            <p:cNvSpPr>
              <a:spLocks noChangeShapeType="1"/>
            </p:cNvSpPr>
            <p:nvPr/>
          </p:nvSpPr>
          <p:spPr bwMode="auto">
            <a:xfrm>
              <a:off x="206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235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2640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292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321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350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379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4" name="Line 48"/>
            <p:cNvSpPr>
              <a:spLocks noChangeShapeType="1"/>
            </p:cNvSpPr>
            <p:nvPr/>
          </p:nvSpPr>
          <p:spPr bwMode="auto">
            <a:xfrm>
              <a:off x="4080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>
              <a:off x="436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6" name="Line 50"/>
            <p:cNvSpPr>
              <a:spLocks noChangeShapeType="1"/>
            </p:cNvSpPr>
            <p:nvPr/>
          </p:nvSpPr>
          <p:spPr bwMode="auto">
            <a:xfrm>
              <a:off x="465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7" name="Line 51"/>
            <p:cNvSpPr>
              <a:spLocks noChangeShapeType="1"/>
            </p:cNvSpPr>
            <p:nvPr/>
          </p:nvSpPr>
          <p:spPr bwMode="auto">
            <a:xfrm>
              <a:off x="4944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8" name="Line 52"/>
            <p:cNvSpPr>
              <a:spLocks noChangeShapeType="1"/>
            </p:cNvSpPr>
            <p:nvPr/>
          </p:nvSpPr>
          <p:spPr bwMode="auto">
            <a:xfrm>
              <a:off x="912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9" name="Line 53"/>
            <p:cNvSpPr>
              <a:spLocks noChangeShapeType="1"/>
            </p:cNvSpPr>
            <p:nvPr/>
          </p:nvSpPr>
          <p:spPr bwMode="auto">
            <a:xfrm>
              <a:off x="1488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0" name="Line 54"/>
            <p:cNvSpPr>
              <a:spLocks noChangeShapeType="1"/>
            </p:cNvSpPr>
            <p:nvPr/>
          </p:nvSpPr>
          <p:spPr bwMode="auto">
            <a:xfrm>
              <a:off x="1776" y="58"/>
              <a:ext cx="0" cy="2267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1" name="Line 55"/>
            <p:cNvSpPr>
              <a:spLocks noChangeShapeType="1"/>
            </p:cNvSpPr>
            <p:nvPr/>
          </p:nvSpPr>
          <p:spPr bwMode="auto">
            <a:xfrm>
              <a:off x="0" y="353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2" name="Line 56"/>
            <p:cNvSpPr>
              <a:spLocks noChangeShapeType="1"/>
            </p:cNvSpPr>
            <p:nvPr/>
          </p:nvSpPr>
          <p:spPr bwMode="auto">
            <a:xfrm>
              <a:off x="0" y="631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3" name="Line 57"/>
            <p:cNvSpPr>
              <a:spLocks noChangeShapeType="1"/>
            </p:cNvSpPr>
            <p:nvPr/>
          </p:nvSpPr>
          <p:spPr bwMode="auto">
            <a:xfrm>
              <a:off x="0" y="910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4" name="Line 58"/>
            <p:cNvSpPr>
              <a:spLocks noChangeShapeType="1"/>
            </p:cNvSpPr>
            <p:nvPr/>
          </p:nvSpPr>
          <p:spPr bwMode="auto">
            <a:xfrm>
              <a:off x="0" y="1188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5" name="Line 59"/>
            <p:cNvSpPr>
              <a:spLocks noChangeShapeType="1"/>
            </p:cNvSpPr>
            <p:nvPr/>
          </p:nvSpPr>
          <p:spPr bwMode="auto">
            <a:xfrm>
              <a:off x="0" y="1466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6" name="Line 60"/>
            <p:cNvSpPr>
              <a:spLocks noChangeShapeType="1"/>
            </p:cNvSpPr>
            <p:nvPr/>
          </p:nvSpPr>
          <p:spPr bwMode="auto">
            <a:xfrm>
              <a:off x="0" y="1745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7" name="Line 61"/>
            <p:cNvSpPr>
              <a:spLocks noChangeShapeType="1"/>
            </p:cNvSpPr>
            <p:nvPr/>
          </p:nvSpPr>
          <p:spPr bwMode="auto">
            <a:xfrm>
              <a:off x="0" y="2023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8" name="Line 62"/>
            <p:cNvSpPr>
              <a:spLocks noChangeShapeType="1"/>
            </p:cNvSpPr>
            <p:nvPr/>
          </p:nvSpPr>
          <p:spPr bwMode="auto">
            <a:xfrm>
              <a:off x="0" y="2302"/>
              <a:ext cx="5232" cy="0"/>
            </a:xfrm>
            <a:prstGeom prst="line">
              <a:avLst/>
            </a:prstGeom>
            <a:noFill/>
            <a:ln w="12700" cap="rnd" cmpd="sng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39" name="Line 63"/>
          <p:cNvSpPr>
            <a:spLocks noChangeShapeType="1"/>
          </p:cNvSpPr>
          <p:nvPr/>
        </p:nvSpPr>
        <p:spPr bwMode="auto">
          <a:xfrm flipV="1">
            <a:off x="3968750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 flipV="1">
            <a:off x="763588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 flipV="1">
            <a:off x="1677988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2" name="Line 66"/>
          <p:cNvSpPr>
            <a:spLocks noChangeShapeType="1"/>
          </p:cNvSpPr>
          <p:nvPr/>
        </p:nvSpPr>
        <p:spPr bwMode="auto">
          <a:xfrm flipV="1">
            <a:off x="5802313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 flipV="1">
            <a:off x="7177088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4" name="Line 68"/>
          <p:cNvSpPr>
            <a:spLocks noChangeShapeType="1"/>
          </p:cNvSpPr>
          <p:nvPr/>
        </p:nvSpPr>
        <p:spPr bwMode="auto">
          <a:xfrm flipV="1">
            <a:off x="2595563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5" name="Line 69"/>
          <p:cNvSpPr>
            <a:spLocks noChangeShapeType="1"/>
          </p:cNvSpPr>
          <p:nvPr/>
        </p:nvSpPr>
        <p:spPr bwMode="auto">
          <a:xfrm flipV="1">
            <a:off x="3052763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 flipV="1">
            <a:off x="304800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 flipV="1">
            <a:off x="1220788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8" name="Line 72"/>
          <p:cNvSpPr>
            <a:spLocks noChangeShapeType="1"/>
          </p:cNvSpPr>
          <p:nvPr/>
        </p:nvSpPr>
        <p:spPr bwMode="auto">
          <a:xfrm flipV="1">
            <a:off x="4886325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 flipV="1">
            <a:off x="6716713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 flipV="1">
            <a:off x="2138363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 flipV="1">
            <a:off x="7634288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2" name="Line 76"/>
          <p:cNvSpPr>
            <a:spLocks noChangeShapeType="1"/>
          </p:cNvSpPr>
          <p:nvPr/>
        </p:nvSpPr>
        <p:spPr bwMode="auto">
          <a:xfrm flipV="1">
            <a:off x="8091488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 flipV="1">
            <a:off x="4429125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4" name="Line 78"/>
          <p:cNvSpPr>
            <a:spLocks noChangeShapeType="1"/>
          </p:cNvSpPr>
          <p:nvPr/>
        </p:nvSpPr>
        <p:spPr bwMode="auto">
          <a:xfrm flipV="1">
            <a:off x="6259513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5" name="Line 79"/>
          <p:cNvSpPr>
            <a:spLocks noChangeShapeType="1"/>
          </p:cNvSpPr>
          <p:nvPr/>
        </p:nvSpPr>
        <p:spPr bwMode="auto">
          <a:xfrm flipV="1">
            <a:off x="3511550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6" name="Line 80"/>
          <p:cNvSpPr>
            <a:spLocks noChangeShapeType="1"/>
          </p:cNvSpPr>
          <p:nvPr/>
        </p:nvSpPr>
        <p:spPr bwMode="auto">
          <a:xfrm flipV="1">
            <a:off x="5343525" y="5902325"/>
            <a:ext cx="0" cy="1524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1981200" y="599757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-1</a:t>
            </a:r>
          </a:p>
        </p:txBody>
      </p:sp>
      <p:sp>
        <p:nvSpPr>
          <p:cNvPr id="24658" name="Text Box 82"/>
          <p:cNvSpPr txBox="1">
            <a:spLocks noChangeArrowheads="1"/>
          </p:cNvSpPr>
          <p:nvPr/>
        </p:nvSpPr>
        <p:spPr bwMode="auto">
          <a:xfrm>
            <a:off x="7924800" y="60118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12</a:t>
            </a:r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6553200" y="60118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9</a:t>
            </a:r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7010400" y="59975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10</a:t>
            </a:r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7467600" y="601186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11</a:t>
            </a:r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1066800" y="599757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-3</a:t>
            </a:r>
          </a:p>
        </p:txBody>
      </p:sp>
      <p:sp>
        <p:nvSpPr>
          <p:cNvPr id="24663" name="Text Box 87"/>
          <p:cNvSpPr txBox="1">
            <a:spLocks noChangeArrowheads="1"/>
          </p:cNvSpPr>
          <p:nvPr/>
        </p:nvSpPr>
        <p:spPr bwMode="auto">
          <a:xfrm>
            <a:off x="1524000" y="599757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-2</a:t>
            </a:r>
          </a:p>
        </p:txBody>
      </p:sp>
      <p:sp>
        <p:nvSpPr>
          <p:cNvPr id="24664" name="Oval 88"/>
          <p:cNvSpPr>
            <a:spLocks noChangeArrowheads="1"/>
          </p:cNvSpPr>
          <p:nvPr/>
        </p:nvSpPr>
        <p:spPr bwMode="auto">
          <a:xfrm>
            <a:off x="5283200" y="3752850"/>
            <a:ext cx="107950" cy="10795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65" name="Oval 89"/>
          <p:cNvSpPr>
            <a:spLocks noChangeArrowheads="1"/>
          </p:cNvSpPr>
          <p:nvPr/>
        </p:nvSpPr>
        <p:spPr bwMode="auto">
          <a:xfrm>
            <a:off x="7108825" y="3749675"/>
            <a:ext cx="107950" cy="10795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66" name="Oval 90"/>
          <p:cNvSpPr>
            <a:spLocks noChangeArrowheads="1"/>
          </p:cNvSpPr>
          <p:nvPr/>
        </p:nvSpPr>
        <p:spPr bwMode="auto">
          <a:xfrm>
            <a:off x="2540000" y="5959475"/>
            <a:ext cx="107950" cy="10795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67" name="Text Box 91"/>
          <p:cNvSpPr txBox="1">
            <a:spLocks noChangeArrowheads="1"/>
          </p:cNvSpPr>
          <p:nvPr/>
        </p:nvSpPr>
        <p:spPr bwMode="auto">
          <a:xfrm>
            <a:off x="6743700" y="3429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</a:p>
        </p:txBody>
      </p:sp>
      <p:sp>
        <p:nvSpPr>
          <p:cNvPr id="24668" name="Text Box 92"/>
          <p:cNvSpPr txBox="1">
            <a:spLocks noChangeArrowheads="1"/>
          </p:cNvSpPr>
          <p:nvPr/>
        </p:nvSpPr>
        <p:spPr bwMode="auto">
          <a:xfrm>
            <a:off x="6991350" y="177165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3399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24669" name="Line 93"/>
          <p:cNvSpPr>
            <a:spLocks noChangeShapeType="1"/>
          </p:cNvSpPr>
          <p:nvPr/>
        </p:nvSpPr>
        <p:spPr bwMode="auto">
          <a:xfrm flipV="1">
            <a:off x="762000" y="3787775"/>
            <a:ext cx="4570413" cy="2232025"/>
          </a:xfrm>
          <a:prstGeom prst="line">
            <a:avLst/>
          </a:prstGeom>
          <a:noFill/>
          <a:ln w="38100" cmpd="sng">
            <a:solidFill>
              <a:srgbClr val="FF33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70" name="Line 94"/>
          <p:cNvSpPr>
            <a:spLocks noChangeShapeType="1"/>
          </p:cNvSpPr>
          <p:nvPr/>
        </p:nvSpPr>
        <p:spPr bwMode="auto">
          <a:xfrm>
            <a:off x="5334000" y="3787775"/>
            <a:ext cx="0" cy="914400"/>
          </a:xfrm>
          <a:prstGeom prst="line">
            <a:avLst/>
          </a:prstGeom>
          <a:noFill/>
          <a:ln w="50800" cmpd="sng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71" name="Line 95"/>
          <p:cNvSpPr>
            <a:spLocks noChangeShapeType="1"/>
          </p:cNvSpPr>
          <p:nvPr/>
        </p:nvSpPr>
        <p:spPr bwMode="auto">
          <a:xfrm flipH="1" flipV="1">
            <a:off x="2590800" y="3802063"/>
            <a:ext cx="2773363" cy="58737"/>
          </a:xfrm>
          <a:prstGeom prst="line">
            <a:avLst/>
          </a:prstGeom>
          <a:noFill/>
          <a:ln w="50800" cmpd="sng">
            <a:solidFill>
              <a:srgbClr val="99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72" name="Line 96"/>
          <p:cNvSpPr>
            <a:spLocks noChangeShapeType="1"/>
          </p:cNvSpPr>
          <p:nvPr/>
        </p:nvSpPr>
        <p:spPr bwMode="auto">
          <a:xfrm flipH="1">
            <a:off x="2590800" y="4689475"/>
            <a:ext cx="2743200" cy="0"/>
          </a:xfrm>
          <a:prstGeom prst="line">
            <a:avLst/>
          </a:prstGeom>
          <a:noFill/>
          <a:ln w="50800" cmpd="sng">
            <a:solidFill>
              <a:srgbClr val="99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73" name="Oval 97"/>
          <p:cNvSpPr>
            <a:spLocks noChangeArrowheads="1"/>
          </p:cNvSpPr>
          <p:nvPr/>
        </p:nvSpPr>
        <p:spPr bwMode="auto">
          <a:xfrm>
            <a:off x="5283200" y="4635500"/>
            <a:ext cx="107950" cy="107950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4" name="Text Box 98"/>
          <p:cNvSpPr txBox="1">
            <a:spLocks noChangeArrowheads="1"/>
          </p:cNvSpPr>
          <p:nvPr/>
        </p:nvSpPr>
        <p:spPr bwMode="auto">
          <a:xfrm>
            <a:off x="552450" y="60039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/>
              <a:t>-4</a:t>
            </a:r>
          </a:p>
        </p:txBody>
      </p:sp>
      <p:sp>
        <p:nvSpPr>
          <p:cNvPr id="24675" name="Oval 99"/>
          <p:cNvSpPr>
            <a:spLocks noChangeArrowheads="1"/>
          </p:cNvSpPr>
          <p:nvPr/>
        </p:nvSpPr>
        <p:spPr bwMode="auto">
          <a:xfrm>
            <a:off x="2540000" y="5080000"/>
            <a:ext cx="107950" cy="107950"/>
          </a:xfrm>
          <a:prstGeom prst="ellipse">
            <a:avLst/>
          </a:prstGeom>
          <a:solidFill>
            <a:srgbClr val="3366FF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6" name="Oval 100"/>
          <p:cNvSpPr>
            <a:spLocks noChangeArrowheads="1"/>
          </p:cNvSpPr>
          <p:nvPr/>
        </p:nvSpPr>
        <p:spPr bwMode="auto">
          <a:xfrm>
            <a:off x="2536825" y="4632325"/>
            <a:ext cx="107950" cy="107950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7" name="Oval 101"/>
          <p:cNvSpPr>
            <a:spLocks noChangeArrowheads="1"/>
          </p:cNvSpPr>
          <p:nvPr/>
        </p:nvSpPr>
        <p:spPr bwMode="auto">
          <a:xfrm>
            <a:off x="2536825" y="3752850"/>
            <a:ext cx="107950" cy="107950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8" name="Oval 102"/>
          <p:cNvSpPr>
            <a:spLocks noChangeArrowheads="1"/>
          </p:cNvSpPr>
          <p:nvPr/>
        </p:nvSpPr>
        <p:spPr bwMode="auto">
          <a:xfrm>
            <a:off x="708025" y="5959475"/>
            <a:ext cx="107950" cy="107950"/>
          </a:xfrm>
          <a:prstGeom prst="ellipse">
            <a:avLst/>
          </a:prstGeom>
          <a:solidFill>
            <a:srgbClr val="99CC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9" name="Line 103"/>
          <p:cNvSpPr>
            <a:spLocks noChangeShapeType="1"/>
          </p:cNvSpPr>
          <p:nvPr/>
        </p:nvSpPr>
        <p:spPr bwMode="auto">
          <a:xfrm flipV="1">
            <a:off x="363538" y="2417763"/>
            <a:ext cx="9140825" cy="4462462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0" name="Line 104"/>
          <p:cNvSpPr>
            <a:spLocks noChangeShapeType="1"/>
          </p:cNvSpPr>
          <p:nvPr/>
        </p:nvSpPr>
        <p:spPr bwMode="auto">
          <a:xfrm flipV="1">
            <a:off x="-92075" y="2417763"/>
            <a:ext cx="9136063" cy="4462462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1" name="Line 105"/>
          <p:cNvSpPr>
            <a:spLocks noChangeShapeType="1"/>
          </p:cNvSpPr>
          <p:nvPr/>
        </p:nvSpPr>
        <p:spPr bwMode="auto">
          <a:xfrm flipV="1">
            <a:off x="-550863" y="2417763"/>
            <a:ext cx="9136063" cy="4462462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2" name="Line 106"/>
          <p:cNvSpPr>
            <a:spLocks noChangeShapeType="1"/>
          </p:cNvSpPr>
          <p:nvPr/>
        </p:nvSpPr>
        <p:spPr bwMode="auto">
          <a:xfrm flipV="1">
            <a:off x="593725" y="2417763"/>
            <a:ext cx="9144000" cy="4446587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3" name="Line 107"/>
          <p:cNvSpPr>
            <a:spLocks noChangeShapeType="1"/>
          </p:cNvSpPr>
          <p:nvPr/>
        </p:nvSpPr>
        <p:spPr bwMode="auto">
          <a:xfrm flipV="1">
            <a:off x="133350" y="2417763"/>
            <a:ext cx="9140825" cy="4462462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4" name="Line 108"/>
          <p:cNvSpPr>
            <a:spLocks noChangeShapeType="1"/>
          </p:cNvSpPr>
          <p:nvPr/>
        </p:nvSpPr>
        <p:spPr bwMode="auto">
          <a:xfrm flipV="1">
            <a:off x="-320675" y="2417763"/>
            <a:ext cx="9136063" cy="4462462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5" name="Line 109"/>
          <p:cNvSpPr>
            <a:spLocks noChangeShapeType="1"/>
          </p:cNvSpPr>
          <p:nvPr/>
        </p:nvSpPr>
        <p:spPr bwMode="auto">
          <a:xfrm flipV="1">
            <a:off x="-781050" y="2417763"/>
            <a:ext cx="9136063" cy="4462462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6" name="Line 110"/>
          <p:cNvSpPr>
            <a:spLocks noChangeShapeType="1"/>
          </p:cNvSpPr>
          <p:nvPr/>
        </p:nvSpPr>
        <p:spPr bwMode="auto">
          <a:xfrm flipV="1">
            <a:off x="825500" y="2416175"/>
            <a:ext cx="9140825" cy="4462463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7" name="Line 111"/>
          <p:cNvSpPr>
            <a:spLocks noChangeShapeType="1"/>
          </p:cNvSpPr>
          <p:nvPr/>
        </p:nvSpPr>
        <p:spPr bwMode="auto">
          <a:xfrm flipV="1">
            <a:off x="-968375" y="2395538"/>
            <a:ext cx="9136063" cy="4462462"/>
          </a:xfrm>
          <a:prstGeom prst="line">
            <a:avLst/>
          </a:prstGeom>
          <a:noFill/>
          <a:ln w="38100" cmpd="sng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88" name="Text Box 112"/>
          <p:cNvSpPr txBox="1">
            <a:spLocks noChangeArrowheads="1"/>
          </p:cNvSpPr>
          <p:nvPr/>
        </p:nvSpPr>
        <p:spPr bwMode="auto">
          <a:xfrm>
            <a:off x="7010400" y="10668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4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8" grpId="0" autoUpdateAnimBg="0"/>
      <p:bldP spid="24609" grpId="0" autoUpdateAnimBg="0"/>
      <p:bldP spid="24667" grpId="0" autoUpdateAnimBg="0"/>
      <p:bldP spid="24668" grpId="0" autoUpdateAnimBg="0"/>
      <p:bldP spid="24669" grpId="0" animBg="1"/>
      <p:bldP spid="24670" grpId="0" animBg="1"/>
      <p:bldP spid="24671" grpId="0" animBg="1"/>
      <p:bldP spid="24672" grpId="0" animBg="1"/>
      <p:bldP spid="24673" grpId="0" animBg="1"/>
      <p:bldP spid="24675" grpId="0" animBg="1"/>
      <p:bldP spid="24676" grpId="0" animBg="1"/>
      <p:bldP spid="24677" grpId="0" animBg="1"/>
      <p:bldP spid="24678" grpId="0" animBg="1"/>
      <p:bldP spid="24679" grpId="0" animBg="1"/>
      <p:bldP spid="24680" grpId="0" animBg="1"/>
      <p:bldP spid="24681" grpId="0" animBg="1"/>
      <p:bldP spid="24682" grpId="0" animBg="1"/>
      <p:bldP spid="24683" grpId="0" animBg="1"/>
      <p:bldP spid="24684" grpId="0" animBg="1"/>
      <p:bldP spid="24685" grpId="0" animBg="1"/>
      <p:bldP spid="24686" grpId="0" animBg="1"/>
      <p:bldP spid="24687" grpId="0" animBg="1"/>
      <p:bldP spid="246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692150"/>
            <a:ext cx="88201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【</a:t>
            </a:r>
            <a:r>
              <a:rPr 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例 </a:t>
            </a: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3】</a:t>
            </a:r>
            <a:r>
              <a:rPr lang="zh-CN" sz="25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某医药研究所开发了一种新药，在实际验药时发现，如果成人按规定剂量服用，那么每毫升血液中含药量</a:t>
            </a:r>
            <a:r>
              <a:rPr lang="zh-CN" altLang="zh-CN" sz="25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y</a:t>
            </a:r>
            <a:r>
              <a:rPr lang="zh-CN" sz="25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（微克）随时间</a:t>
            </a:r>
            <a:r>
              <a:rPr lang="zh-CN" altLang="zh-CN" sz="25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x</a:t>
            </a:r>
            <a:r>
              <a:rPr lang="zh-CN" sz="25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（时）的变化情况如图所示，当成年人按规定剂量服药后</a:t>
            </a:r>
            <a:r>
              <a:rPr lang="zh-CN" altLang="zh-CN" sz="25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5603" name="Group 3"/>
          <p:cNvGrpSpPr/>
          <p:nvPr/>
        </p:nvGrpSpPr>
        <p:grpSpPr bwMode="auto">
          <a:xfrm>
            <a:off x="4932363" y="1844675"/>
            <a:ext cx="5259387" cy="3387725"/>
            <a:chOff x="0" y="0"/>
            <a:chExt cx="2223" cy="1576"/>
          </a:xfrm>
        </p:grpSpPr>
        <p:grpSp>
          <p:nvGrpSpPr>
            <p:cNvPr id="25604" name="Group 4"/>
            <p:cNvGrpSpPr/>
            <p:nvPr/>
          </p:nvGrpSpPr>
          <p:grpSpPr bwMode="auto">
            <a:xfrm>
              <a:off x="46" y="29"/>
              <a:ext cx="1597" cy="1474"/>
              <a:chOff x="0" y="0"/>
              <a:chExt cx="2495" cy="2304"/>
            </a:xfrm>
          </p:grpSpPr>
          <p:sp>
            <p:nvSpPr>
              <p:cNvPr id="25605" name="Line 5"/>
              <p:cNvSpPr>
                <a:spLocks noChangeShapeType="1"/>
              </p:cNvSpPr>
              <p:nvPr/>
            </p:nvSpPr>
            <p:spPr bwMode="auto">
              <a:xfrm>
                <a:off x="358" y="0"/>
                <a:ext cx="0" cy="2304"/>
              </a:xfrm>
              <a:prstGeom prst="line">
                <a:avLst/>
              </a:prstGeom>
              <a:noFill/>
              <a:ln w="28575" cmpd="sng">
                <a:solidFill>
                  <a:srgbClr val="0A0A0E"/>
                </a:solidFill>
                <a:round/>
                <a:head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>
                <a:off x="0" y="1981"/>
                <a:ext cx="2495" cy="0"/>
              </a:xfrm>
              <a:prstGeom prst="line">
                <a:avLst/>
              </a:prstGeom>
              <a:noFill/>
              <a:ln w="28575" cmpd="sng">
                <a:solidFill>
                  <a:srgbClr val="0A0A0E"/>
                </a:solidFill>
                <a:rou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5607" name="Group 7"/>
              <p:cNvGrpSpPr/>
              <p:nvPr/>
            </p:nvGrpSpPr>
            <p:grpSpPr bwMode="auto">
              <a:xfrm>
                <a:off x="358" y="618"/>
                <a:ext cx="1723" cy="1363"/>
                <a:chOff x="0" y="0"/>
                <a:chExt cx="2177" cy="1724"/>
              </a:xfrm>
            </p:grpSpPr>
            <p:sp>
              <p:nvSpPr>
                <p:cNvPr id="2560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499" cy="1724"/>
                </a:xfrm>
                <a:prstGeom prst="line">
                  <a:avLst/>
                </a:prstGeom>
                <a:noFill/>
                <a:ln w="28575" cmpd="sng">
                  <a:solidFill>
                    <a:srgbClr val="0A0A0E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9" name="Line 9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1678" cy="1724"/>
                </a:xfrm>
                <a:prstGeom prst="line">
                  <a:avLst/>
                </a:prstGeom>
                <a:noFill/>
                <a:ln w="28575" cmpd="sng">
                  <a:solidFill>
                    <a:srgbClr val="0A0A0E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>
                <a:off x="754" y="618"/>
                <a:ext cx="0" cy="1371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1" name="Line 11"/>
              <p:cNvSpPr>
                <a:spLocks noChangeShapeType="1"/>
              </p:cNvSpPr>
              <p:nvPr/>
            </p:nvSpPr>
            <p:spPr bwMode="auto">
              <a:xfrm flipH="1">
                <a:off x="358" y="618"/>
                <a:ext cx="396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358" y="1336"/>
                <a:ext cx="1076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3" name="Line 13"/>
              <p:cNvSpPr>
                <a:spLocks noChangeShapeType="1"/>
              </p:cNvSpPr>
              <p:nvPr/>
            </p:nvSpPr>
            <p:spPr bwMode="auto">
              <a:xfrm>
                <a:off x="1442" y="1336"/>
                <a:ext cx="0" cy="645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1410" y="1306"/>
              <a:ext cx="81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200" b="1" i="1">
                  <a:solidFill>
                    <a:srgbClr val="0A0A0E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zh-CN" sz="32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sz="24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时</a:t>
              </a:r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308" y="0"/>
              <a:ext cx="75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200" b="1" i="1">
                  <a:solidFill>
                    <a:srgbClr val="0A0A0E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zh-CN" sz="24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sz="24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微克</a:t>
              </a:r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46" y="273"/>
              <a:ext cx="29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46" y="726"/>
              <a:ext cx="29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454" y="1271"/>
              <a:ext cx="28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908" y="1271"/>
              <a:ext cx="29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0" y="1271"/>
              <a:ext cx="29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50825" y="2490788"/>
            <a:ext cx="4465638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1</a:t>
            </a:r>
            <a:r>
              <a:rPr 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）分别求出</a:t>
            </a:r>
            <a:r>
              <a:rPr lang="zh-CN" alt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0≤</a:t>
            </a:r>
            <a:r>
              <a:rPr lang="zh-CN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zh-CN" sz="24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 ≤2 </a:t>
            </a:r>
            <a:r>
              <a:rPr 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和</a:t>
            </a:r>
            <a:r>
              <a:rPr lang="zh-CN" altLang="zh-CN" sz="2400" b="1" i="1" dirty="0">
                <a:solidFill>
                  <a:srgbClr val="0A0A0E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≥2</a:t>
            </a:r>
            <a:r>
              <a:rPr 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y</a:t>
            </a:r>
            <a:r>
              <a:rPr 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与</a:t>
            </a:r>
            <a:r>
              <a:rPr lang="zh-CN" alt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x</a:t>
            </a:r>
            <a:r>
              <a:rPr 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之间的函数关系式</a:t>
            </a:r>
            <a:r>
              <a:rPr lang="zh-CN" altLang="zh-CN" sz="2400" b="1" dirty="0">
                <a:solidFill>
                  <a:srgbClr val="0A0A0E"/>
                </a:solidFill>
                <a:latin typeface="Times New Roman" panose="02020603050405020304" pitchFamily="18" charset="0"/>
              </a:rPr>
              <a:t>;</a:t>
            </a:r>
          </a:p>
          <a:p>
            <a:pPr>
              <a:spcBef>
                <a:spcPct val="50000"/>
              </a:spcBef>
            </a:pPr>
            <a:endParaRPr lang="zh-CN" altLang="zh-CN" sz="24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563938" y="0"/>
            <a:ext cx="412115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dist" eaLnBrk="0" hangingPunct="0">
              <a:buFontTx/>
              <a:buNone/>
            </a:pPr>
            <a:r>
              <a:rPr lang="zh-CN" sz="4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生活中的数学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68313" y="3429000"/>
            <a:ext cx="324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解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:(1)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当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≤</a:t>
            </a:r>
            <a:r>
              <a:rPr lang="zh-CN" altLang="zh-CN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≤2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时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132138" y="3429000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设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kx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≠0)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34925" y="4005263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因图象过点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(2,6),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268538" y="4076700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代入得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6=2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k=3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55650" y="4437063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∴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=3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95288" y="4941888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当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≥</a:t>
            </a:r>
            <a:r>
              <a:rPr lang="zh-CN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时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设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kx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CN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≠0)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95288" y="5373688"/>
            <a:ext cx="3887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因图象过点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(2,6)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及点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(10,3),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68313" y="594995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代入得</a:t>
            </a:r>
          </a:p>
        </p:txBody>
      </p:sp>
      <p:graphicFrame>
        <p:nvGraphicFramePr>
          <p:cNvPr id="25631" name="Object 31"/>
          <p:cNvGraphicFramePr/>
          <p:nvPr/>
        </p:nvGraphicFramePr>
        <p:xfrm>
          <a:off x="1692275" y="5797550"/>
          <a:ext cx="17970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r:id="rId3" imgW="775335" imgH="457200" progId="Equation.DSMT4">
                  <p:embed/>
                </p:oleObj>
              </mc:Choice>
              <mc:Fallback>
                <p:oleObj r:id="rId3" imgW="775335" imgH="457200" progId="Equation.DSMT4">
                  <p:embed/>
                  <p:pic>
                    <p:nvPicPr>
                      <p:cNvPr id="0" name="Object 3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797550"/>
                        <a:ext cx="17970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4427538" y="5300663"/>
            <a:ext cx="0" cy="15573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4284663" y="5373688"/>
            <a:ext cx="0" cy="1484312"/>
          </a:xfrm>
          <a:prstGeom prst="line">
            <a:avLst/>
          </a:prstGeom>
          <a:noFill/>
          <a:ln w="9525" cmpd="sng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427538" y="5445125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解得</a:t>
            </a:r>
          </a:p>
        </p:txBody>
      </p:sp>
      <p:graphicFrame>
        <p:nvGraphicFramePr>
          <p:cNvPr id="25635" name="Object 35"/>
          <p:cNvGraphicFramePr/>
          <p:nvPr/>
        </p:nvGraphicFramePr>
        <p:xfrm>
          <a:off x="5148263" y="5189538"/>
          <a:ext cx="1112837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r:id="rId5" imgW="559435" imgH="838835" progId="Equation.DSMT4">
                  <p:embed/>
                </p:oleObj>
              </mc:Choice>
              <mc:Fallback>
                <p:oleObj r:id="rId5" imgW="559435" imgH="838835" progId="Equation.DSMT4">
                  <p:embed/>
                  <p:pic>
                    <p:nvPicPr>
                      <p:cNvPr id="0" name="Object 3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189538"/>
                        <a:ext cx="1112837" cy="166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516688" y="5445125"/>
            <a:ext cx="0" cy="1412875"/>
          </a:xfrm>
          <a:prstGeom prst="line">
            <a:avLst/>
          </a:prstGeom>
          <a:noFill/>
          <a:ln w="9525" cmpd="sng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aphicFrame>
        <p:nvGraphicFramePr>
          <p:cNvPr id="25637" name="Object 37"/>
          <p:cNvGraphicFramePr/>
          <p:nvPr/>
        </p:nvGraphicFramePr>
        <p:xfrm>
          <a:off x="6588125" y="5445125"/>
          <a:ext cx="25558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r:id="rId7" imgW="1016635" imgH="393700" progId="Equation.DSMT4">
                  <p:embed/>
                </p:oleObj>
              </mc:Choice>
              <mc:Fallback>
                <p:oleObj r:id="rId7" imgW="1016635" imgH="393700" progId="Equation.DSMT4">
                  <p:embed/>
                  <p:pic>
                    <p:nvPicPr>
                      <p:cNvPr id="0" name="Object 3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5445125"/>
                        <a:ext cx="25558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1" grpId="0" autoUpdateAnimBg="0"/>
      <p:bldP spid="25623" grpId="0" autoUpdateAnimBg="0"/>
      <p:bldP spid="25624" grpId="0" autoUpdateAnimBg="0"/>
      <p:bldP spid="25625" grpId="0" autoUpdateAnimBg="0"/>
      <p:bldP spid="25626" grpId="0" autoUpdateAnimBg="0"/>
      <p:bldP spid="25627" grpId="0" autoUpdateAnimBg="0"/>
      <p:bldP spid="25628" grpId="0" autoUpdateAnimBg="0"/>
      <p:bldP spid="25629" grpId="0" autoUpdateAnimBg="0"/>
      <p:bldP spid="25630" grpId="0" autoUpdateAnimBg="0"/>
      <p:bldP spid="25633" grpId="0" animBg="1"/>
      <p:bldP spid="25634" grpId="0" autoUpdateAnimBg="0"/>
      <p:bldP spid="256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/>
          <p:nvPr/>
        </p:nvGrpSpPr>
        <p:grpSpPr bwMode="auto">
          <a:xfrm>
            <a:off x="5181600" y="765175"/>
            <a:ext cx="5259388" cy="3387725"/>
            <a:chOff x="0" y="0"/>
            <a:chExt cx="2223" cy="1576"/>
          </a:xfrm>
        </p:grpSpPr>
        <p:grpSp>
          <p:nvGrpSpPr>
            <p:cNvPr id="26627" name="Group 3"/>
            <p:cNvGrpSpPr/>
            <p:nvPr/>
          </p:nvGrpSpPr>
          <p:grpSpPr bwMode="auto">
            <a:xfrm>
              <a:off x="46" y="29"/>
              <a:ext cx="1597" cy="1474"/>
              <a:chOff x="0" y="0"/>
              <a:chExt cx="2495" cy="2304"/>
            </a:xfrm>
          </p:grpSpPr>
          <p:sp>
            <p:nvSpPr>
              <p:cNvPr id="26628" name="Line 4"/>
              <p:cNvSpPr>
                <a:spLocks noChangeShapeType="1"/>
              </p:cNvSpPr>
              <p:nvPr/>
            </p:nvSpPr>
            <p:spPr bwMode="auto">
              <a:xfrm>
                <a:off x="358" y="0"/>
                <a:ext cx="0" cy="2304"/>
              </a:xfrm>
              <a:prstGeom prst="line">
                <a:avLst/>
              </a:prstGeom>
              <a:noFill/>
              <a:ln w="28575" cmpd="sng">
                <a:solidFill>
                  <a:srgbClr val="0A0A0E"/>
                </a:solidFill>
                <a:round/>
                <a:head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>
                <a:off x="0" y="1981"/>
                <a:ext cx="2495" cy="0"/>
              </a:xfrm>
              <a:prstGeom prst="line">
                <a:avLst/>
              </a:prstGeom>
              <a:noFill/>
              <a:ln w="28575" cmpd="sng">
                <a:solidFill>
                  <a:srgbClr val="0A0A0E"/>
                </a:solidFill>
                <a:rou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630" name="Group 6"/>
              <p:cNvGrpSpPr/>
              <p:nvPr/>
            </p:nvGrpSpPr>
            <p:grpSpPr bwMode="auto">
              <a:xfrm>
                <a:off x="358" y="618"/>
                <a:ext cx="1723" cy="1363"/>
                <a:chOff x="0" y="0"/>
                <a:chExt cx="2177" cy="1724"/>
              </a:xfrm>
            </p:grpSpPr>
            <p:sp>
              <p:nvSpPr>
                <p:cNvPr id="2663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499" cy="1724"/>
                </a:xfrm>
                <a:prstGeom prst="line">
                  <a:avLst/>
                </a:prstGeom>
                <a:noFill/>
                <a:ln w="28575" cmpd="sng">
                  <a:solidFill>
                    <a:srgbClr val="0A0A0E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32" name="Line 8"/>
                <p:cNvSpPr>
                  <a:spLocks noChangeShapeType="1"/>
                </p:cNvSpPr>
                <p:nvPr/>
              </p:nvSpPr>
              <p:spPr bwMode="auto">
                <a:xfrm>
                  <a:off x="499" y="0"/>
                  <a:ext cx="1678" cy="1724"/>
                </a:xfrm>
                <a:prstGeom prst="line">
                  <a:avLst/>
                </a:prstGeom>
                <a:noFill/>
                <a:ln w="28575" cmpd="sng">
                  <a:solidFill>
                    <a:srgbClr val="0A0A0E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>
                <a:off x="754" y="618"/>
                <a:ext cx="0" cy="1371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 flipH="1">
                <a:off x="358" y="618"/>
                <a:ext cx="396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>
                <a:off x="358" y="1336"/>
                <a:ext cx="1076" cy="0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6" name="Line 12"/>
              <p:cNvSpPr>
                <a:spLocks noChangeShapeType="1"/>
              </p:cNvSpPr>
              <p:nvPr/>
            </p:nvSpPr>
            <p:spPr bwMode="auto">
              <a:xfrm>
                <a:off x="1442" y="1336"/>
                <a:ext cx="0" cy="645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1410" y="1306"/>
              <a:ext cx="81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200" b="1" i="1">
                  <a:solidFill>
                    <a:srgbClr val="0A0A0E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zh-CN" sz="32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sz="24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时</a:t>
              </a:r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308" y="0"/>
              <a:ext cx="75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200" b="1" i="1">
                  <a:solidFill>
                    <a:srgbClr val="0A0A0E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zh-CN" sz="24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/</a:t>
              </a:r>
              <a:r>
                <a:rPr lang="zh-CN" sz="24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微克</a:t>
              </a: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46" y="273"/>
              <a:ext cx="29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46" y="726"/>
              <a:ext cx="29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454" y="1271"/>
              <a:ext cx="28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908" y="1271"/>
              <a:ext cx="29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0" y="1271"/>
              <a:ext cx="29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600" b="1">
                  <a:solidFill>
                    <a:srgbClr val="0A0A0E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95288" y="1916113"/>
            <a:ext cx="4176712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2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）如果每毫升血液中含药量为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4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微克或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4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微克以上时，治疗疾病有效，那么这个有效时间是多长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endParaRPr lang="zh-CN" altLang="zh-CN" sz="24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3563938" y="0"/>
            <a:ext cx="412115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dist" eaLnBrk="0" hangingPunct="0">
              <a:buFontTx/>
              <a:buNone/>
            </a:pPr>
            <a:r>
              <a:rPr lang="zh-CN" sz="4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生活中的数学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11188" y="692150"/>
            <a:ext cx="367188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当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0≤ </a:t>
            </a:r>
            <a:r>
              <a:rPr lang="zh-CN" altLang="zh-CN" sz="2400" b="1" i="1">
                <a:solidFill>
                  <a:srgbClr val="0A0A0E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 ≤2</a:t>
            </a:r>
            <a:r>
              <a:rPr 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时</a:t>
            </a:r>
            <a:r>
              <a:rPr lang="zh-CN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zh-CN" altLang="zh-CN" sz="2400" b="1" i="1"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=3</a:t>
            </a:r>
            <a:r>
              <a:rPr lang="zh-CN" altLang="zh-CN" sz="2400" b="1" i="1"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当</a:t>
            </a:r>
            <a:r>
              <a:rPr lang="zh-CN" altLang="zh-CN" sz="2400" b="1" i="1">
                <a:solidFill>
                  <a:srgbClr val="0A0A0E"/>
                </a:solidFill>
                <a:latin typeface="Times New Roman" panose="02020603050405020304" pitchFamily="18" charset="0"/>
              </a:rPr>
              <a:t>x </a:t>
            </a:r>
            <a:r>
              <a:rPr lang="zh-CN" altLang="zh-CN" sz="2400" b="1">
                <a:solidFill>
                  <a:srgbClr val="15151D"/>
                </a:solidFill>
                <a:latin typeface="Times New Roman" panose="02020603050405020304" pitchFamily="18" charset="0"/>
              </a:rPr>
              <a:t>≥ 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</a:rPr>
              <a:t>2</a:t>
            </a:r>
            <a:r>
              <a:rPr 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时</a:t>
            </a:r>
            <a:r>
              <a:rPr lang="zh-CN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, </a:t>
            </a:r>
          </a:p>
        </p:txBody>
      </p:sp>
      <p:graphicFrame>
        <p:nvGraphicFramePr>
          <p:cNvPr id="26647" name="Object 23"/>
          <p:cNvGraphicFramePr/>
          <p:nvPr/>
        </p:nvGraphicFramePr>
        <p:xfrm>
          <a:off x="2268538" y="1000125"/>
          <a:ext cx="18732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r:id="rId3" imgW="889635" imgH="393700" progId="Equation.DSMT4">
                  <p:embed/>
                </p:oleObj>
              </mc:Choice>
              <mc:Fallback>
                <p:oleObj r:id="rId3" imgW="889635" imgH="393700" progId="Equation.DSMT4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000125"/>
                        <a:ext cx="187325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95288" y="35734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解</a:t>
            </a: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187450" y="3573463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当</a:t>
            </a:r>
            <a:r>
              <a:rPr lang="zh-CN" altLang="zh-CN" sz="2400" b="1" i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=4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时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971550" y="4076700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由</a:t>
            </a:r>
            <a:r>
              <a:rPr lang="zh-CN" altLang="zh-CN" sz="2400" b="1" i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=3</a:t>
            </a:r>
            <a:r>
              <a:rPr lang="zh-CN" altLang="zh-CN" sz="2400" b="1" i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, 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得</a:t>
            </a:r>
          </a:p>
        </p:txBody>
      </p:sp>
      <p:grpSp>
        <p:nvGrpSpPr>
          <p:cNvPr id="26651" name="Group 27"/>
          <p:cNvGrpSpPr/>
          <p:nvPr/>
        </p:nvGrpSpPr>
        <p:grpSpPr bwMode="auto">
          <a:xfrm>
            <a:off x="1042988" y="4581525"/>
            <a:ext cx="3097212" cy="830263"/>
            <a:chOff x="0" y="0"/>
            <a:chExt cx="1951" cy="523"/>
          </a:xfrm>
        </p:grpSpPr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0" y="136"/>
              <a:ext cx="19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 b="1">
                  <a:solidFill>
                    <a:srgbClr val="0A0A0E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由</a:t>
              </a:r>
              <a:r>
                <a:rPr lang="zh-CN" sz="2400" b="1">
                  <a:latin typeface="Times New Roman" panose="02020603050405020304" pitchFamily="18" charset="0"/>
                  <a:sym typeface="Wingdings" panose="05000000000000000000" pitchFamily="2" charset="2"/>
                </a:rPr>
                <a:t>                            </a:t>
              </a:r>
              <a:r>
                <a:rPr lang="zh-CN" altLang="zh-CN" sz="2400" b="1">
                  <a:solidFill>
                    <a:srgbClr val="0A0A0E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, </a:t>
              </a:r>
              <a:r>
                <a:rPr lang="zh-CN" altLang="zh-CN" sz="2400" b="1">
                  <a:latin typeface="Times New Roman" panose="02020603050405020304" pitchFamily="18" charset="0"/>
                  <a:sym typeface="Wingdings" panose="05000000000000000000" pitchFamily="2" charset="2"/>
                </a:rPr>
                <a:t>                   </a:t>
              </a:r>
            </a:p>
          </p:txBody>
        </p:sp>
        <p:graphicFrame>
          <p:nvGraphicFramePr>
            <p:cNvPr id="26653" name="Object 29"/>
            <p:cNvGraphicFramePr/>
            <p:nvPr/>
          </p:nvGraphicFramePr>
          <p:xfrm>
            <a:off x="318" y="0"/>
            <a:ext cx="1180" cy="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0" r:id="rId5" imgW="889635" imgH="393700" progId="Equation.DSMT4">
                    <p:embed/>
                  </p:oleObj>
                </mc:Choice>
                <mc:Fallback>
                  <p:oleObj r:id="rId5" imgW="889635" imgH="393700" progId="Equation.DSMT4">
                    <p:embed/>
                    <p:pic>
                      <p:nvPicPr>
                        <p:cNvPr id="0" name="Object 2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" y="0"/>
                          <a:ext cx="1180" cy="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4" name="Group 30"/>
          <p:cNvGrpSpPr/>
          <p:nvPr/>
        </p:nvGrpSpPr>
        <p:grpSpPr bwMode="auto">
          <a:xfrm>
            <a:off x="3924300" y="4614863"/>
            <a:ext cx="2016125" cy="830262"/>
            <a:chOff x="0" y="0"/>
            <a:chExt cx="1270" cy="523"/>
          </a:xfrm>
        </p:grpSpPr>
        <p:graphicFrame>
          <p:nvGraphicFramePr>
            <p:cNvPr id="26655" name="Object 31"/>
            <p:cNvGraphicFramePr/>
            <p:nvPr/>
          </p:nvGraphicFramePr>
          <p:xfrm>
            <a:off x="317" y="0"/>
            <a:ext cx="674" cy="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1" r:id="rId6" imgW="508635" imgH="394335" progId="Equation.DSMT4">
                    <p:embed/>
                  </p:oleObj>
                </mc:Choice>
                <mc:Fallback>
                  <p:oleObj r:id="rId6" imgW="508635" imgH="394335" progId="Equation.DSMT4">
                    <p:embed/>
                    <p:pic>
                      <p:nvPicPr>
                        <p:cNvPr id="0" name="Object 3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" y="0"/>
                          <a:ext cx="674" cy="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6" name="Text Box 32"/>
            <p:cNvSpPr txBox="1">
              <a:spLocks noChangeArrowheads="1"/>
            </p:cNvSpPr>
            <p:nvPr/>
          </p:nvSpPr>
          <p:spPr bwMode="auto">
            <a:xfrm>
              <a:off x="0" y="120"/>
              <a:ext cx="12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 b="1">
                  <a:latin typeface="Times New Roman" panose="02020603050405020304" pitchFamily="18" charset="0"/>
                  <a:sym typeface="Wingdings" panose="05000000000000000000" pitchFamily="2" charset="2"/>
                </a:rPr>
                <a:t>得</a:t>
              </a:r>
            </a:p>
          </p:txBody>
        </p:sp>
      </p:grpSp>
      <p:graphicFrame>
        <p:nvGraphicFramePr>
          <p:cNvPr id="26657" name="Object 33"/>
          <p:cNvGraphicFramePr/>
          <p:nvPr/>
        </p:nvGraphicFramePr>
        <p:xfrm>
          <a:off x="1116013" y="5373688"/>
          <a:ext cx="3236912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r:id="rId8" imgW="1536700" imgH="393700" progId="Equation.DSMT4">
                  <p:embed/>
                </p:oleObj>
              </mc:Choice>
              <mc:Fallback>
                <p:oleObj r:id="rId8" imgW="1536700" imgH="393700" progId="Equation.DSMT4">
                  <p:embed/>
                  <p:pic>
                    <p:nvPicPr>
                      <p:cNvPr id="0" name="Object 33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373688"/>
                        <a:ext cx="3236912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8" name="Object 34"/>
          <p:cNvGraphicFramePr/>
          <p:nvPr/>
        </p:nvGraphicFramePr>
        <p:xfrm>
          <a:off x="2627313" y="3860800"/>
          <a:ext cx="9556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r:id="rId10" imgW="419735" imgH="394335" progId="Equation.DSMT4">
                  <p:embed/>
                </p:oleObj>
              </mc:Choice>
              <mc:Fallback>
                <p:oleObj r:id="rId10" imgW="419735" imgH="394335" progId="Equation.DSMT4">
                  <p:embed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860800"/>
                        <a:ext cx="9556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971550" y="6092825"/>
            <a:ext cx="648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所以使用该种新药的有效时间是６小时．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5867400" y="2286000"/>
            <a:ext cx="1295400" cy="0"/>
          </a:xfrm>
          <a:prstGeom prst="line">
            <a:avLst/>
          </a:prstGeom>
          <a:noFill/>
          <a:ln w="9525" cap="rnd" cmpd="sng">
            <a:solidFill>
              <a:srgbClr val="FF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5486400" y="2057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6248400" y="2286000"/>
            <a:ext cx="0" cy="1295400"/>
          </a:xfrm>
          <a:prstGeom prst="line">
            <a:avLst/>
          </a:prstGeom>
          <a:noFill/>
          <a:ln w="9525" cap="rnd" cmpd="sng">
            <a:solidFill>
              <a:srgbClr val="FF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7086600" y="2286000"/>
            <a:ext cx="0" cy="1219200"/>
          </a:xfrm>
          <a:prstGeom prst="line">
            <a:avLst/>
          </a:prstGeom>
          <a:noFill/>
          <a:ln w="9525" cap="rnd" cmpd="sng">
            <a:solidFill>
              <a:srgbClr val="FF33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endParaRPr lang="zh-CN" altLang="zh-CN" sz="2400" b="1">
              <a:solidFill>
                <a:srgbClr val="FF33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6934200" y="3429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zh-CN" sz="2400" b="1" baseline="-25000">
                <a:solidFill>
                  <a:srgbClr val="FF33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26666" name="AutoShape 42"/>
          <p:cNvSpPr>
            <a:spLocks noChangeArrowheads="1"/>
          </p:cNvSpPr>
          <p:nvPr/>
        </p:nvSpPr>
        <p:spPr bwMode="auto">
          <a:xfrm>
            <a:off x="7467600" y="5029200"/>
            <a:ext cx="685800" cy="9144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utoUpdateAnimBg="0"/>
      <p:bldP spid="26649" grpId="0" autoUpdateAnimBg="0"/>
      <p:bldP spid="26650" grpId="0" autoUpdateAnimBg="0"/>
      <p:bldP spid="26659" grpId="0" autoUpdateAnimBg="0"/>
      <p:bldP spid="26660" grpId="0" animBg="1"/>
      <p:bldP spid="26661" grpId="0" autoUpdateAnimBg="0"/>
      <p:bldP spid="26662" grpId="0" animBg="1"/>
      <p:bldP spid="26663" grpId="0" animBg="1"/>
      <p:bldP spid="26664" grpId="0" autoUpdateAnimBg="0"/>
      <p:bldP spid="2666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382000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solidFill>
                  <a:srgbClr val="FF3300"/>
                </a:solidFill>
              </a:rPr>
              <a:t>【</a:t>
            </a:r>
            <a:r>
              <a:rPr lang="zh-CN" sz="2800" b="1" dirty="0">
                <a:solidFill>
                  <a:srgbClr val="FF3300"/>
                </a:solidFill>
              </a:rPr>
              <a:t>例</a:t>
            </a:r>
            <a:r>
              <a:rPr lang="zh-CN" altLang="zh-CN" sz="2800" b="1" dirty="0">
                <a:solidFill>
                  <a:srgbClr val="FF3300"/>
                </a:solidFill>
              </a:rPr>
              <a:t>4】 </a:t>
            </a:r>
            <a:r>
              <a:rPr lang="zh-CN" altLang="zh-CN" sz="2800" b="1" dirty="0">
                <a:solidFill>
                  <a:srgbClr val="0000FF"/>
                </a:solidFill>
              </a:rPr>
              <a:t>(03</a:t>
            </a:r>
            <a:r>
              <a:rPr lang="zh-CN" sz="2800" b="1" dirty="0">
                <a:solidFill>
                  <a:srgbClr val="0000FF"/>
                </a:solidFill>
              </a:rPr>
              <a:t>黑龙江中考</a:t>
            </a:r>
            <a:r>
              <a:rPr lang="zh-CN" altLang="zh-CN" sz="2800" b="1" dirty="0">
                <a:solidFill>
                  <a:srgbClr val="0000FF"/>
                </a:solidFill>
              </a:rPr>
              <a:t>)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某空军加油机接到命令，立即 给一架正在飞行的运输飞机进行空中加油，在加油过程中，设运输机的油箱余油量为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Q</a:t>
            </a:r>
            <a:r>
              <a:rPr lang="zh-CN" altLang="zh-CN" sz="2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吨，加油飞机的加油油箱余油量为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Q</a:t>
            </a:r>
            <a:r>
              <a:rPr lang="zh-CN" altLang="zh-CN" sz="2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吨，加油时间为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分钟，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Q</a:t>
            </a:r>
            <a:r>
              <a:rPr lang="zh-CN" altLang="zh-CN" sz="2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Q</a:t>
            </a:r>
            <a:r>
              <a:rPr lang="zh-CN" altLang="zh-CN" sz="2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与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之间的函数图像如图所示，结合图像回答下列问题：</a:t>
            </a:r>
            <a:endParaRPr lang="zh-CN" sz="2400" b="1" dirty="0">
              <a:latin typeface="Times New Roman" panose="02020603050405020304" pitchFamily="18" charset="0"/>
            </a:endParaRPr>
          </a:p>
          <a:p>
            <a:endParaRPr lang="zh-CN" sz="2400" b="1" dirty="0">
              <a:latin typeface="Times New Roman" panose="02020603050405020304" pitchFamily="18" charset="0"/>
            </a:endParaRPr>
          </a:p>
          <a:p>
            <a:endParaRPr lang="zh-CN" sz="2400" b="1" dirty="0">
              <a:latin typeface="Times New Roman" panose="02020603050405020304" pitchFamily="18" charset="0"/>
            </a:endParaRPr>
          </a:p>
          <a:p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2913063"/>
            <a:ext cx="51816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(1)</a:t>
            </a:r>
            <a:r>
              <a:rPr 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加油飞机的加油油箱中装载了多少吨油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  <a:r>
              <a:rPr 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将这些油全部加给运输飞机需多少分钟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  <a:endParaRPr lang="zh-CN" altLang="zh-CN" sz="24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zh-CN" sz="24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27652" name="Picture 4" descr="2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5673725" y="2438400"/>
            <a:ext cx="33940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4365625"/>
            <a:ext cx="52641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rgbClr val="FF0000"/>
                </a:solidFill>
                <a:cs typeface="Times New Roman" panose="02020603050405020304" pitchFamily="18" charset="0"/>
              </a:rPr>
              <a:t>解：</a:t>
            </a:r>
            <a:r>
              <a:rPr lang="zh-CN" altLang="zh-CN" sz="2800" b="1">
                <a:solidFill>
                  <a:srgbClr val="FF0000"/>
                </a:solidFill>
                <a:cs typeface="Times New Roman" panose="02020603050405020304" pitchFamily="18" charset="0"/>
              </a:rPr>
              <a:t>(1)</a:t>
            </a:r>
            <a:r>
              <a:rPr lang="zh-CN" sz="2800" b="1">
                <a:solidFill>
                  <a:srgbClr val="FF0000"/>
                </a:solidFill>
              </a:rPr>
              <a:t>由图像知，加油飞机的加</a:t>
            </a:r>
          </a:p>
          <a:p>
            <a:r>
              <a:rPr lang="zh-CN" sz="2800" b="1">
                <a:solidFill>
                  <a:srgbClr val="FF0000"/>
                </a:solidFill>
              </a:rPr>
              <a:t>油箱中装载了</a:t>
            </a:r>
            <a:r>
              <a:rPr lang="zh-CN" altLang="zh-CN" sz="2800" b="1">
                <a:solidFill>
                  <a:srgbClr val="FF0000"/>
                </a:solidFill>
                <a:cs typeface="Times New Roman" panose="02020603050405020304" pitchFamily="18" charset="0"/>
              </a:rPr>
              <a:t>30</a:t>
            </a:r>
            <a:r>
              <a:rPr lang="zh-CN" sz="2800" b="1">
                <a:solidFill>
                  <a:srgbClr val="FF0000"/>
                </a:solidFill>
              </a:rPr>
              <a:t>吨油，全部</a:t>
            </a:r>
          </a:p>
          <a:p>
            <a:r>
              <a:rPr lang="zh-CN" sz="2800" b="1">
                <a:solidFill>
                  <a:srgbClr val="FF0000"/>
                </a:solidFill>
              </a:rPr>
              <a:t>加给运输飞机需</a:t>
            </a:r>
            <a:r>
              <a:rPr lang="zh-CN" altLang="zh-CN" sz="2800" b="1">
                <a:solidFill>
                  <a:srgbClr val="FF0000"/>
                </a:solidFill>
                <a:cs typeface="Times New Roman" panose="02020603050405020304" pitchFamily="18" charset="0"/>
              </a:rPr>
              <a:t>10</a:t>
            </a:r>
            <a:r>
              <a:rPr lang="zh-CN" sz="2800" b="1">
                <a:solidFill>
                  <a:srgbClr val="FF0000"/>
                </a:solidFill>
              </a:rPr>
              <a:t>分钟 ；</a:t>
            </a:r>
          </a:p>
        </p:txBody>
      </p:sp>
      <p:grpSp>
        <p:nvGrpSpPr>
          <p:cNvPr id="27654" name="Group 6"/>
          <p:cNvGrpSpPr/>
          <p:nvPr/>
        </p:nvGrpSpPr>
        <p:grpSpPr bwMode="auto">
          <a:xfrm>
            <a:off x="34925" y="112713"/>
            <a:ext cx="2700338" cy="579437"/>
            <a:chOff x="0" y="0"/>
            <a:chExt cx="1516" cy="365"/>
          </a:xfrm>
        </p:grpSpPr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28" y="0"/>
              <a:ext cx="1488" cy="312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 cmpd="sng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1">
                  <a:latin typeface="Times New Roman" panose="02020603050405020304" pitchFamily="18" charset="0"/>
                  <a:ea typeface="隶书" panose="02010509060101010101" pitchFamily="49" charset="-122"/>
                </a:rPr>
                <a:t>      </a:t>
              </a:r>
              <a:r>
                <a:rPr 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我探究我创新</a:t>
              </a:r>
              <a:endParaRPr 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27656" name="Picture 8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9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262590" y="67975"/>
            <a:ext cx="1512167" cy="584775"/>
          </a:xfrm>
          <a:prstGeom prst="rect">
            <a:avLst/>
          </a:prstGeom>
          <a:solidFill>
            <a:srgbClr val="30CE4A"/>
          </a:solidFill>
          <a:ln w="9525" cmpd="sng">
            <a:solidFill>
              <a:srgbClr val="30CE4A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 smtClean="0"/>
              <a:t>延伸题</a:t>
            </a:r>
            <a:endParaRPr lang="zh-CN" sz="32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9750" y="1341438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(2)</a:t>
            </a:r>
            <a:r>
              <a:rPr 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求加油过程中，运输飞机的余油量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Q</a:t>
            </a:r>
            <a:r>
              <a:rPr lang="zh-CN" altLang="zh-CN" sz="2400" b="1" baseline="-2500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吨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与时间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t(</a:t>
            </a:r>
            <a:r>
              <a:rPr 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的函数关系式</a:t>
            </a:r>
            <a:r>
              <a:rPr lang="zh-CN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28675" name="Picture 3" descr="2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/>
          <a:stretch>
            <a:fillRect/>
          </a:stretch>
        </p:blipFill>
        <p:spPr bwMode="auto">
          <a:xfrm>
            <a:off x="5749925" y="981075"/>
            <a:ext cx="33940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9750" y="2400300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解：（２）</a:t>
            </a:r>
          </a:p>
        </p:txBody>
      </p:sp>
      <p:grpSp>
        <p:nvGrpSpPr>
          <p:cNvPr id="28677" name="Group 5"/>
          <p:cNvGrpSpPr/>
          <p:nvPr/>
        </p:nvGrpSpPr>
        <p:grpSpPr bwMode="auto">
          <a:xfrm>
            <a:off x="2195513" y="2349500"/>
            <a:ext cx="1924050" cy="482600"/>
            <a:chOff x="0" y="0"/>
            <a:chExt cx="1212" cy="304"/>
          </a:xfrm>
        </p:grpSpPr>
        <p:graphicFrame>
          <p:nvGraphicFramePr>
            <p:cNvPr id="28678" name="Object 6"/>
            <p:cNvGraphicFramePr/>
            <p:nvPr/>
          </p:nvGraphicFramePr>
          <p:xfrm>
            <a:off x="318" y="0"/>
            <a:ext cx="89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8" r:id="rId4" imgW="673735" imgH="228600" progId="Equation.DSMT4">
                    <p:embed/>
                  </p:oleObj>
                </mc:Choice>
                <mc:Fallback>
                  <p:oleObj r:id="rId4" imgW="673735" imgH="228600" progId="Equation.DSMT4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" y="0"/>
                          <a:ext cx="89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400" b="1">
                  <a:solidFill>
                    <a:srgbClr val="0A0A0E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设</a:t>
              </a:r>
            </a:p>
          </p:txBody>
        </p:sp>
      </p:grp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11188" y="2903538"/>
            <a:ext cx="489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因图象过点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(0 , 40)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及点（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10 , 6 9 </a:t>
            </a:r>
            <a:r>
              <a:rPr 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116013" y="3624263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15151D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代入得</a:t>
            </a:r>
          </a:p>
        </p:txBody>
      </p:sp>
      <p:graphicFrame>
        <p:nvGraphicFramePr>
          <p:cNvPr id="28682" name="Object 10"/>
          <p:cNvGraphicFramePr/>
          <p:nvPr/>
        </p:nvGraphicFramePr>
        <p:xfrm>
          <a:off x="2224088" y="3408363"/>
          <a:ext cx="20034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r:id="rId6" imgW="864235" imgH="457200" progId="Equation.DSMT4">
                  <p:embed/>
                </p:oleObj>
              </mc:Choice>
              <mc:Fallback>
                <p:oleObj r:id="rId6" imgW="864235" imgH="457200" progId="Equation.DSMT4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3408363"/>
                        <a:ext cx="20034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042988" y="4489450"/>
            <a:ext cx="3335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rgbClr val="0A0A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　</a:t>
            </a:r>
            <a:r>
              <a:rPr lang="zh-CN" altLang="zh-CN" sz="2800" b="1">
                <a:solidFill>
                  <a:srgbClr val="0A0A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zh-CN" sz="2800" b="1" baseline="-30000">
                <a:solidFill>
                  <a:srgbClr val="0A0A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800" b="1">
                <a:solidFill>
                  <a:srgbClr val="0A0A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=2.9t+40</a:t>
            </a:r>
            <a:r>
              <a:rPr 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sz="2800" b="1">
              <a:solidFill>
                <a:srgbClr val="FF0000"/>
              </a:solidFill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284663" y="45085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(0≤t</a:t>
            </a:r>
            <a:r>
              <a:rPr 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≤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10)</a:t>
            </a:r>
          </a:p>
        </p:txBody>
      </p:sp>
      <p:grpSp>
        <p:nvGrpSpPr>
          <p:cNvPr id="28685" name="Group 13"/>
          <p:cNvGrpSpPr/>
          <p:nvPr/>
        </p:nvGrpSpPr>
        <p:grpSpPr bwMode="auto">
          <a:xfrm>
            <a:off x="34925" y="112713"/>
            <a:ext cx="2700338" cy="579437"/>
            <a:chOff x="0" y="0"/>
            <a:chExt cx="1516" cy="365"/>
          </a:xfrm>
        </p:grpSpPr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28" y="0"/>
              <a:ext cx="1488" cy="312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 cmpd="sng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1">
                  <a:latin typeface="Times New Roman" panose="02020603050405020304" pitchFamily="18" charset="0"/>
                  <a:ea typeface="隶书" panose="02010509060101010101" pitchFamily="49" charset="-122"/>
                </a:rPr>
                <a:t>      </a:t>
              </a:r>
              <a:r>
                <a:rPr 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我探究我创新</a:t>
              </a:r>
              <a:endParaRPr lang="zh-CN" sz="2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28687" name="Picture 15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29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6" grpId="0" autoUpdateAnimBg="0"/>
      <p:bldP spid="28680" grpId="0" autoUpdateAnimBg="0"/>
      <p:bldP spid="28681" grpId="0" autoUpdateAnimBg="0"/>
      <p:bldP spid="28683" grpId="0" autoUpdateAnimBg="0"/>
      <p:bldP spid="2868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4953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(3)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运输飞机加完油后，以原速继续飞行，需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小时到达目的地，油料是否够用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?</a:t>
            </a:r>
            <a:r>
              <a:rPr 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说明理由</a:t>
            </a:r>
            <a:r>
              <a:rPr lang="zh-CN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29699" name="Picture 3" descr="2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5749925" y="1341438"/>
            <a:ext cx="339407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5288" y="2636838"/>
            <a:ext cx="1512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2800" b="1">
                <a:solidFill>
                  <a:srgbClr val="FF0000"/>
                </a:solidFill>
              </a:rPr>
              <a:t>解：</a:t>
            </a:r>
            <a:r>
              <a:rPr lang="zh-CN" altLang="zh-CN" sz="2800" b="1">
                <a:solidFill>
                  <a:srgbClr val="0000FF"/>
                </a:solidFill>
              </a:rPr>
              <a:t>(3)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4213" y="3141663"/>
            <a:ext cx="5113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根据图像可知</a:t>
            </a:r>
          </a:p>
          <a:p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　运输飞机的耗油量为每分钟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0.1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吨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84213" y="3933825"/>
            <a:ext cx="324008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∴10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小时耗油量为：</a:t>
            </a:r>
          </a:p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10×60×0.1=60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吨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27088" y="515778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∴</a:t>
            </a:r>
            <a:r>
              <a:rPr 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油够用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209925" y="450373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＜</a:t>
            </a: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69</a:t>
            </a:r>
            <a:r>
              <a:rPr 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吨</a:t>
            </a:r>
            <a:r>
              <a:rPr lang="zh-CN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9705" name="Group 9"/>
          <p:cNvGrpSpPr/>
          <p:nvPr/>
        </p:nvGrpSpPr>
        <p:grpSpPr bwMode="auto">
          <a:xfrm>
            <a:off x="34925" y="112713"/>
            <a:ext cx="2700338" cy="579437"/>
            <a:chOff x="0" y="0"/>
            <a:chExt cx="1516" cy="365"/>
          </a:xfrm>
        </p:grpSpPr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8" y="0"/>
              <a:ext cx="1488" cy="312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 cmpd="sng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      </a:t>
              </a:r>
              <a:r>
                <a:rPr 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我探究我创新</a:t>
              </a:r>
              <a:endParaRPr lang="zh-C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29707" name="Picture 11" descr="gif003[1]">
              <a:hlinkClick r:id="" action="ppaction://hlinkshowjump?jump=lastslide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9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03" grpId="0" autoUpdateAnimBg="0"/>
      <p:bldP spid="2970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7584" y="2132856"/>
            <a:ext cx="80645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博学之</a:t>
            </a:r>
            <a:r>
              <a:rPr lang="zh-CN" alt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,</a:t>
            </a:r>
            <a:r>
              <a:rPr 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审问之</a:t>
            </a:r>
            <a:r>
              <a:rPr lang="zh-CN" alt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,</a:t>
            </a:r>
            <a:r>
              <a:rPr 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慎思之</a:t>
            </a:r>
            <a:r>
              <a:rPr lang="zh-CN" alt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    </a:t>
            </a:r>
            <a:r>
              <a:rPr 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明辨之</a:t>
            </a:r>
            <a:r>
              <a:rPr lang="zh-CN" alt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,</a:t>
            </a:r>
            <a:r>
              <a:rPr lang="zh-CN" sz="5400" b="1" dirty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笃行</a:t>
            </a:r>
            <a:r>
              <a:rPr lang="zh-CN" sz="5400" b="1" dirty="0" smtClean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之</a:t>
            </a:r>
            <a:r>
              <a:rPr lang="en-US" altLang="zh-CN" sz="5400" b="1" dirty="0" smtClean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 </a:t>
            </a:r>
            <a:r>
              <a:rPr lang="zh-CN" sz="5400" b="1" dirty="0" smtClean="0">
                <a:solidFill>
                  <a:srgbClr val="FF3300"/>
                </a:solidFill>
                <a:latin typeface="幼圆" panose="02010509060101010101" charset="-122"/>
                <a:ea typeface="幼圆" panose="02010509060101010101" charset="-122"/>
              </a:rPr>
              <a:t> </a:t>
            </a:r>
            <a:endParaRPr lang="zh-CN" sz="5400" b="1" dirty="0">
              <a:solidFill>
                <a:srgbClr val="FF3300"/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175" y="0"/>
            <a:ext cx="914082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18900000" scaled="1"/>
          </a:gradFill>
          <a:ln w="9525" cmpd="sng">
            <a:solidFill>
              <a:srgbClr val="000000"/>
            </a:solidFill>
            <a:prstDash val="dash"/>
            <a:miter lim="800000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147" name="Group 3"/>
          <p:cNvGrpSpPr/>
          <p:nvPr/>
        </p:nvGrpSpPr>
        <p:grpSpPr bwMode="auto">
          <a:xfrm>
            <a:off x="3352800" y="4445000"/>
            <a:ext cx="608013" cy="487363"/>
            <a:chOff x="0" y="0"/>
            <a:chExt cx="383" cy="307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9" y="43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287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51" name="Group 7"/>
          <p:cNvGrpSpPr/>
          <p:nvPr/>
        </p:nvGrpSpPr>
        <p:grpSpPr bwMode="auto">
          <a:xfrm>
            <a:off x="1600200" y="5122863"/>
            <a:ext cx="6378575" cy="168275"/>
            <a:chOff x="0" y="0"/>
            <a:chExt cx="4018" cy="106"/>
          </a:xfrm>
        </p:grpSpPr>
        <p:sp>
          <p:nvSpPr>
            <p:cNvPr id="6152" name="未知"/>
            <p:cNvSpPr/>
            <p:nvPr/>
          </p:nvSpPr>
          <p:spPr bwMode="auto">
            <a:xfrm>
              <a:off x="0" y="40"/>
              <a:ext cx="3914" cy="28"/>
            </a:xfrm>
            <a:custGeom>
              <a:avLst/>
              <a:gdLst>
                <a:gd name="T0" fmla="*/ 0 w 3914"/>
                <a:gd name="T1" fmla="*/ 4 h 28"/>
                <a:gd name="T2" fmla="*/ 0 w 3914"/>
                <a:gd name="T3" fmla="*/ 28 h 28"/>
                <a:gd name="T4" fmla="*/ 3914 w 3914"/>
                <a:gd name="T5" fmla="*/ 24 h 28"/>
                <a:gd name="T6" fmla="*/ 3914 w 3914"/>
                <a:gd name="T7" fmla="*/ 0 h 28"/>
                <a:gd name="T8" fmla="*/ 0 w 3914"/>
                <a:gd name="T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4" h="28">
                  <a:moveTo>
                    <a:pt x="0" y="4"/>
                  </a:moveTo>
                  <a:lnTo>
                    <a:pt x="0" y="28"/>
                  </a:lnTo>
                  <a:lnTo>
                    <a:pt x="3914" y="24"/>
                  </a:lnTo>
                  <a:lnTo>
                    <a:pt x="391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3" name="未知"/>
            <p:cNvSpPr/>
            <p:nvPr/>
          </p:nvSpPr>
          <p:spPr bwMode="auto">
            <a:xfrm>
              <a:off x="3910" y="0"/>
              <a:ext cx="108" cy="106"/>
            </a:xfrm>
            <a:custGeom>
              <a:avLst/>
              <a:gdLst>
                <a:gd name="T0" fmla="*/ 0 w 108"/>
                <a:gd name="T1" fmla="*/ 106 h 106"/>
                <a:gd name="T2" fmla="*/ 108 w 108"/>
                <a:gd name="T3" fmla="*/ 54 h 106"/>
                <a:gd name="T4" fmla="*/ 0 w 108"/>
                <a:gd name="T5" fmla="*/ 0 h 106"/>
                <a:gd name="T6" fmla="*/ 0 w 108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106">
                  <a:moveTo>
                    <a:pt x="0" y="106"/>
                  </a:moveTo>
                  <a:lnTo>
                    <a:pt x="108" y="54"/>
                  </a:lnTo>
                  <a:lnTo>
                    <a:pt x="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506788" y="4292600"/>
            <a:ext cx="18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124200" y="787400"/>
            <a:ext cx="6143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336925" y="885825"/>
            <a:ext cx="1571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2800" i="1">
                <a:solidFill>
                  <a:srgbClr val="FFFF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endParaRPr lang="zh-CN" altLang="zh-CN" sz="2400" i="1">
              <a:latin typeface="Times New Roman" panose="02020603050405020304" pitchFamily="18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884613" y="51641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886200" y="5257800"/>
            <a:ext cx="1793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240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0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543800" y="5132388"/>
            <a:ext cx="3937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7635875" y="5230813"/>
            <a:ext cx="18097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3200" i="1">
                <a:solidFill>
                  <a:srgbClr val="FFFF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endParaRPr lang="zh-CN" altLang="zh-CN" sz="2400" i="1">
              <a:latin typeface="Times New Roman" panose="02020603050405020304" pitchFamily="18" charset="0"/>
            </a:endParaRPr>
          </a:p>
        </p:txBody>
      </p:sp>
      <p:grpSp>
        <p:nvGrpSpPr>
          <p:cNvPr id="6161" name="Group 17"/>
          <p:cNvGrpSpPr/>
          <p:nvPr/>
        </p:nvGrpSpPr>
        <p:grpSpPr bwMode="auto">
          <a:xfrm>
            <a:off x="3352800" y="2997200"/>
            <a:ext cx="608013" cy="487363"/>
            <a:chOff x="0" y="0"/>
            <a:chExt cx="383" cy="307"/>
          </a:xfrm>
        </p:grpSpPr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21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59" y="43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4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287" y="145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65" name="Group 21"/>
          <p:cNvGrpSpPr/>
          <p:nvPr/>
        </p:nvGrpSpPr>
        <p:grpSpPr bwMode="auto">
          <a:xfrm>
            <a:off x="3352800" y="1928813"/>
            <a:ext cx="608013" cy="490537"/>
            <a:chOff x="0" y="0"/>
            <a:chExt cx="383" cy="309"/>
          </a:xfrm>
        </p:grpSpPr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2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59" y="45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6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287" y="145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69" name="Group 25"/>
          <p:cNvGrpSpPr/>
          <p:nvPr/>
        </p:nvGrpSpPr>
        <p:grpSpPr bwMode="auto">
          <a:xfrm>
            <a:off x="3352800" y="2463800"/>
            <a:ext cx="608013" cy="485775"/>
            <a:chOff x="0" y="0"/>
            <a:chExt cx="383" cy="306"/>
          </a:xfrm>
        </p:grpSpPr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21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59" y="42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5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87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3352800" y="3452813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446463" y="3522663"/>
            <a:ext cx="2730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zh-CN" altLang="zh-CN" sz="240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3808413" y="3681413"/>
            <a:ext cx="152400" cy="1587"/>
          </a:xfrm>
          <a:prstGeom prst="line">
            <a:avLst/>
          </a:prstGeom>
          <a:noFill/>
          <a:ln w="9525" cmpd="sng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76" name="Group 32"/>
          <p:cNvGrpSpPr/>
          <p:nvPr/>
        </p:nvGrpSpPr>
        <p:grpSpPr bwMode="auto">
          <a:xfrm>
            <a:off x="3352800" y="3911600"/>
            <a:ext cx="608013" cy="485775"/>
            <a:chOff x="0" y="0"/>
            <a:chExt cx="383" cy="306"/>
          </a:xfrm>
        </p:grpSpPr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21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59" y="42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>
              <a:off x="287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80" name="Group 36"/>
          <p:cNvGrpSpPr/>
          <p:nvPr/>
        </p:nvGrpSpPr>
        <p:grpSpPr bwMode="auto">
          <a:xfrm>
            <a:off x="4189413" y="5062538"/>
            <a:ext cx="344487" cy="622300"/>
            <a:chOff x="0" y="0"/>
            <a:chExt cx="217" cy="392"/>
          </a:xfrm>
        </p:grpSpPr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0" y="90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59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99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84" name="Group 40"/>
          <p:cNvGrpSpPr/>
          <p:nvPr/>
        </p:nvGrpSpPr>
        <p:grpSpPr bwMode="auto">
          <a:xfrm>
            <a:off x="4781550" y="5062538"/>
            <a:ext cx="342900" cy="622300"/>
            <a:chOff x="0" y="0"/>
            <a:chExt cx="216" cy="392"/>
          </a:xfrm>
        </p:grpSpPr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0" y="90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58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88" name="Group 44"/>
          <p:cNvGrpSpPr/>
          <p:nvPr/>
        </p:nvGrpSpPr>
        <p:grpSpPr bwMode="auto">
          <a:xfrm>
            <a:off x="5335588" y="5062538"/>
            <a:ext cx="339725" cy="622300"/>
            <a:chOff x="0" y="0"/>
            <a:chExt cx="214" cy="392"/>
          </a:xfrm>
        </p:grpSpPr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0" y="90"/>
              <a:ext cx="2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56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3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96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92" name="Group 48"/>
          <p:cNvGrpSpPr/>
          <p:nvPr/>
        </p:nvGrpSpPr>
        <p:grpSpPr bwMode="auto">
          <a:xfrm>
            <a:off x="6400800" y="5056188"/>
            <a:ext cx="344488" cy="622300"/>
            <a:chOff x="0" y="0"/>
            <a:chExt cx="217" cy="392"/>
          </a:xfrm>
        </p:grpSpPr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0" y="90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59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5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99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96" name="Group 52"/>
          <p:cNvGrpSpPr/>
          <p:nvPr/>
        </p:nvGrpSpPr>
        <p:grpSpPr bwMode="auto">
          <a:xfrm>
            <a:off x="3124200" y="5062538"/>
            <a:ext cx="425450" cy="622300"/>
            <a:chOff x="0" y="0"/>
            <a:chExt cx="268" cy="392"/>
          </a:xfrm>
        </p:grpSpPr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0" y="90"/>
              <a:ext cx="2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58" y="130"/>
              <a:ext cx="12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110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01" name="Group 57"/>
          <p:cNvGrpSpPr/>
          <p:nvPr/>
        </p:nvGrpSpPr>
        <p:grpSpPr bwMode="auto">
          <a:xfrm>
            <a:off x="2589213" y="5062538"/>
            <a:ext cx="427037" cy="622300"/>
            <a:chOff x="0" y="0"/>
            <a:chExt cx="269" cy="392"/>
          </a:xfrm>
        </p:grpSpPr>
        <p:sp>
          <p:nvSpPr>
            <p:cNvPr id="6202" name="Rectangle 58"/>
            <p:cNvSpPr>
              <a:spLocks noChangeArrowheads="1"/>
            </p:cNvSpPr>
            <p:nvPr/>
          </p:nvSpPr>
          <p:spPr bwMode="auto">
            <a:xfrm>
              <a:off x="0" y="90"/>
              <a:ext cx="2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3" name="Rectangle 59"/>
            <p:cNvSpPr>
              <a:spLocks noChangeArrowheads="1"/>
            </p:cNvSpPr>
            <p:nvPr/>
          </p:nvSpPr>
          <p:spPr bwMode="auto">
            <a:xfrm>
              <a:off x="59" y="130"/>
              <a:ext cx="12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111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>
              <a:off x="99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06" name="Group 62"/>
          <p:cNvGrpSpPr/>
          <p:nvPr/>
        </p:nvGrpSpPr>
        <p:grpSpPr bwMode="auto">
          <a:xfrm>
            <a:off x="6932613" y="5062538"/>
            <a:ext cx="342900" cy="622300"/>
            <a:chOff x="0" y="0"/>
            <a:chExt cx="216" cy="392"/>
          </a:xfrm>
        </p:grpSpPr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0" y="90"/>
              <a:ext cx="2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58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6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10" name="Group 66"/>
          <p:cNvGrpSpPr/>
          <p:nvPr/>
        </p:nvGrpSpPr>
        <p:grpSpPr bwMode="auto">
          <a:xfrm>
            <a:off x="5924550" y="5062538"/>
            <a:ext cx="342900" cy="622300"/>
            <a:chOff x="0" y="0"/>
            <a:chExt cx="216" cy="392"/>
          </a:xfrm>
        </p:grpSpPr>
        <p:sp>
          <p:nvSpPr>
            <p:cNvPr id="6211" name="Rectangle 67"/>
            <p:cNvSpPr>
              <a:spLocks noChangeArrowheads="1"/>
            </p:cNvSpPr>
            <p:nvPr/>
          </p:nvSpPr>
          <p:spPr bwMode="auto">
            <a:xfrm>
              <a:off x="0" y="90"/>
              <a:ext cx="20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2" name="Rectangle 68"/>
            <p:cNvSpPr>
              <a:spLocks noChangeArrowheads="1"/>
            </p:cNvSpPr>
            <p:nvPr/>
          </p:nvSpPr>
          <p:spPr bwMode="auto">
            <a:xfrm>
              <a:off x="58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4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14" name="Group 70"/>
          <p:cNvGrpSpPr/>
          <p:nvPr/>
        </p:nvGrpSpPr>
        <p:grpSpPr bwMode="auto">
          <a:xfrm>
            <a:off x="3352800" y="1398588"/>
            <a:ext cx="608013" cy="485775"/>
            <a:chOff x="0" y="0"/>
            <a:chExt cx="383" cy="306"/>
          </a:xfrm>
        </p:grpSpPr>
        <p:sp>
          <p:nvSpPr>
            <p:cNvPr id="6215" name="Rectangle 71"/>
            <p:cNvSpPr>
              <a:spLocks noChangeArrowheads="1"/>
            </p:cNvSpPr>
            <p:nvPr/>
          </p:nvSpPr>
          <p:spPr bwMode="auto">
            <a:xfrm>
              <a:off x="0" y="0"/>
              <a:ext cx="2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6" name="Rectangle 72"/>
            <p:cNvSpPr>
              <a:spLocks noChangeArrowheads="1"/>
            </p:cNvSpPr>
            <p:nvPr/>
          </p:nvSpPr>
          <p:spPr bwMode="auto">
            <a:xfrm>
              <a:off x="59" y="42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7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287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18" name="Group 74"/>
          <p:cNvGrpSpPr/>
          <p:nvPr/>
        </p:nvGrpSpPr>
        <p:grpSpPr bwMode="auto">
          <a:xfrm>
            <a:off x="3302000" y="5510213"/>
            <a:ext cx="658813" cy="490537"/>
            <a:chOff x="0" y="0"/>
            <a:chExt cx="415" cy="309"/>
          </a:xfrm>
        </p:grpSpPr>
        <p:sp>
          <p:nvSpPr>
            <p:cNvPr id="6219" name="Rectangle 75"/>
            <p:cNvSpPr>
              <a:spLocks noChangeArrowheads="1"/>
            </p:cNvSpPr>
            <p:nvPr/>
          </p:nvSpPr>
          <p:spPr bwMode="auto">
            <a:xfrm>
              <a:off x="0" y="0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0" name="Rectangle 76"/>
            <p:cNvSpPr>
              <a:spLocks noChangeArrowheads="1"/>
            </p:cNvSpPr>
            <p:nvPr/>
          </p:nvSpPr>
          <p:spPr bwMode="auto">
            <a:xfrm>
              <a:off x="58" y="45"/>
              <a:ext cx="14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21" name="Rectangle 77"/>
            <p:cNvSpPr>
              <a:spLocks noChangeArrowheads="1"/>
            </p:cNvSpPr>
            <p:nvPr/>
          </p:nvSpPr>
          <p:spPr bwMode="auto">
            <a:xfrm>
              <a:off x="123" y="45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1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>
              <a:off x="319" y="145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23" name="Group 79"/>
          <p:cNvGrpSpPr/>
          <p:nvPr/>
        </p:nvGrpSpPr>
        <p:grpSpPr bwMode="auto">
          <a:xfrm>
            <a:off x="3302000" y="6045200"/>
            <a:ext cx="658813" cy="485775"/>
            <a:chOff x="0" y="0"/>
            <a:chExt cx="415" cy="306"/>
          </a:xfrm>
        </p:grpSpPr>
        <p:sp>
          <p:nvSpPr>
            <p:cNvPr id="6224" name="Rectangle 80"/>
            <p:cNvSpPr>
              <a:spLocks noChangeArrowheads="1"/>
            </p:cNvSpPr>
            <p:nvPr/>
          </p:nvSpPr>
          <p:spPr bwMode="auto">
            <a:xfrm>
              <a:off x="0" y="0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5" name="Rectangle 81"/>
            <p:cNvSpPr>
              <a:spLocks noChangeArrowheads="1"/>
            </p:cNvSpPr>
            <p:nvPr/>
          </p:nvSpPr>
          <p:spPr bwMode="auto">
            <a:xfrm>
              <a:off x="58" y="42"/>
              <a:ext cx="14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26" name="Rectangle 82"/>
            <p:cNvSpPr>
              <a:spLocks noChangeArrowheads="1"/>
            </p:cNvSpPr>
            <p:nvPr/>
          </p:nvSpPr>
          <p:spPr bwMode="auto">
            <a:xfrm>
              <a:off x="123" y="42"/>
              <a:ext cx="172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Times New Roman" panose="02020603050405020304" pitchFamily="18" charset="0"/>
                </a:rPr>
                <a:t>2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>
              <a:off x="319" y="144"/>
              <a:ext cx="96" cy="1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28" name="Group 84"/>
          <p:cNvGrpSpPr/>
          <p:nvPr/>
        </p:nvGrpSpPr>
        <p:grpSpPr bwMode="auto">
          <a:xfrm>
            <a:off x="3729038" y="939800"/>
            <a:ext cx="168275" cy="5716588"/>
            <a:chOff x="0" y="0"/>
            <a:chExt cx="106" cy="3601"/>
          </a:xfrm>
        </p:grpSpPr>
        <p:sp>
          <p:nvSpPr>
            <p:cNvPr id="6229" name="未知"/>
            <p:cNvSpPr/>
            <p:nvPr/>
          </p:nvSpPr>
          <p:spPr bwMode="auto">
            <a:xfrm>
              <a:off x="38" y="102"/>
              <a:ext cx="26" cy="3499"/>
            </a:xfrm>
            <a:custGeom>
              <a:avLst/>
              <a:gdLst>
                <a:gd name="T0" fmla="*/ 0 w 26"/>
                <a:gd name="T1" fmla="*/ 3499 h 3499"/>
                <a:gd name="T2" fmla="*/ 24 w 26"/>
                <a:gd name="T3" fmla="*/ 3499 h 3499"/>
                <a:gd name="T4" fmla="*/ 26 w 26"/>
                <a:gd name="T5" fmla="*/ 0 h 3499"/>
                <a:gd name="T6" fmla="*/ 2 w 26"/>
                <a:gd name="T7" fmla="*/ 0 h 3499"/>
                <a:gd name="T8" fmla="*/ 0 w 26"/>
                <a:gd name="T9" fmla="*/ 3499 h 3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499">
                  <a:moveTo>
                    <a:pt x="0" y="3499"/>
                  </a:moveTo>
                  <a:lnTo>
                    <a:pt x="24" y="3499"/>
                  </a:lnTo>
                  <a:lnTo>
                    <a:pt x="26" y="0"/>
                  </a:lnTo>
                  <a:lnTo>
                    <a:pt x="2" y="0"/>
                  </a:lnTo>
                  <a:lnTo>
                    <a:pt x="0" y="34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0" name="未知"/>
            <p:cNvSpPr/>
            <p:nvPr/>
          </p:nvSpPr>
          <p:spPr bwMode="auto">
            <a:xfrm>
              <a:off x="0" y="0"/>
              <a:ext cx="106" cy="108"/>
            </a:xfrm>
            <a:custGeom>
              <a:avLst/>
              <a:gdLst>
                <a:gd name="T0" fmla="*/ 106 w 106"/>
                <a:gd name="T1" fmla="*/ 108 h 108"/>
                <a:gd name="T2" fmla="*/ 52 w 106"/>
                <a:gd name="T3" fmla="*/ 0 h 108"/>
                <a:gd name="T4" fmla="*/ 0 w 106"/>
                <a:gd name="T5" fmla="*/ 108 h 108"/>
                <a:gd name="T6" fmla="*/ 106 w 106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108">
                  <a:moveTo>
                    <a:pt x="106" y="108"/>
                  </a:moveTo>
                  <a:lnTo>
                    <a:pt x="52" y="0"/>
                  </a:lnTo>
                  <a:lnTo>
                    <a:pt x="0" y="108"/>
                  </a:lnTo>
                  <a:lnTo>
                    <a:pt x="106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31" name="Group 87"/>
          <p:cNvGrpSpPr/>
          <p:nvPr/>
        </p:nvGrpSpPr>
        <p:grpSpPr bwMode="auto">
          <a:xfrm>
            <a:off x="2058988" y="5062538"/>
            <a:ext cx="425450" cy="622300"/>
            <a:chOff x="0" y="0"/>
            <a:chExt cx="268" cy="392"/>
          </a:xfrm>
        </p:grpSpPr>
        <p:sp>
          <p:nvSpPr>
            <p:cNvPr id="6232" name="Rectangle 88"/>
            <p:cNvSpPr>
              <a:spLocks noChangeArrowheads="1"/>
            </p:cNvSpPr>
            <p:nvPr/>
          </p:nvSpPr>
          <p:spPr bwMode="auto">
            <a:xfrm>
              <a:off x="0" y="90"/>
              <a:ext cx="2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3" name="Rectangle 89"/>
            <p:cNvSpPr>
              <a:spLocks noChangeArrowheads="1"/>
            </p:cNvSpPr>
            <p:nvPr/>
          </p:nvSpPr>
          <p:spPr bwMode="auto">
            <a:xfrm>
              <a:off x="58" y="130"/>
              <a:ext cx="12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-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34" name="Rectangle 90"/>
            <p:cNvSpPr>
              <a:spLocks noChangeArrowheads="1"/>
            </p:cNvSpPr>
            <p:nvPr/>
          </p:nvSpPr>
          <p:spPr bwMode="auto">
            <a:xfrm>
              <a:off x="110" y="130"/>
              <a:ext cx="15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zh-CN" sz="2400">
                  <a:solidFill>
                    <a:srgbClr val="FFFFFF"/>
                  </a:solidFill>
                  <a:latin typeface="Arial Narrow" panose="020B0606020202030204" pitchFamily="34" charset="0"/>
                </a:rPr>
                <a:t>3</a:t>
              </a: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6235" name="Line 91"/>
            <p:cNvSpPr>
              <a:spLocks noChangeShapeType="1"/>
            </p:cNvSpPr>
            <p:nvPr/>
          </p:nvSpPr>
          <p:spPr bwMode="auto">
            <a:xfrm>
              <a:off x="98" y="0"/>
              <a:ext cx="1" cy="94"/>
            </a:xfrm>
            <a:prstGeom prst="line">
              <a:avLst/>
            </a:prstGeom>
            <a:noFill/>
            <a:ln w="9525" cmpd="sng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36" name="Rectangle 92"/>
          <p:cNvSpPr>
            <a:spLocks noChangeArrowheads="1"/>
          </p:cNvSpPr>
          <p:nvPr/>
        </p:nvSpPr>
        <p:spPr bwMode="auto">
          <a:xfrm>
            <a:off x="912813" y="309563"/>
            <a:ext cx="5784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37" name="Rectangle 93"/>
          <p:cNvSpPr>
            <a:spLocks noChangeArrowheads="1"/>
          </p:cNvSpPr>
          <p:nvPr/>
        </p:nvSpPr>
        <p:spPr bwMode="auto">
          <a:xfrm>
            <a:off x="6783388" y="309563"/>
            <a:ext cx="1406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38" name="Line 94"/>
          <p:cNvSpPr>
            <a:spLocks noChangeShapeType="1"/>
          </p:cNvSpPr>
          <p:nvPr/>
        </p:nvSpPr>
        <p:spPr bwMode="auto">
          <a:xfrm flipV="1">
            <a:off x="3276600" y="1600200"/>
            <a:ext cx="0" cy="358140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39" name="Line 95"/>
          <p:cNvSpPr>
            <a:spLocks noChangeShapeType="1"/>
          </p:cNvSpPr>
          <p:nvPr/>
        </p:nvSpPr>
        <p:spPr bwMode="auto">
          <a:xfrm flipH="1">
            <a:off x="3276600" y="1600200"/>
            <a:ext cx="533400" cy="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0" name="Oval 96"/>
          <p:cNvSpPr>
            <a:spLocks noChangeArrowheads="1"/>
          </p:cNvSpPr>
          <p:nvPr/>
        </p:nvSpPr>
        <p:spPr bwMode="auto">
          <a:xfrm>
            <a:off x="3810000" y="2667000"/>
            <a:ext cx="76200" cy="76200"/>
          </a:xfrm>
          <a:prstGeom prst="ellipse">
            <a:avLst/>
          </a:prstGeom>
          <a:solidFill>
            <a:srgbClr val="CC000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1" name="Line 97"/>
          <p:cNvSpPr>
            <a:spLocks noChangeShapeType="1"/>
          </p:cNvSpPr>
          <p:nvPr/>
        </p:nvSpPr>
        <p:spPr bwMode="auto">
          <a:xfrm flipV="1">
            <a:off x="4343400" y="3657600"/>
            <a:ext cx="0" cy="152400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2" name="Line 98"/>
          <p:cNvSpPr>
            <a:spLocks noChangeShapeType="1"/>
          </p:cNvSpPr>
          <p:nvPr/>
        </p:nvSpPr>
        <p:spPr bwMode="auto">
          <a:xfrm flipH="1">
            <a:off x="3962400" y="3657600"/>
            <a:ext cx="381000" cy="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3" name="Line 99"/>
          <p:cNvSpPr>
            <a:spLocks noChangeShapeType="1"/>
          </p:cNvSpPr>
          <p:nvPr/>
        </p:nvSpPr>
        <p:spPr bwMode="auto">
          <a:xfrm>
            <a:off x="4953000" y="4724400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4" name="Line 100"/>
          <p:cNvSpPr>
            <a:spLocks noChangeShapeType="1"/>
          </p:cNvSpPr>
          <p:nvPr/>
        </p:nvSpPr>
        <p:spPr bwMode="auto">
          <a:xfrm flipH="1">
            <a:off x="3962400" y="4648200"/>
            <a:ext cx="990600" cy="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5" name="Line 101"/>
          <p:cNvSpPr>
            <a:spLocks noChangeShapeType="1"/>
          </p:cNvSpPr>
          <p:nvPr/>
        </p:nvSpPr>
        <p:spPr bwMode="auto">
          <a:xfrm flipV="1">
            <a:off x="4953000" y="4648200"/>
            <a:ext cx="0" cy="53340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6" name="Line 102"/>
          <p:cNvSpPr>
            <a:spLocks noChangeShapeType="1"/>
          </p:cNvSpPr>
          <p:nvPr/>
        </p:nvSpPr>
        <p:spPr bwMode="auto">
          <a:xfrm>
            <a:off x="5486400" y="5181600"/>
            <a:ext cx="0" cy="53340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" name="Line 103"/>
          <p:cNvSpPr>
            <a:spLocks noChangeShapeType="1"/>
          </p:cNvSpPr>
          <p:nvPr/>
        </p:nvSpPr>
        <p:spPr bwMode="auto">
          <a:xfrm>
            <a:off x="4038600" y="5715000"/>
            <a:ext cx="1447800" cy="0"/>
          </a:xfrm>
          <a:prstGeom prst="line">
            <a:avLst/>
          </a:prstGeom>
          <a:noFill/>
          <a:ln w="9525" cmpd="sng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8" name="Line 104"/>
          <p:cNvSpPr>
            <a:spLocks noChangeShapeType="1"/>
          </p:cNvSpPr>
          <p:nvPr/>
        </p:nvSpPr>
        <p:spPr bwMode="auto">
          <a:xfrm>
            <a:off x="2971800" y="1066800"/>
            <a:ext cx="3048000" cy="5562600"/>
          </a:xfrm>
          <a:prstGeom prst="line">
            <a:avLst/>
          </a:prstGeom>
          <a:noFill/>
          <a:ln w="53975" cmpd="sng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2133600" y="1447800"/>
            <a:ext cx="171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-1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7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3962400" y="2438400"/>
            <a:ext cx="176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0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5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251" name="Text Box 107"/>
          <p:cNvSpPr txBox="1">
            <a:spLocks noChangeArrowheads="1"/>
          </p:cNvSpPr>
          <p:nvPr/>
        </p:nvSpPr>
        <p:spPr bwMode="auto">
          <a:xfrm>
            <a:off x="4267200" y="3352800"/>
            <a:ext cx="188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252" name="Text Box 108"/>
          <p:cNvSpPr txBox="1">
            <a:spLocks noChangeArrowheads="1"/>
          </p:cNvSpPr>
          <p:nvPr/>
        </p:nvSpPr>
        <p:spPr bwMode="auto">
          <a:xfrm>
            <a:off x="4648200" y="4419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253" name="Text Box 109"/>
          <p:cNvSpPr txBox="1">
            <a:spLocks noChangeArrowheads="1"/>
          </p:cNvSpPr>
          <p:nvPr/>
        </p:nvSpPr>
        <p:spPr bwMode="auto">
          <a:xfrm>
            <a:off x="5257800" y="5562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-1</a:t>
            </a:r>
            <a:r>
              <a:rPr 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254" name="Text Box 110"/>
          <p:cNvSpPr txBox="1">
            <a:spLocks noChangeArrowheads="1"/>
          </p:cNvSpPr>
          <p:nvPr/>
        </p:nvSpPr>
        <p:spPr bwMode="auto">
          <a:xfrm>
            <a:off x="323850" y="404813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作一次函数</a:t>
            </a:r>
            <a:r>
              <a:rPr lang="zh-CN" altLang="zh-CN" sz="2400" b="1" i="1">
                <a:solidFill>
                  <a:schemeClr val="bg1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= --2</a:t>
            </a:r>
            <a:r>
              <a:rPr lang="zh-CN" altLang="zh-CN" sz="2400" b="1" i="1">
                <a:solidFill>
                  <a:schemeClr val="bg1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+5</a:t>
            </a:r>
            <a:r>
              <a:rPr 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的图象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30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8" grpId="0" animBg="1"/>
      <p:bldP spid="6239" grpId="0" animBg="1"/>
      <p:bldP spid="6240" grpId="0" animBg="1"/>
      <p:bldP spid="6241" grpId="0" animBg="1"/>
      <p:bldP spid="6242" grpId="0" animBg="1"/>
      <p:bldP spid="6244" grpId="0" animBg="1"/>
      <p:bldP spid="6245" grpId="0" animBg="1"/>
      <p:bldP spid="6246" grpId="0" animBg="1"/>
      <p:bldP spid="6247" grpId="0" animBg="1"/>
      <p:bldP spid="6248" grpId="0" animBg="1"/>
      <p:bldP spid="6249" grpId="0" autoUpdateAnimBg="0"/>
      <p:bldP spid="6250" grpId="0" autoUpdateAnimBg="0"/>
      <p:bldP spid="6251" grpId="0" autoUpdateAnimBg="0"/>
      <p:bldP spid="6252" grpId="0" autoUpdateAnimBg="0"/>
      <p:bldP spid="625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371600" y="18288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3789363"/>
            <a:ext cx="77724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Times New Roman" panose="02020603050405020304" pitchFamily="18" charset="0"/>
              </a:rPr>
              <a:t>  2</a:t>
            </a:r>
            <a:r>
              <a:rPr lang="zh-CN" sz="3200" b="1" dirty="0">
                <a:latin typeface="Times New Roman" panose="02020603050405020304" pitchFamily="18" charset="0"/>
              </a:rPr>
              <a:t>、 在所作的图象上取几个点，找出它们的横坐标和纵坐标，并验证它们是否满足关系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y= -</a:t>
            </a:r>
            <a:r>
              <a:rPr lang="zh-CN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x+</a:t>
            </a:r>
            <a:r>
              <a:rPr lang="zh-CN" altLang="zh-CN" sz="3200" b="1" dirty="0">
                <a:latin typeface="Times New Roman" panose="02020603050405020304" pitchFamily="18" charset="0"/>
              </a:rPr>
              <a:t>5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 </a:t>
            </a:r>
            <a:r>
              <a:rPr lang="zh-CN" sz="3200" b="1" dirty="0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1196975"/>
            <a:ext cx="828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Times New Roman" panose="02020603050405020304" pitchFamily="18" charset="0"/>
              </a:rPr>
              <a:t>1</a:t>
            </a:r>
            <a:r>
              <a:rPr lang="zh-CN" sz="3200" b="1" dirty="0">
                <a:latin typeface="Times New Roman" panose="02020603050405020304" pitchFamily="18" charset="0"/>
              </a:rPr>
              <a:t>、满足关系式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y= -</a:t>
            </a:r>
            <a:r>
              <a:rPr lang="zh-CN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x+</a:t>
            </a:r>
            <a:r>
              <a:rPr lang="zh-CN" altLang="zh-CN" sz="3200" b="1" dirty="0">
                <a:latin typeface="Times New Roman" panose="02020603050405020304" pitchFamily="18" charset="0"/>
              </a:rPr>
              <a:t>5</a:t>
            </a:r>
            <a:r>
              <a:rPr lang="zh-CN" sz="3200" b="1" dirty="0">
                <a:latin typeface="Times New Roman" panose="02020603050405020304" pitchFamily="18" charset="0"/>
              </a:rPr>
              <a:t>的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sz="3200" b="1" i="1" dirty="0">
                <a:latin typeface="Times New Roman" panose="02020603050405020304" pitchFamily="18" charset="0"/>
              </a:rPr>
              <a:t>，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</a:t>
            </a:r>
            <a:r>
              <a:rPr lang="zh-CN" sz="3200" b="1" dirty="0">
                <a:latin typeface="Times New Roman" panose="02020603050405020304" pitchFamily="18" charset="0"/>
              </a:rPr>
              <a:t>所对应的点（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sz="3200" b="1" i="1" dirty="0">
                <a:latin typeface="Times New Roman" panose="02020603050405020304" pitchFamily="18" charset="0"/>
              </a:rPr>
              <a:t>，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</a:t>
            </a:r>
            <a:r>
              <a:rPr lang="zh-CN" sz="3200" b="1" dirty="0">
                <a:latin typeface="Times New Roman" panose="02020603050405020304" pitchFamily="18" charset="0"/>
              </a:rPr>
              <a:t>）都在一次函数的图象上吗？</a:t>
            </a:r>
            <a:endParaRPr 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7088" y="5445125"/>
            <a:ext cx="670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图象上所有的点都满足关系式</a:t>
            </a:r>
            <a:r>
              <a:rPr lang="zh-CN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endParaRPr lang="zh-CN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9750" y="2492375"/>
            <a:ext cx="75438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</a:t>
            </a:r>
            <a:r>
              <a:rPr 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满足关系式的</a:t>
            </a:r>
            <a:r>
              <a:rPr lang="zh-CN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所对应的点（</a:t>
            </a:r>
            <a:r>
              <a:rPr lang="zh-CN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）都在图象上</a:t>
            </a:r>
            <a:r>
              <a:rPr lang="zh-CN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7175" name="Group 7"/>
          <p:cNvGrpSpPr/>
          <p:nvPr/>
        </p:nvGrpSpPr>
        <p:grpSpPr bwMode="auto">
          <a:xfrm>
            <a:off x="0" y="476250"/>
            <a:ext cx="1438275" cy="519113"/>
            <a:chOff x="0" y="0"/>
            <a:chExt cx="906" cy="327"/>
          </a:xfrm>
        </p:grpSpPr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362" cy="327"/>
            </a:xfrm>
            <a:prstGeom prst="rect">
              <a:avLst/>
            </a:prstGeom>
            <a:solidFill>
              <a:srgbClr val="DAB32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 dirty="0"/>
                <a:t>探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544" y="0"/>
              <a:ext cx="362" cy="327"/>
            </a:xfrm>
            <a:prstGeom prst="rect">
              <a:avLst/>
            </a:prstGeom>
            <a:solidFill>
              <a:srgbClr val="DAB32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/>
                <a:t>究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7705725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/>
              <a:t>   </a:t>
            </a:r>
            <a:r>
              <a:rPr lang="zh-CN" sz="3200" b="1" dirty="0"/>
              <a:t>类似地，数学上已经证明：</a:t>
            </a:r>
          </a:p>
          <a:p>
            <a:pPr>
              <a:spcBef>
                <a:spcPct val="50000"/>
              </a:spcBef>
            </a:pPr>
            <a:r>
              <a:rPr lang="zh-CN" sz="3200" b="1" dirty="0"/>
              <a:t>     </a:t>
            </a:r>
            <a:r>
              <a:rPr lang="zh-CN" sz="3200" b="1" dirty="0">
                <a:solidFill>
                  <a:srgbClr val="FF3300"/>
                </a:solidFill>
              </a:rPr>
              <a:t>一次函数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y= kx+b</a:t>
            </a:r>
            <a:r>
              <a:rPr lang="zh-CN" sz="3200" b="1" dirty="0">
                <a:latin typeface="Times New Roman" panose="02020603050405020304" pitchFamily="18" charset="0"/>
              </a:rPr>
              <a:t>（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b</a:t>
            </a:r>
            <a:r>
              <a:rPr lang="zh-CN" altLang="zh-CN" sz="3200" b="1" dirty="0">
                <a:latin typeface="Times New Roman" panose="02020603050405020304" pitchFamily="18" charset="0"/>
              </a:rPr>
              <a:t>≠0</a:t>
            </a:r>
            <a:r>
              <a:rPr lang="zh-CN" sz="3200" b="1" dirty="0">
                <a:latin typeface="Times New Roman" panose="02020603050405020304" pitchFamily="18" charset="0"/>
              </a:rPr>
              <a:t>）</a:t>
            </a:r>
            <a:r>
              <a:rPr 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的图像是一条直线</a:t>
            </a: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sz="3200" b="1" dirty="0">
                <a:latin typeface="Times New Roman" panose="02020603050405020304" pitchFamily="18" charset="0"/>
              </a:rPr>
              <a:t>由于两点确定一条直线，因此画一次函数的图像，只要描出图像上的两个点，然后过这两点作一条直线就行了</a:t>
            </a:r>
            <a:r>
              <a:rPr lang="zh-CN" altLang="zh-CN" sz="32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sz="3200" b="1" dirty="0">
                <a:latin typeface="Times New Roman" panose="02020603050405020304" pitchFamily="18" charset="0"/>
              </a:rPr>
              <a:t>我们常常把这条直线叫作</a:t>
            </a:r>
            <a:r>
              <a:rPr 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“直线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y= kx+b</a:t>
            </a:r>
            <a:r>
              <a:rPr lang="zh-CN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H="1">
            <a:off x="3886200" y="2895600"/>
            <a:ext cx="2133600" cy="39624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620713"/>
            <a:ext cx="4535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/>
              <a:t>1</a:t>
            </a:r>
            <a:r>
              <a:rPr lang="zh-CN" altLang="zh-CN" sz="2800" b="1" dirty="0"/>
              <a:t>. </a:t>
            </a:r>
            <a:r>
              <a:rPr lang="zh-CN" sz="3200" b="1" dirty="0"/>
              <a:t>作出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y=</a:t>
            </a:r>
            <a:r>
              <a:rPr lang="zh-CN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</a:t>
            </a:r>
            <a:r>
              <a:rPr lang="zh-CN" sz="3200" b="1" dirty="0"/>
              <a:t>的图象？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0" y="1341438"/>
            <a:ext cx="8123238" cy="1252537"/>
            <a:chOff x="0" y="0"/>
            <a:chExt cx="5117" cy="789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0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400" b="1" dirty="0"/>
                <a:t>解：列表：</a:t>
              </a: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707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4388" y="463"/>
              <a:ext cx="3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025" y="463"/>
              <a:ext cx="3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660" y="463"/>
              <a:ext cx="36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3250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2840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476" y="463"/>
              <a:ext cx="36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565" y="463"/>
              <a:ext cx="91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y=</a:t>
              </a:r>
              <a:r>
                <a:rPr lang="zh-CN" altLang="zh-CN" sz="2400" b="1">
                  <a:latin typeface="Times New Roman" panose="02020603050405020304" pitchFamily="18" charset="0"/>
                </a:rPr>
                <a:t>2</a:t>
              </a:r>
              <a:r>
                <a:rPr lang="zh-CN" altLang="zh-CN" sz="2400" b="1" i="1">
                  <a:latin typeface="Times New Roman" panose="02020603050405020304" pitchFamily="18" charset="0"/>
                </a:rPr>
                <a:t>x</a:t>
              </a:r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4707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4388" y="136"/>
              <a:ext cx="31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4025" y="136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3660" y="136"/>
              <a:ext cx="3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3250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2840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476" y="136"/>
              <a:ext cx="3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1565" y="136"/>
              <a:ext cx="9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565" y="136"/>
              <a:ext cx="3552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1565" y="463"/>
              <a:ext cx="3552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1565" y="789"/>
              <a:ext cx="3552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1565" y="136"/>
              <a:ext cx="0" cy="653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2476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284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325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366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4025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4388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4707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5117" y="136"/>
              <a:ext cx="0" cy="653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11188" y="4005263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连线：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11188" y="299720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描点：</a:t>
            </a:r>
          </a:p>
        </p:txBody>
      </p:sp>
      <p:grpSp>
        <p:nvGrpSpPr>
          <p:cNvPr id="9252" name="Group 36"/>
          <p:cNvGrpSpPr/>
          <p:nvPr/>
        </p:nvGrpSpPr>
        <p:grpSpPr bwMode="auto">
          <a:xfrm>
            <a:off x="2916238" y="2538413"/>
            <a:ext cx="4800600" cy="4319587"/>
            <a:chOff x="0" y="0"/>
            <a:chExt cx="3024" cy="2721"/>
          </a:xfrm>
        </p:grpSpPr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998" y="1465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9254" name="Text Box 38"/>
            <p:cNvSpPr txBox="1">
              <a:spLocks noChangeArrowheads="1"/>
            </p:cNvSpPr>
            <p:nvPr/>
          </p:nvSpPr>
          <p:spPr bwMode="auto">
            <a:xfrm>
              <a:off x="2812" y="149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255" name="Text Box 39"/>
            <p:cNvSpPr txBox="1">
              <a:spLocks noChangeArrowheads="1"/>
            </p:cNvSpPr>
            <p:nvPr/>
          </p:nvSpPr>
          <p:spPr bwMode="auto">
            <a:xfrm>
              <a:off x="1043" y="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9256" name="Group 40"/>
            <p:cNvGrpSpPr/>
            <p:nvPr/>
          </p:nvGrpSpPr>
          <p:grpSpPr bwMode="auto">
            <a:xfrm>
              <a:off x="0" y="84"/>
              <a:ext cx="2903" cy="2637"/>
              <a:chOff x="0" y="0"/>
              <a:chExt cx="3492" cy="3172"/>
            </a:xfrm>
          </p:grpSpPr>
          <p:grpSp>
            <p:nvGrpSpPr>
              <p:cNvPr id="9257" name="Group 41"/>
              <p:cNvGrpSpPr/>
              <p:nvPr/>
            </p:nvGrpSpPr>
            <p:grpSpPr bwMode="auto">
              <a:xfrm>
                <a:off x="0" y="1663"/>
                <a:ext cx="3492" cy="438"/>
                <a:chOff x="0" y="0"/>
                <a:chExt cx="4320" cy="911"/>
              </a:xfrm>
            </p:grpSpPr>
            <p:sp>
              <p:nvSpPr>
                <p:cNvPr id="9258" name="Line 42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4320" cy="0"/>
                </a:xfrm>
                <a:prstGeom prst="line">
                  <a:avLst/>
                </a:prstGeom>
                <a:noFill/>
                <a:ln w="57150" cmpd="sng">
                  <a:solidFill>
                    <a:schemeClr val="tx1"/>
                  </a:solidFill>
                  <a:rou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9259" name="Group 43"/>
                <p:cNvGrpSpPr/>
                <p:nvPr/>
              </p:nvGrpSpPr>
              <p:grpSpPr bwMode="auto">
                <a:xfrm>
                  <a:off x="1872" y="0"/>
                  <a:ext cx="384" cy="144"/>
                  <a:chOff x="0" y="0"/>
                  <a:chExt cx="192" cy="96"/>
                </a:xfrm>
              </p:grpSpPr>
              <p:sp>
                <p:nvSpPr>
                  <p:cNvPr id="9260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262" name="Group 46"/>
                <p:cNvGrpSpPr/>
                <p:nvPr/>
              </p:nvGrpSpPr>
              <p:grpSpPr bwMode="auto">
                <a:xfrm>
                  <a:off x="2640" y="0"/>
                  <a:ext cx="384" cy="144"/>
                  <a:chOff x="0" y="0"/>
                  <a:chExt cx="192" cy="96"/>
                </a:xfrm>
              </p:grpSpPr>
              <p:sp>
                <p:nvSpPr>
                  <p:cNvPr id="926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265" name="Group 49"/>
                <p:cNvGrpSpPr/>
                <p:nvPr/>
              </p:nvGrpSpPr>
              <p:grpSpPr bwMode="auto">
                <a:xfrm>
                  <a:off x="3408" y="0"/>
                  <a:ext cx="384" cy="144"/>
                  <a:chOff x="0" y="0"/>
                  <a:chExt cx="192" cy="96"/>
                </a:xfrm>
              </p:grpSpPr>
              <p:sp>
                <p:nvSpPr>
                  <p:cNvPr id="926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26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161" y="188"/>
                  <a:ext cx="315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926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545" y="188"/>
                  <a:ext cx="315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927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929" y="188"/>
                  <a:ext cx="315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927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311" y="188"/>
                  <a:ext cx="316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927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695" y="188"/>
                  <a:ext cx="315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grpSp>
              <p:nvGrpSpPr>
                <p:cNvPr id="9273" name="Group 57"/>
                <p:cNvGrpSpPr/>
                <p:nvPr/>
              </p:nvGrpSpPr>
              <p:grpSpPr bwMode="auto">
                <a:xfrm>
                  <a:off x="288" y="0"/>
                  <a:ext cx="384" cy="144"/>
                  <a:chOff x="0" y="0"/>
                  <a:chExt cx="192" cy="96"/>
                </a:xfrm>
              </p:grpSpPr>
              <p:sp>
                <p:nvSpPr>
                  <p:cNvPr id="9274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5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276" name="Group 60"/>
                <p:cNvGrpSpPr/>
                <p:nvPr/>
              </p:nvGrpSpPr>
              <p:grpSpPr bwMode="auto">
                <a:xfrm>
                  <a:off x="1056" y="0"/>
                  <a:ext cx="384" cy="144"/>
                  <a:chOff x="0" y="0"/>
                  <a:chExt cx="192" cy="96"/>
                </a:xfrm>
              </p:grpSpPr>
              <p:sp>
                <p:nvSpPr>
                  <p:cNvPr id="927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27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97" y="188"/>
                  <a:ext cx="410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-4</a:t>
                  </a:r>
                </a:p>
              </p:txBody>
            </p:sp>
            <p:sp>
              <p:nvSpPr>
                <p:cNvPr id="928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79" y="188"/>
                  <a:ext cx="41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-3</a:t>
                  </a:r>
                </a:p>
              </p:txBody>
            </p:sp>
            <p:sp>
              <p:nvSpPr>
                <p:cNvPr id="9281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65" y="188"/>
                  <a:ext cx="410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-2</a:t>
                  </a:r>
                </a:p>
              </p:txBody>
            </p:sp>
            <p:sp>
              <p:nvSpPr>
                <p:cNvPr id="9282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249" y="190"/>
                  <a:ext cx="410" cy="7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zh-CN" altLang="zh-CN" sz="2400" b="1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  <p:sp>
            <p:nvSpPr>
              <p:cNvPr id="9283" name="Line 67"/>
              <p:cNvSpPr>
                <a:spLocks noChangeShapeType="1"/>
              </p:cNvSpPr>
              <p:nvPr/>
            </p:nvSpPr>
            <p:spPr bwMode="auto">
              <a:xfrm flipV="1">
                <a:off x="1516" y="0"/>
                <a:ext cx="0" cy="3172"/>
              </a:xfrm>
              <a:prstGeom prst="line">
                <a:avLst/>
              </a:prstGeom>
              <a:noFill/>
              <a:ln w="57150" cmpd="sng">
                <a:solidFill>
                  <a:schemeClr val="tx1"/>
                </a:solidFill>
                <a:rou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84" name="Text Box 68"/>
              <p:cNvSpPr txBox="1">
                <a:spLocks noChangeArrowheads="1"/>
              </p:cNvSpPr>
              <p:nvPr/>
            </p:nvSpPr>
            <p:spPr bwMode="auto">
              <a:xfrm>
                <a:off x="1270" y="665"/>
                <a:ext cx="255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9285" name="Text Box 69"/>
              <p:cNvSpPr txBox="1">
                <a:spLocks noChangeArrowheads="1"/>
              </p:cNvSpPr>
              <p:nvPr/>
            </p:nvSpPr>
            <p:spPr bwMode="auto">
              <a:xfrm>
                <a:off x="1270" y="1308"/>
                <a:ext cx="255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286" name="Text Box 70"/>
              <p:cNvSpPr txBox="1">
                <a:spLocks noChangeArrowheads="1"/>
              </p:cNvSpPr>
              <p:nvPr/>
            </p:nvSpPr>
            <p:spPr bwMode="auto">
              <a:xfrm>
                <a:off x="1270" y="393"/>
                <a:ext cx="255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9287" name="Text Box 71"/>
              <p:cNvSpPr txBox="1">
                <a:spLocks noChangeArrowheads="1"/>
              </p:cNvSpPr>
              <p:nvPr/>
            </p:nvSpPr>
            <p:spPr bwMode="auto">
              <a:xfrm>
                <a:off x="1270" y="994"/>
                <a:ext cx="255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9288" name="Text Box 72"/>
              <p:cNvSpPr txBox="1">
                <a:spLocks noChangeArrowheads="1"/>
              </p:cNvSpPr>
              <p:nvPr/>
            </p:nvSpPr>
            <p:spPr bwMode="auto">
              <a:xfrm>
                <a:off x="1296" y="75"/>
                <a:ext cx="255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9289" name="Text Box 73"/>
              <p:cNvSpPr txBox="1">
                <a:spLocks noChangeArrowheads="1"/>
              </p:cNvSpPr>
              <p:nvPr/>
            </p:nvSpPr>
            <p:spPr bwMode="auto">
              <a:xfrm>
                <a:off x="1205" y="2176"/>
                <a:ext cx="332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9290" name="Text Box 74"/>
              <p:cNvSpPr txBox="1">
                <a:spLocks noChangeArrowheads="1"/>
              </p:cNvSpPr>
              <p:nvPr/>
            </p:nvSpPr>
            <p:spPr bwMode="auto">
              <a:xfrm>
                <a:off x="1175" y="2826"/>
                <a:ext cx="332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9291" name="Text Box 75"/>
              <p:cNvSpPr txBox="1">
                <a:spLocks noChangeArrowheads="1"/>
              </p:cNvSpPr>
              <p:nvPr/>
            </p:nvSpPr>
            <p:spPr bwMode="auto">
              <a:xfrm>
                <a:off x="1219" y="1891"/>
                <a:ext cx="332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9292" name="Text Box 76"/>
              <p:cNvSpPr txBox="1">
                <a:spLocks noChangeArrowheads="1"/>
              </p:cNvSpPr>
              <p:nvPr/>
            </p:nvSpPr>
            <p:spPr bwMode="auto">
              <a:xfrm>
                <a:off x="1197" y="2509"/>
                <a:ext cx="332" cy="3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grpSp>
            <p:nvGrpSpPr>
              <p:cNvPr id="9293" name="Group 77"/>
              <p:cNvGrpSpPr/>
              <p:nvPr/>
            </p:nvGrpSpPr>
            <p:grpSpPr bwMode="auto">
              <a:xfrm>
                <a:off x="1530" y="237"/>
                <a:ext cx="44" cy="2704"/>
                <a:chOff x="0" y="0"/>
                <a:chExt cx="176" cy="2513"/>
              </a:xfrm>
            </p:grpSpPr>
            <p:grpSp>
              <p:nvGrpSpPr>
                <p:cNvPr id="9294" name="Group 78"/>
                <p:cNvGrpSpPr/>
                <p:nvPr/>
              </p:nvGrpSpPr>
              <p:grpSpPr bwMode="auto">
                <a:xfrm rot="-5362763">
                  <a:off x="-45" y="45"/>
                  <a:ext cx="266" cy="176"/>
                  <a:chOff x="0" y="0"/>
                  <a:chExt cx="192" cy="96"/>
                </a:xfrm>
              </p:grpSpPr>
              <p:sp>
                <p:nvSpPr>
                  <p:cNvPr id="929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6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297" name="Group 81"/>
                <p:cNvGrpSpPr/>
                <p:nvPr/>
              </p:nvGrpSpPr>
              <p:grpSpPr bwMode="auto">
                <a:xfrm rot="-5362763">
                  <a:off x="-45" y="617"/>
                  <a:ext cx="266" cy="176"/>
                  <a:chOff x="0" y="0"/>
                  <a:chExt cx="192" cy="96"/>
                </a:xfrm>
              </p:grpSpPr>
              <p:sp>
                <p:nvSpPr>
                  <p:cNvPr id="929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9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300" name="Group 84"/>
                <p:cNvGrpSpPr/>
                <p:nvPr/>
              </p:nvGrpSpPr>
              <p:grpSpPr bwMode="auto">
                <a:xfrm rot="-5362763">
                  <a:off x="-45" y="1167"/>
                  <a:ext cx="265" cy="176"/>
                  <a:chOff x="0" y="0"/>
                  <a:chExt cx="192" cy="96"/>
                </a:xfrm>
              </p:grpSpPr>
              <p:sp>
                <p:nvSpPr>
                  <p:cNvPr id="9301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2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303" name="Group 87"/>
                <p:cNvGrpSpPr/>
                <p:nvPr/>
              </p:nvGrpSpPr>
              <p:grpSpPr bwMode="auto">
                <a:xfrm rot="-5362763">
                  <a:off x="-45" y="1720"/>
                  <a:ext cx="266" cy="176"/>
                  <a:chOff x="0" y="0"/>
                  <a:chExt cx="192" cy="96"/>
                </a:xfrm>
              </p:grpSpPr>
              <p:sp>
                <p:nvSpPr>
                  <p:cNvPr id="930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5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306" name="Group 90"/>
                <p:cNvGrpSpPr/>
                <p:nvPr/>
              </p:nvGrpSpPr>
              <p:grpSpPr bwMode="auto">
                <a:xfrm rot="-5362763">
                  <a:off x="-45" y="2292"/>
                  <a:ext cx="266" cy="176"/>
                  <a:chOff x="0" y="0"/>
                  <a:chExt cx="192" cy="96"/>
                </a:xfrm>
              </p:grpSpPr>
              <p:sp>
                <p:nvSpPr>
                  <p:cNvPr id="9307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mpd="sng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9309" name="Oval 93"/>
          <p:cNvSpPr>
            <a:spLocks noChangeArrowheads="1"/>
          </p:cNvSpPr>
          <p:nvPr/>
        </p:nvSpPr>
        <p:spPr bwMode="auto">
          <a:xfrm flipH="1">
            <a:off x="4800600" y="4876800"/>
            <a:ext cx="152400" cy="152400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0" name="Oval 94"/>
          <p:cNvSpPr>
            <a:spLocks noChangeArrowheads="1"/>
          </p:cNvSpPr>
          <p:nvPr/>
        </p:nvSpPr>
        <p:spPr bwMode="auto">
          <a:xfrm flipH="1">
            <a:off x="4383088" y="5722938"/>
            <a:ext cx="144462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1" name="Oval 95"/>
          <p:cNvSpPr>
            <a:spLocks noChangeArrowheads="1"/>
          </p:cNvSpPr>
          <p:nvPr/>
        </p:nvSpPr>
        <p:spPr bwMode="auto">
          <a:xfrm flipH="1">
            <a:off x="5265738" y="4122738"/>
            <a:ext cx="144462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2" name="Oval 96"/>
          <p:cNvSpPr>
            <a:spLocks noChangeArrowheads="1"/>
          </p:cNvSpPr>
          <p:nvPr/>
        </p:nvSpPr>
        <p:spPr bwMode="auto">
          <a:xfrm flipH="1">
            <a:off x="3962400" y="6477000"/>
            <a:ext cx="144463" cy="144463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3" name="Oval 97"/>
          <p:cNvSpPr>
            <a:spLocks noChangeArrowheads="1"/>
          </p:cNvSpPr>
          <p:nvPr/>
        </p:nvSpPr>
        <p:spPr bwMode="auto">
          <a:xfrm flipH="1">
            <a:off x="5673725" y="3360738"/>
            <a:ext cx="144463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4" name="Rectangle 98"/>
          <p:cNvSpPr>
            <a:spLocks noChangeArrowheads="1"/>
          </p:cNvSpPr>
          <p:nvPr/>
        </p:nvSpPr>
        <p:spPr bwMode="auto">
          <a:xfrm>
            <a:off x="4568825" y="202723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-4</a:t>
            </a:r>
          </a:p>
        </p:txBody>
      </p:sp>
      <p:sp>
        <p:nvSpPr>
          <p:cNvPr id="9315" name="Rectangle 99"/>
          <p:cNvSpPr>
            <a:spLocks noChangeArrowheads="1"/>
          </p:cNvSpPr>
          <p:nvPr/>
        </p:nvSpPr>
        <p:spPr bwMode="auto">
          <a:xfrm>
            <a:off x="5254625" y="202723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-2</a:t>
            </a:r>
          </a:p>
        </p:txBody>
      </p:sp>
      <p:sp>
        <p:nvSpPr>
          <p:cNvPr id="9316" name="Rectangle 100"/>
          <p:cNvSpPr>
            <a:spLocks noChangeArrowheads="1"/>
          </p:cNvSpPr>
          <p:nvPr/>
        </p:nvSpPr>
        <p:spPr bwMode="auto">
          <a:xfrm>
            <a:off x="59404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zh-CN" sz="28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9317" name="Rectangle 101"/>
          <p:cNvSpPr>
            <a:spLocks noChangeArrowheads="1"/>
          </p:cNvSpPr>
          <p:nvPr/>
        </p:nvSpPr>
        <p:spPr bwMode="auto">
          <a:xfrm>
            <a:off x="70072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9318" name="Rectangle 102"/>
          <p:cNvSpPr>
            <a:spLocks noChangeArrowheads="1"/>
          </p:cNvSpPr>
          <p:nvPr/>
        </p:nvSpPr>
        <p:spPr bwMode="auto">
          <a:xfrm>
            <a:off x="64738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9319" name="AutoShape 103"/>
          <p:cNvSpPr>
            <a:spLocks noChangeArrowheads="1"/>
          </p:cNvSpPr>
          <p:nvPr/>
        </p:nvSpPr>
        <p:spPr bwMode="auto">
          <a:xfrm>
            <a:off x="5795963" y="3213100"/>
            <a:ext cx="3348037" cy="1368425"/>
          </a:xfrm>
          <a:prstGeom prst="cloudCallout">
            <a:avLst>
              <a:gd name="adj1" fmla="val -50852"/>
              <a:gd name="adj2" fmla="val 66472"/>
            </a:avLst>
          </a:prstGeom>
          <a:solidFill>
            <a:srgbClr val="00CCFF"/>
          </a:solidFill>
          <a:ln w="12700" cap="sq" cmpd="sng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sz="2000" b="1" dirty="0">
                <a:solidFill>
                  <a:srgbClr val="FFFF00"/>
                </a:solidFill>
              </a:rPr>
              <a:t>作函数图象的一般步骤：列表、描点、连线．</a:t>
            </a:r>
          </a:p>
        </p:txBody>
      </p:sp>
      <p:sp>
        <p:nvSpPr>
          <p:cNvPr id="9320" name="Text Box 104"/>
          <p:cNvSpPr txBox="1">
            <a:spLocks noChangeArrowheads="1"/>
          </p:cNvSpPr>
          <p:nvPr/>
        </p:nvSpPr>
        <p:spPr bwMode="auto">
          <a:xfrm>
            <a:off x="7524750" y="188913"/>
            <a:ext cx="1331913" cy="579437"/>
          </a:xfrm>
          <a:prstGeom prst="rect">
            <a:avLst/>
          </a:prstGeom>
          <a:solidFill>
            <a:srgbClr val="30CE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练   习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50" grpId="0" autoUpdateAnimBg="0"/>
      <p:bldP spid="9309" grpId="0" animBg="1"/>
      <p:bldP spid="9310" grpId="0" animBg="1"/>
      <p:bldP spid="9311" grpId="0" animBg="1"/>
      <p:bldP spid="9312" grpId="0" animBg="1"/>
      <p:bldP spid="9313" grpId="0" animBg="1"/>
      <p:bldP spid="9314" grpId="0" autoUpdateAnimBg="0"/>
      <p:bldP spid="9315" grpId="0" autoUpdateAnimBg="0"/>
      <p:bldP spid="9316" grpId="0" autoUpdateAnimBg="0"/>
      <p:bldP spid="9317" grpId="0" autoUpdateAnimBg="0"/>
      <p:bldP spid="9318" grpId="0" autoUpdateAnimBg="0"/>
      <p:bldP spid="93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3924300" y="2492375"/>
            <a:ext cx="2133600" cy="3962400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620713"/>
            <a:ext cx="4535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/>
              <a:t>2</a:t>
            </a:r>
            <a:r>
              <a:rPr lang="zh-CN" altLang="zh-CN" sz="2800" b="1" dirty="0"/>
              <a:t>. </a:t>
            </a:r>
            <a:r>
              <a:rPr lang="zh-CN" sz="3200" b="1" dirty="0"/>
              <a:t>作出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y=</a:t>
            </a:r>
            <a:r>
              <a:rPr lang="zh-CN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x+</a:t>
            </a:r>
            <a:r>
              <a:rPr lang="zh-CN" altLang="zh-CN" sz="3200" b="1" dirty="0">
                <a:latin typeface="Times New Roman" panose="02020603050405020304" pitchFamily="18" charset="0"/>
              </a:rPr>
              <a:t>1</a:t>
            </a:r>
            <a:r>
              <a:rPr lang="zh-CN" sz="3200" b="1" dirty="0"/>
              <a:t>的图象？</a:t>
            </a:r>
          </a:p>
        </p:txBody>
      </p:sp>
      <p:grpSp>
        <p:nvGrpSpPr>
          <p:cNvPr id="10244" name="Group 4"/>
          <p:cNvGrpSpPr/>
          <p:nvPr/>
        </p:nvGrpSpPr>
        <p:grpSpPr bwMode="auto">
          <a:xfrm>
            <a:off x="0" y="1341438"/>
            <a:ext cx="8123238" cy="1252537"/>
            <a:chOff x="0" y="0"/>
            <a:chExt cx="5117" cy="789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0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400" b="1"/>
                <a:t>解：列表：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4707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4388" y="463"/>
              <a:ext cx="3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4025" y="463"/>
              <a:ext cx="3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660" y="463"/>
              <a:ext cx="36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3250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840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476" y="463"/>
              <a:ext cx="36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565" y="463"/>
              <a:ext cx="91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y</a:t>
              </a:r>
              <a:r>
                <a:rPr lang="zh-CN" altLang="zh-CN" sz="2400" b="1">
                  <a:latin typeface="Times New Roman" panose="02020603050405020304" pitchFamily="18" charset="0"/>
                </a:rPr>
                <a:t>=2</a:t>
              </a:r>
              <a:r>
                <a:rPr lang="zh-CN" altLang="zh-CN" sz="2400" b="1" i="1">
                  <a:latin typeface="Times New Roman" panose="02020603050405020304" pitchFamily="18" charset="0"/>
                </a:rPr>
                <a:t>x</a:t>
              </a:r>
              <a:r>
                <a:rPr lang="zh-CN" altLang="zh-CN" sz="2400" b="1"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4707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4388" y="136"/>
              <a:ext cx="31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4025" y="136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3660" y="136"/>
              <a:ext cx="3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3250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2840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2476" y="136"/>
              <a:ext cx="3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1565" y="136"/>
              <a:ext cx="9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1565" y="136"/>
              <a:ext cx="3552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1565" y="463"/>
              <a:ext cx="3552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1565" y="789"/>
              <a:ext cx="3552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1565" y="136"/>
              <a:ext cx="0" cy="653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2476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284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325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366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4025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4388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>
              <a:off x="4707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5117" y="136"/>
              <a:ext cx="0" cy="653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611188" y="4005263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连线：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11188" y="299720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描点：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4500563" y="48641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7380288" y="491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4572000" y="253841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 i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10279" name="Group 39"/>
          <p:cNvGrpSpPr/>
          <p:nvPr/>
        </p:nvGrpSpPr>
        <p:grpSpPr bwMode="auto">
          <a:xfrm>
            <a:off x="2916238" y="2671763"/>
            <a:ext cx="4608512" cy="4186237"/>
            <a:chOff x="0" y="0"/>
            <a:chExt cx="3492" cy="3172"/>
          </a:xfrm>
        </p:grpSpPr>
        <p:grpSp>
          <p:nvGrpSpPr>
            <p:cNvPr id="10280" name="Group 40"/>
            <p:cNvGrpSpPr/>
            <p:nvPr/>
          </p:nvGrpSpPr>
          <p:grpSpPr bwMode="auto">
            <a:xfrm>
              <a:off x="0" y="1663"/>
              <a:ext cx="3492" cy="438"/>
              <a:chOff x="0" y="0"/>
              <a:chExt cx="4320" cy="911"/>
            </a:xfrm>
          </p:grpSpPr>
          <p:sp>
            <p:nvSpPr>
              <p:cNvPr id="10281" name="Line 41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4320" cy="0"/>
              </a:xfrm>
              <a:prstGeom prst="line">
                <a:avLst/>
              </a:prstGeom>
              <a:noFill/>
              <a:ln w="57150" cmpd="sng">
                <a:solidFill>
                  <a:schemeClr val="tx1"/>
                </a:solidFill>
                <a:rou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282" name="Group 42"/>
              <p:cNvGrpSpPr/>
              <p:nvPr/>
            </p:nvGrpSpPr>
            <p:grpSpPr bwMode="auto">
              <a:xfrm>
                <a:off x="1872" y="0"/>
                <a:ext cx="384" cy="144"/>
                <a:chOff x="0" y="0"/>
                <a:chExt cx="192" cy="96"/>
              </a:xfrm>
            </p:grpSpPr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85" name="Group 45"/>
              <p:cNvGrpSpPr/>
              <p:nvPr/>
            </p:nvGrpSpPr>
            <p:grpSpPr bwMode="auto">
              <a:xfrm>
                <a:off x="2640" y="0"/>
                <a:ext cx="384" cy="144"/>
                <a:chOff x="0" y="0"/>
                <a:chExt cx="192" cy="96"/>
              </a:xfrm>
            </p:grpSpPr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88" name="Group 48"/>
              <p:cNvGrpSpPr/>
              <p:nvPr/>
            </p:nvGrpSpPr>
            <p:grpSpPr bwMode="auto">
              <a:xfrm>
                <a:off x="3408" y="0"/>
                <a:ext cx="384" cy="144"/>
                <a:chOff x="0" y="0"/>
                <a:chExt cx="192" cy="96"/>
              </a:xfrm>
            </p:grpSpPr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91" name="Text Box 51"/>
              <p:cNvSpPr txBox="1">
                <a:spLocks noChangeArrowheads="1"/>
              </p:cNvSpPr>
              <p:nvPr/>
            </p:nvSpPr>
            <p:spPr bwMode="auto">
              <a:xfrm>
                <a:off x="2161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292" name="Text Box 52"/>
              <p:cNvSpPr txBox="1">
                <a:spLocks noChangeArrowheads="1"/>
              </p:cNvSpPr>
              <p:nvPr/>
            </p:nvSpPr>
            <p:spPr bwMode="auto">
              <a:xfrm>
                <a:off x="2545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93" name="Text Box 53"/>
              <p:cNvSpPr txBox="1">
                <a:spLocks noChangeArrowheads="1"/>
              </p:cNvSpPr>
              <p:nvPr/>
            </p:nvSpPr>
            <p:spPr bwMode="auto">
              <a:xfrm>
                <a:off x="2929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0294" name="Text Box 54"/>
              <p:cNvSpPr txBox="1">
                <a:spLocks noChangeArrowheads="1"/>
              </p:cNvSpPr>
              <p:nvPr/>
            </p:nvSpPr>
            <p:spPr bwMode="auto">
              <a:xfrm>
                <a:off x="3311" y="188"/>
                <a:ext cx="316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0295" name="Text Box 55"/>
              <p:cNvSpPr txBox="1">
                <a:spLocks noChangeArrowheads="1"/>
              </p:cNvSpPr>
              <p:nvPr/>
            </p:nvSpPr>
            <p:spPr bwMode="auto">
              <a:xfrm>
                <a:off x="3695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10296" name="Group 56"/>
              <p:cNvGrpSpPr/>
              <p:nvPr/>
            </p:nvGrpSpPr>
            <p:grpSpPr bwMode="auto">
              <a:xfrm>
                <a:off x="288" y="0"/>
                <a:ext cx="384" cy="144"/>
                <a:chOff x="0" y="0"/>
                <a:chExt cx="192" cy="96"/>
              </a:xfrm>
            </p:grpSpPr>
            <p:sp>
              <p:nvSpPr>
                <p:cNvPr id="10297" name="Line 5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98" name="Line 58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99" name="Group 59"/>
              <p:cNvGrpSpPr/>
              <p:nvPr/>
            </p:nvGrpSpPr>
            <p:grpSpPr bwMode="auto">
              <a:xfrm>
                <a:off x="1056" y="0"/>
                <a:ext cx="384" cy="144"/>
                <a:chOff x="0" y="0"/>
                <a:chExt cx="192" cy="96"/>
              </a:xfrm>
            </p:grpSpPr>
            <p:sp>
              <p:nvSpPr>
                <p:cNvPr id="10300" name="Line 6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01" name="Line 61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302" name="Text Box 62"/>
              <p:cNvSpPr txBox="1">
                <a:spLocks noChangeArrowheads="1"/>
              </p:cNvSpPr>
              <p:nvPr/>
            </p:nvSpPr>
            <p:spPr bwMode="auto">
              <a:xfrm>
                <a:off x="97" y="188"/>
                <a:ext cx="410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10303" name="Text Box 63"/>
              <p:cNvSpPr txBox="1">
                <a:spLocks noChangeArrowheads="1"/>
              </p:cNvSpPr>
              <p:nvPr/>
            </p:nvSpPr>
            <p:spPr bwMode="auto">
              <a:xfrm>
                <a:off x="479" y="188"/>
                <a:ext cx="411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sp>
            <p:nvSpPr>
              <p:cNvPr id="10304" name="Text Box 64"/>
              <p:cNvSpPr txBox="1">
                <a:spLocks noChangeArrowheads="1"/>
              </p:cNvSpPr>
              <p:nvPr/>
            </p:nvSpPr>
            <p:spPr bwMode="auto">
              <a:xfrm>
                <a:off x="865" y="188"/>
                <a:ext cx="410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10305" name="Text Box 65"/>
              <p:cNvSpPr txBox="1">
                <a:spLocks noChangeArrowheads="1"/>
              </p:cNvSpPr>
              <p:nvPr/>
            </p:nvSpPr>
            <p:spPr bwMode="auto">
              <a:xfrm>
                <a:off x="1249" y="190"/>
                <a:ext cx="410" cy="7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  <p:sp>
          <p:nvSpPr>
            <p:cNvPr id="10306" name="Line 66"/>
            <p:cNvSpPr>
              <a:spLocks noChangeShapeType="1"/>
            </p:cNvSpPr>
            <p:nvPr/>
          </p:nvSpPr>
          <p:spPr bwMode="auto">
            <a:xfrm flipV="1">
              <a:off x="1516" y="0"/>
              <a:ext cx="0" cy="317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7" name="Text Box 67"/>
            <p:cNvSpPr txBox="1">
              <a:spLocks noChangeArrowheads="1"/>
            </p:cNvSpPr>
            <p:nvPr/>
          </p:nvSpPr>
          <p:spPr bwMode="auto">
            <a:xfrm>
              <a:off x="1270" y="665"/>
              <a:ext cx="255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308" name="Text Box 68"/>
            <p:cNvSpPr txBox="1">
              <a:spLocks noChangeArrowheads="1"/>
            </p:cNvSpPr>
            <p:nvPr/>
          </p:nvSpPr>
          <p:spPr bwMode="auto">
            <a:xfrm>
              <a:off x="1270" y="1308"/>
              <a:ext cx="25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309" name="Text Box 69"/>
            <p:cNvSpPr txBox="1">
              <a:spLocks noChangeArrowheads="1"/>
            </p:cNvSpPr>
            <p:nvPr/>
          </p:nvSpPr>
          <p:spPr bwMode="auto">
            <a:xfrm>
              <a:off x="1270" y="393"/>
              <a:ext cx="255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310" name="Text Box 70"/>
            <p:cNvSpPr txBox="1">
              <a:spLocks noChangeArrowheads="1"/>
            </p:cNvSpPr>
            <p:nvPr/>
          </p:nvSpPr>
          <p:spPr bwMode="auto">
            <a:xfrm>
              <a:off x="1270" y="994"/>
              <a:ext cx="25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311" name="Text Box 71"/>
            <p:cNvSpPr txBox="1">
              <a:spLocks noChangeArrowheads="1"/>
            </p:cNvSpPr>
            <p:nvPr/>
          </p:nvSpPr>
          <p:spPr bwMode="auto">
            <a:xfrm>
              <a:off x="1296" y="75"/>
              <a:ext cx="25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312" name="Text Box 72"/>
            <p:cNvSpPr txBox="1">
              <a:spLocks noChangeArrowheads="1"/>
            </p:cNvSpPr>
            <p:nvPr/>
          </p:nvSpPr>
          <p:spPr bwMode="auto">
            <a:xfrm>
              <a:off x="1205" y="2176"/>
              <a:ext cx="33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0313" name="Text Box 73"/>
            <p:cNvSpPr txBox="1">
              <a:spLocks noChangeArrowheads="1"/>
            </p:cNvSpPr>
            <p:nvPr/>
          </p:nvSpPr>
          <p:spPr bwMode="auto">
            <a:xfrm>
              <a:off x="1175" y="2826"/>
              <a:ext cx="33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0314" name="Text Box 74"/>
            <p:cNvSpPr txBox="1">
              <a:spLocks noChangeArrowheads="1"/>
            </p:cNvSpPr>
            <p:nvPr/>
          </p:nvSpPr>
          <p:spPr bwMode="auto">
            <a:xfrm>
              <a:off x="1219" y="1891"/>
              <a:ext cx="33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0315" name="Text Box 75"/>
            <p:cNvSpPr txBox="1">
              <a:spLocks noChangeArrowheads="1"/>
            </p:cNvSpPr>
            <p:nvPr/>
          </p:nvSpPr>
          <p:spPr bwMode="auto">
            <a:xfrm>
              <a:off x="1197" y="2509"/>
              <a:ext cx="332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-3</a:t>
              </a:r>
            </a:p>
          </p:txBody>
        </p:sp>
        <p:grpSp>
          <p:nvGrpSpPr>
            <p:cNvPr id="10316" name="Group 76"/>
            <p:cNvGrpSpPr/>
            <p:nvPr/>
          </p:nvGrpSpPr>
          <p:grpSpPr bwMode="auto">
            <a:xfrm>
              <a:off x="1530" y="237"/>
              <a:ext cx="44" cy="2704"/>
              <a:chOff x="0" y="0"/>
              <a:chExt cx="176" cy="2513"/>
            </a:xfrm>
          </p:grpSpPr>
          <p:grpSp>
            <p:nvGrpSpPr>
              <p:cNvPr id="10317" name="Group 77"/>
              <p:cNvGrpSpPr/>
              <p:nvPr/>
            </p:nvGrpSpPr>
            <p:grpSpPr bwMode="auto">
              <a:xfrm rot="-5362763">
                <a:off x="-45" y="45"/>
                <a:ext cx="266" cy="176"/>
                <a:chOff x="0" y="0"/>
                <a:chExt cx="192" cy="96"/>
              </a:xfrm>
            </p:grpSpPr>
            <p:sp>
              <p:nvSpPr>
                <p:cNvPr id="10318" name="Line 7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19" name="Line 79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20" name="Group 80"/>
              <p:cNvGrpSpPr/>
              <p:nvPr/>
            </p:nvGrpSpPr>
            <p:grpSpPr bwMode="auto">
              <a:xfrm rot="-5362763">
                <a:off x="-45" y="617"/>
                <a:ext cx="266" cy="176"/>
                <a:chOff x="0" y="0"/>
                <a:chExt cx="192" cy="96"/>
              </a:xfrm>
            </p:grpSpPr>
            <p:sp>
              <p:nvSpPr>
                <p:cNvPr id="10321" name="Line 81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22" name="Line 82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23" name="Group 83"/>
              <p:cNvGrpSpPr/>
              <p:nvPr/>
            </p:nvGrpSpPr>
            <p:grpSpPr bwMode="auto">
              <a:xfrm rot="-5362763">
                <a:off x="-45" y="1167"/>
                <a:ext cx="265" cy="176"/>
                <a:chOff x="0" y="0"/>
                <a:chExt cx="192" cy="96"/>
              </a:xfrm>
            </p:grpSpPr>
            <p:sp>
              <p:nvSpPr>
                <p:cNvPr id="10324" name="Line 8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25" name="Line 85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26" name="Group 86"/>
              <p:cNvGrpSpPr/>
              <p:nvPr/>
            </p:nvGrpSpPr>
            <p:grpSpPr bwMode="auto">
              <a:xfrm rot="-5362763">
                <a:off x="-45" y="1720"/>
                <a:ext cx="266" cy="176"/>
                <a:chOff x="0" y="0"/>
                <a:chExt cx="192" cy="96"/>
              </a:xfrm>
            </p:grpSpPr>
            <p:sp>
              <p:nvSpPr>
                <p:cNvPr id="10327" name="Line 8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28" name="Line 88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29" name="Group 89"/>
              <p:cNvGrpSpPr/>
              <p:nvPr/>
            </p:nvGrpSpPr>
            <p:grpSpPr bwMode="auto">
              <a:xfrm rot="-5362763">
                <a:off x="-45" y="2292"/>
                <a:ext cx="266" cy="176"/>
                <a:chOff x="0" y="0"/>
                <a:chExt cx="192" cy="96"/>
              </a:xfrm>
            </p:grpSpPr>
            <p:sp>
              <p:nvSpPr>
                <p:cNvPr id="10330" name="Line 9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31" name="Line 91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0332" name="Oval 92"/>
          <p:cNvSpPr>
            <a:spLocks noChangeArrowheads="1"/>
          </p:cNvSpPr>
          <p:nvPr/>
        </p:nvSpPr>
        <p:spPr bwMode="auto">
          <a:xfrm flipH="1">
            <a:off x="4838700" y="4473575"/>
            <a:ext cx="152400" cy="152400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3" name="Oval 93"/>
          <p:cNvSpPr>
            <a:spLocks noChangeArrowheads="1"/>
          </p:cNvSpPr>
          <p:nvPr/>
        </p:nvSpPr>
        <p:spPr bwMode="auto">
          <a:xfrm flipH="1">
            <a:off x="4421188" y="5319713"/>
            <a:ext cx="144462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4" name="Oval 94"/>
          <p:cNvSpPr>
            <a:spLocks noChangeArrowheads="1"/>
          </p:cNvSpPr>
          <p:nvPr/>
        </p:nvSpPr>
        <p:spPr bwMode="auto">
          <a:xfrm flipH="1">
            <a:off x="5303838" y="3719513"/>
            <a:ext cx="144462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5" name="Oval 95"/>
          <p:cNvSpPr>
            <a:spLocks noChangeArrowheads="1"/>
          </p:cNvSpPr>
          <p:nvPr/>
        </p:nvSpPr>
        <p:spPr bwMode="auto">
          <a:xfrm flipH="1">
            <a:off x="3962400" y="6049963"/>
            <a:ext cx="144463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6" name="Oval 96"/>
          <p:cNvSpPr>
            <a:spLocks noChangeArrowheads="1"/>
          </p:cNvSpPr>
          <p:nvPr/>
        </p:nvSpPr>
        <p:spPr bwMode="auto">
          <a:xfrm flipH="1">
            <a:off x="5711825" y="2957513"/>
            <a:ext cx="144463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7" name="Rectangle 97"/>
          <p:cNvSpPr>
            <a:spLocks noChangeArrowheads="1"/>
          </p:cNvSpPr>
          <p:nvPr/>
        </p:nvSpPr>
        <p:spPr bwMode="auto">
          <a:xfrm>
            <a:off x="4568825" y="202723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-3</a:t>
            </a:r>
          </a:p>
        </p:txBody>
      </p:sp>
      <p:sp>
        <p:nvSpPr>
          <p:cNvPr id="10338" name="Rectangle 98"/>
          <p:cNvSpPr>
            <a:spLocks noChangeArrowheads="1"/>
          </p:cNvSpPr>
          <p:nvPr/>
        </p:nvSpPr>
        <p:spPr bwMode="auto">
          <a:xfrm>
            <a:off x="5254625" y="202723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-1</a:t>
            </a:r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59404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zh-CN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10340" name="Rectangle 100"/>
          <p:cNvSpPr>
            <a:spLocks noChangeArrowheads="1"/>
          </p:cNvSpPr>
          <p:nvPr/>
        </p:nvSpPr>
        <p:spPr bwMode="auto">
          <a:xfrm>
            <a:off x="70072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10341" name="Rectangle 101"/>
          <p:cNvSpPr>
            <a:spLocks noChangeArrowheads="1"/>
          </p:cNvSpPr>
          <p:nvPr/>
        </p:nvSpPr>
        <p:spPr bwMode="auto">
          <a:xfrm>
            <a:off x="64738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0342" name="AutoShape 102"/>
          <p:cNvSpPr>
            <a:spLocks noChangeArrowheads="1"/>
          </p:cNvSpPr>
          <p:nvPr/>
        </p:nvSpPr>
        <p:spPr bwMode="auto">
          <a:xfrm>
            <a:off x="5795963" y="3213100"/>
            <a:ext cx="3348037" cy="1368425"/>
          </a:xfrm>
          <a:prstGeom prst="cloudCallout">
            <a:avLst>
              <a:gd name="adj1" fmla="val -50852"/>
              <a:gd name="adj2" fmla="val 66472"/>
            </a:avLst>
          </a:prstGeom>
          <a:solidFill>
            <a:srgbClr val="00CCFF"/>
          </a:solidFill>
          <a:ln w="12700" cap="sq" cmpd="sng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sz="2000" b="1" dirty="0">
                <a:solidFill>
                  <a:srgbClr val="FFFF00"/>
                </a:solidFill>
              </a:rPr>
              <a:t>作函数图象的一般步骤：列表、描点、连线．</a:t>
            </a:r>
          </a:p>
        </p:txBody>
      </p:sp>
      <p:sp>
        <p:nvSpPr>
          <p:cNvPr id="10343" name="Text Box 103"/>
          <p:cNvSpPr txBox="1">
            <a:spLocks noChangeArrowheads="1"/>
          </p:cNvSpPr>
          <p:nvPr/>
        </p:nvSpPr>
        <p:spPr bwMode="auto">
          <a:xfrm>
            <a:off x="7524750" y="188913"/>
            <a:ext cx="1331913" cy="579437"/>
          </a:xfrm>
          <a:prstGeom prst="rect">
            <a:avLst/>
          </a:prstGeom>
          <a:solidFill>
            <a:srgbClr val="30CE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练   习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74" grpId="0" autoUpdateAnimBg="0"/>
      <p:bldP spid="10332" grpId="0" animBg="1"/>
      <p:bldP spid="10333" grpId="0" animBg="1"/>
      <p:bldP spid="10334" grpId="0" animBg="1"/>
      <p:bldP spid="10335" grpId="0" animBg="1"/>
      <p:bldP spid="10336" grpId="0" animBg="1"/>
      <p:bldP spid="10337" grpId="0" autoUpdateAnimBg="0"/>
      <p:bldP spid="10338" grpId="0" autoUpdateAnimBg="0"/>
      <p:bldP spid="10339" grpId="0" autoUpdateAnimBg="0"/>
      <p:bldP spid="10340" grpId="0" autoUpdateAnimBg="0"/>
      <p:bldP spid="10341" grpId="0" autoUpdateAnimBg="0"/>
      <p:bldP spid="1034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0" y="620713"/>
            <a:ext cx="1728788" cy="792162"/>
            <a:chOff x="0" y="0"/>
            <a:chExt cx="1089" cy="499"/>
          </a:xfrm>
        </p:grpSpPr>
        <p:grpSp>
          <p:nvGrpSpPr>
            <p:cNvPr id="11267" name="Group 3"/>
            <p:cNvGrpSpPr/>
            <p:nvPr/>
          </p:nvGrpSpPr>
          <p:grpSpPr bwMode="auto">
            <a:xfrm>
              <a:off x="0" y="0"/>
              <a:ext cx="1089" cy="499"/>
              <a:chOff x="0" y="0"/>
              <a:chExt cx="1814" cy="862"/>
            </a:xfrm>
          </p:grpSpPr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136" y="0"/>
                <a:ext cx="1678" cy="680"/>
              </a:xfrm>
              <a:prstGeom prst="rect">
                <a:avLst/>
              </a:prstGeom>
              <a:solidFill>
                <a:schemeClr val="bg1"/>
              </a:solidFill>
              <a:ln w="38100" cmpd="sng">
                <a:solidFill>
                  <a:srgbClr val="FF33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9" name="AutoShape 5"/>
              <p:cNvSpPr>
                <a:spLocks noChangeArrowheads="1"/>
              </p:cNvSpPr>
              <p:nvPr/>
            </p:nvSpPr>
            <p:spPr bwMode="auto">
              <a:xfrm>
                <a:off x="90" y="499"/>
                <a:ext cx="1633" cy="363"/>
              </a:xfrm>
              <a:prstGeom prst="homePlate">
                <a:avLst>
                  <a:gd name="adj" fmla="val 112466"/>
                </a:avLst>
              </a:prstGeom>
              <a:solidFill>
                <a:schemeClr val="folHlink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0" name="未知"/>
              <p:cNvSpPr/>
              <p:nvPr/>
            </p:nvSpPr>
            <p:spPr bwMode="auto">
              <a:xfrm>
                <a:off x="0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1" name="未知"/>
              <p:cNvSpPr/>
              <p:nvPr/>
            </p:nvSpPr>
            <p:spPr bwMode="auto">
              <a:xfrm>
                <a:off x="226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2" name="未知"/>
              <p:cNvSpPr/>
              <p:nvPr/>
            </p:nvSpPr>
            <p:spPr bwMode="auto">
              <a:xfrm>
                <a:off x="317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3" name="未知"/>
              <p:cNvSpPr/>
              <p:nvPr/>
            </p:nvSpPr>
            <p:spPr bwMode="auto">
              <a:xfrm>
                <a:off x="408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4" name="未知"/>
              <p:cNvSpPr/>
              <p:nvPr/>
            </p:nvSpPr>
            <p:spPr bwMode="auto">
              <a:xfrm>
                <a:off x="1224" y="499"/>
                <a:ext cx="90" cy="363"/>
              </a:xfrm>
              <a:custGeom>
                <a:avLst/>
                <a:gdLst>
                  <a:gd name="T0" fmla="*/ 90 w 90"/>
                  <a:gd name="T1" fmla="*/ 0 h 363"/>
                  <a:gd name="T2" fmla="*/ 0 w 90"/>
                  <a:gd name="T3" fmla="*/ 181 h 363"/>
                  <a:gd name="T4" fmla="*/ 90 w 90"/>
                  <a:gd name="T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363">
                    <a:moveTo>
                      <a:pt x="90" y="0"/>
                    </a:moveTo>
                    <a:cubicBezTo>
                      <a:pt x="45" y="60"/>
                      <a:pt x="0" y="121"/>
                      <a:pt x="0" y="181"/>
                    </a:cubicBezTo>
                    <a:cubicBezTo>
                      <a:pt x="0" y="241"/>
                      <a:pt x="75" y="333"/>
                      <a:pt x="90" y="363"/>
                    </a:cubicBezTo>
                  </a:path>
                </a:pathLst>
              </a:custGeom>
              <a:solidFill>
                <a:schemeClr val="folHlink"/>
              </a:solidFill>
              <a:ln w="9525" cmpd="sng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36" y="45"/>
              <a:ext cx="9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sz="2800" b="1" dirty="0">
                  <a:solidFill>
                    <a:schemeClr val="accent2"/>
                  </a:solidFill>
                </a:rPr>
                <a:t>分     析</a:t>
              </a:r>
            </a:p>
          </p:txBody>
        </p:sp>
      </p:grp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11188" y="1916113"/>
            <a:ext cx="7848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dirty="0"/>
              <a:t>     </a:t>
            </a:r>
            <a:r>
              <a:rPr lang="zh-CN" sz="3600" b="1" dirty="0"/>
              <a:t>从上图中，我们可以看出，对于一次函数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y=</a:t>
            </a:r>
            <a:r>
              <a:rPr lang="zh-CN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x+</a:t>
            </a:r>
            <a:r>
              <a:rPr lang="zh-CN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zh-CN" sz="3600" b="1" dirty="0"/>
              <a:t> </a:t>
            </a:r>
            <a:r>
              <a:rPr lang="zh-CN" sz="3600" b="1" dirty="0"/>
              <a:t>，当自变量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x </a:t>
            </a:r>
            <a:r>
              <a:rPr lang="zh-CN" sz="3600" b="1" dirty="0"/>
              <a:t>取的值由小变大时，对应的函数值 </a:t>
            </a:r>
            <a:r>
              <a:rPr lang="zh-CN" altLang="zh-CN" sz="2800" b="1" i="1" dirty="0">
                <a:latin typeface="Times New Roman" panose="02020603050405020304" pitchFamily="18" charset="0"/>
              </a:rPr>
              <a:t>y </a:t>
            </a:r>
            <a:r>
              <a:rPr lang="zh-CN" sz="3600" b="1" dirty="0"/>
              <a:t>也由小变大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3779838" y="2492375"/>
            <a:ext cx="2376487" cy="4365625"/>
          </a:xfrm>
          <a:prstGeom prst="line">
            <a:avLst/>
          </a:prstGeom>
          <a:noFill/>
          <a:ln w="38100" cap="sq" cmpd="sng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620713"/>
            <a:ext cx="5076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600" b="1" dirty="0"/>
              <a:t>3</a:t>
            </a:r>
            <a:r>
              <a:rPr lang="zh-CN" altLang="zh-CN" sz="2800" b="1" dirty="0"/>
              <a:t>. </a:t>
            </a:r>
            <a:r>
              <a:rPr lang="zh-CN" sz="3200" b="1" dirty="0"/>
              <a:t>作出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y= -</a:t>
            </a:r>
            <a:r>
              <a:rPr lang="zh-CN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x+</a:t>
            </a:r>
            <a:r>
              <a:rPr lang="zh-CN" altLang="zh-CN" sz="3200" b="1" dirty="0">
                <a:latin typeface="Times New Roman" panose="02020603050405020304" pitchFamily="18" charset="0"/>
              </a:rPr>
              <a:t>1</a:t>
            </a:r>
            <a:r>
              <a:rPr lang="zh-CN" sz="3200" b="1" dirty="0"/>
              <a:t>的图象？</a:t>
            </a:r>
          </a:p>
        </p:txBody>
      </p:sp>
      <p:grpSp>
        <p:nvGrpSpPr>
          <p:cNvPr id="12292" name="Group 4"/>
          <p:cNvGrpSpPr/>
          <p:nvPr/>
        </p:nvGrpSpPr>
        <p:grpSpPr bwMode="auto">
          <a:xfrm>
            <a:off x="0" y="1341438"/>
            <a:ext cx="8123238" cy="1252537"/>
            <a:chOff x="0" y="0"/>
            <a:chExt cx="5117" cy="789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0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400" b="1"/>
                <a:t>解：列表：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4707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4388" y="463"/>
              <a:ext cx="3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4025" y="463"/>
              <a:ext cx="3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660" y="463"/>
              <a:ext cx="36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3250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840" y="463"/>
              <a:ext cx="4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476" y="463"/>
              <a:ext cx="36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565" y="463"/>
              <a:ext cx="91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y= -</a:t>
              </a:r>
              <a:r>
                <a:rPr lang="zh-CN" altLang="zh-CN" sz="2400" b="1">
                  <a:latin typeface="Times New Roman" panose="02020603050405020304" pitchFamily="18" charset="0"/>
                </a:rPr>
                <a:t>2</a:t>
              </a:r>
              <a:r>
                <a:rPr lang="zh-CN" altLang="zh-CN" sz="2400" b="1" i="1">
                  <a:latin typeface="Times New Roman" panose="02020603050405020304" pitchFamily="18" charset="0"/>
                </a:rPr>
                <a:t>x+</a:t>
              </a:r>
              <a:r>
                <a:rPr lang="zh-CN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4707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4388" y="136"/>
              <a:ext cx="31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4025" y="136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3660" y="136"/>
              <a:ext cx="3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3250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840" y="13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2476" y="136"/>
              <a:ext cx="3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1565" y="136"/>
              <a:ext cx="9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zh-CN" sz="24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1565" y="136"/>
              <a:ext cx="3552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565" y="463"/>
              <a:ext cx="3552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565" y="789"/>
              <a:ext cx="3552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565" y="136"/>
              <a:ext cx="0" cy="653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2476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284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325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3660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4025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4388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>
              <a:off x="4707" y="136"/>
              <a:ext cx="0" cy="653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5117" y="136"/>
              <a:ext cx="0" cy="653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11188" y="4005263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连线：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11188" y="2997200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/>
              <a:t>描点：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500563" y="48641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7380288" y="491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4572000" y="253841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 i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12327" name="Group 39"/>
          <p:cNvGrpSpPr/>
          <p:nvPr/>
        </p:nvGrpSpPr>
        <p:grpSpPr bwMode="auto">
          <a:xfrm>
            <a:off x="2916238" y="2671763"/>
            <a:ext cx="4608512" cy="4186237"/>
            <a:chOff x="0" y="0"/>
            <a:chExt cx="3492" cy="3172"/>
          </a:xfrm>
        </p:grpSpPr>
        <p:grpSp>
          <p:nvGrpSpPr>
            <p:cNvPr id="12328" name="Group 40"/>
            <p:cNvGrpSpPr/>
            <p:nvPr/>
          </p:nvGrpSpPr>
          <p:grpSpPr bwMode="auto">
            <a:xfrm>
              <a:off x="0" y="1663"/>
              <a:ext cx="3492" cy="438"/>
              <a:chOff x="0" y="0"/>
              <a:chExt cx="4320" cy="911"/>
            </a:xfrm>
          </p:grpSpPr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4320" cy="0"/>
              </a:xfrm>
              <a:prstGeom prst="line">
                <a:avLst/>
              </a:prstGeom>
              <a:noFill/>
              <a:ln w="57150" cmpd="sng">
                <a:solidFill>
                  <a:schemeClr val="tx1"/>
                </a:solidFill>
                <a:rou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330" name="Group 42"/>
              <p:cNvGrpSpPr/>
              <p:nvPr/>
            </p:nvGrpSpPr>
            <p:grpSpPr bwMode="auto">
              <a:xfrm>
                <a:off x="1872" y="0"/>
                <a:ext cx="384" cy="144"/>
                <a:chOff x="0" y="0"/>
                <a:chExt cx="192" cy="96"/>
              </a:xfrm>
            </p:grpSpPr>
            <p:sp>
              <p:nvSpPr>
                <p:cNvPr id="12331" name="Line 4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2" name="Line 44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33" name="Group 45"/>
              <p:cNvGrpSpPr/>
              <p:nvPr/>
            </p:nvGrpSpPr>
            <p:grpSpPr bwMode="auto">
              <a:xfrm>
                <a:off x="2640" y="0"/>
                <a:ext cx="384" cy="144"/>
                <a:chOff x="0" y="0"/>
                <a:chExt cx="192" cy="96"/>
              </a:xfrm>
            </p:grpSpPr>
            <p:sp>
              <p:nvSpPr>
                <p:cNvPr id="12334" name="Line 4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5" name="Line 4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36" name="Group 48"/>
              <p:cNvGrpSpPr/>
              <p:nvPr/>
            </p:nvGrpSpPr>
            <p:grpSpPr bwMode="auto">
              <a:xfrm>
                <a:off x="3408" y="0"/>
                <a:ext cx="384" cy="144"/>
                <a:chOff x="0" y="0"/>
                <a:chExt cx="192" cy="96"/>
              </a:xfrm>
            </p:grpSpPr>
            <p:sp>
              <p:nvSpPr>
                <p:cNvPr id="12337" name="Line 49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38" name="Line 50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339" name="Text Box 51"/>
              <p:cNvSpPr txBox="1">
                <a:spLocks noChangeArrowheads="1"/>
              </p:cNvSpPr>
              <p:nvPr/>
            </p:nvSpPr>
            <p:spPr bwMode="auto">
              <a:xfrm>
                <a:off x="2161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340" name="Text Box 52"/>
              <p:cNvSpPr txBox="1">
                <a:spLocks noChangeArrowheads="1"/>
              </p:cNvSpPr>
              <p:nvPr/>
            </p:nvSpPr>
            <p:spPr bwMode="auto">
              <a:xfrm>
                <a:off x="2545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41" name="Text Box 53"/>
              <p:cNvSpPr txBox="1">
                <a:spLocks noChangeArrowheads="1"/>
              </p:cNvSpPr>
              <p:nvPr/>
            </p:nvSpPr>
            <p:spPr bwMode="auto">
              <a:xfrm>
                <a:off x="2929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3311" y="188"/>
                <a:ext cx="316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2343" name="Text Box 55"/>
              <p:cNvSpPr txBox="1">
                <a:spLocks noChangeArrowheads="1"/>
              </p:cNvSpPr>
              <p:nvPr/>
            </p:nvSpPr>
            <p:spPr bwMode="auto">
              <a:xfrm>
                <a:off x="3695" y="188"/>
                <a:ext cx="315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12344" name="Group 56"/>
              <p:cNvGrpSpPr/>
              <p:nvPr/>
            </p:nvGrpSpPr>
            <p:grpSpPr bwMode="auto">
              <a:xfrm>
                <a:off x="288" y="0"/>
                <a:ext cx="384" cy="144"/>
                <a:chOff x="0" y="0"/>
                <a:chExt cx="192" cy="96"/>
              </a:xfrm>
            </p:grpSpPr>
            <p:sp>
              <p:nvSpPr>
                <p:cNvPr id="12345" name="Line 5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6" name="Line 58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47" name="Group 59"/>
              <p:cNvGrpSpPr/>
              <p:nvPr/>
            </p:nvGrpSpPr>
            <p:grpSpPr bwMode="auto">
              <a:xfrm>
                <a:off x="1056" y="0"/>
                <a:ext cx="384" cy="144"/>
                <a:chOff x="0" y="0"/>
                <a:chExt cx="192" cy="96"/>
              </a:xfrm>
            </p:grpSpPr>
            <p:sp>
              <p:nvSpPr>
                <p:cNvPr id="12348" name="Line 6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49" name="Line 61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350" name="Text Box 62"/>
              <p:cNvSpPr txBox="1">
                <a:spLocks noChangeArrowheads="1"/>
              </p:cNvSpPr>
              <p:nvPr/>
            </p:nvSpPr>
            <p:spPr bwMode="auto">
              <a:xfrm>
                <a:off x="97" y="188"/>
                <a:ext cx="410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12351" name="Text Box 63"/>
              <p:cNvSpPr txBox="1">
                <a:spLocks noChangeArrowheads="1"/>
              </p:cNvSpPr>
              <p:nvPr/>
            </p:nvSpPr>
            <p:spPr bwMode="auto">
              <a:xfrm>
                <a:off x="479" y="188"/>
                <a:ext cx="411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sp>
            <p:nvSpPr>
              <p:cNvPr id="12352" name="Text Box 64"/>
              <p:cNvSpPr txBox="1">
                <a:spLocks noChangeArrowheads="1"/>
              </p:cNvSpPr>
              <p:nvPr/>
            </p:nvSpPr>
            <p:spPr bwMode="auto">
              <a:xfrm>
                <a:off x="865" y="188"/>
                <a:ext cx="410" cy="7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12353" name="Text Box 65"/>
              <p:cNvSpPr txBox="1">
                <a:spLocks noChangeArrowheads="1"/>
              </p:cNvSpPr>
              <p:nvPr/>
            </p:nvSpPr>
            <p:spPr bwMode="auto">
              <a:xfrm>
                <a:off x="1249" y="190"/>
                <a:ext cx="410" cy="7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  <p:sp>
          <p:nvSpPr>
            <p:cNvPr id="12354" name="Line 66"/>
            <p:cNvSpPr>
              <a:spLocks noChangeShapeType="1"/>
            </p:cNvSpPr>
            <p:nvPr/>
          </p:nvSpPr>
          <p:spPr bwMode="auto">
            <a:xfrm flipV="1">
              <a:off x="1516" y="0"/>
              <a:ext cx="0" cy="3172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5" name="Text Box 67"/>
            <p:cNvSpPr txBox="1">
              <a:spLocks noChangeArrowheads="1"/>
            </p:cNvSpPr>
            <p:nvPr/>
          </p:nvSpPr>
          <p:spPr bwMode="auto">
            <a:xfrm>
              <a:off x="1270" y="665"/>
              <a:ext cx="255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56" name="Text Box 68"/>
            <p:cNvSpPr txBox="1">
              <a:spLocks noChangeArrowheads="1"/>
            </p:cNvSpPr>
            <p:nvPr/>
          </p:nvSpPr>
          <p:spPr bwMode="auto">
            <a:xfrm>
              <a:off x="1270" y="1308"/>
              <a:ext cx="25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57" name="Text Box 69"/>
            <p:cNvSpPr txBox="1">
              <a:spLocks noChangeArrowheads="1"/>
            </p:cNvSpPr>
            <p:nvPr/>
          </p:nvSpPr>
          <p:spPr bwMode="auto">
            <a:xfrm>
              <a:off x="1270" y="393"/>
              <a:ext cx="255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58" name="Text Box 70"/>
            <p:cNvSpPr txBox="1">
              <a:spLocks noChangeArrowheads="1"/>
            </p:cNvSpPr>
            <p:nvPr/>
          </p:nvSpPr>
          <p:spPr bwMode="auto">
            <a:xfrm>
              <a:off x="1270" y="994"/>
              <a:ext cx="25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59" name="Text Box 71"/>
            <p:cNvSpPr txBox="1">
              <a:spLocks noChangeArrowheads="1"/>
            </p:cNvSpPr>
            <p:nvPr/>
          </p:nvSpPr>
          <p:spPr bwMode="auto">
            <a:xfrm>
              <a:off x="1296" y="75"/>
              <a:ext cx="25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360" name="Text Box 72"/>
            <p:cNvSpPr txBox="1">
              <a:spLocks noChangeArrowheads="1"/>
            </p:cNvSpPr>
            <p:nvPr/>
          </p:nvSpPr>
          <p:spPr bwMode="auto">
            <a:xfrm>
              <a:off x="1205" y="2176"/>
              <a:ext cx="33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361" name="Text Box 73"/>
            <p:cNvSpPr txBox="1">
              <a:spLocks noChangeArrowheads="1"/>
            </p:cNvSpPr>
            <p:nvPr/>
          </p:nvSpPr>
          <p:spPr bwMode="auto">
            <a:xfrm>
              <a:off x="1175" y="2826"/>
              <a:ext cx="33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2362" name="Text Box 74"/>
            <p:cNvSpPr txBox="1">
              <a:spLocks noChangeArrowheads="1"/>
            </p:cNvSpPr>
            <p:nvPr/>
          </p:nvSpPr>
          <p:spPr bwMode="auto">
            <a:xfrm>
              <a:off x="1219" y="1891"/>
              <a:ext cx="33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2363" name="Text Box 75"/>
            <p:cNvSpPr txBox="1">
              <a:spLocks noChangeArrowheads="1"/>
            </p:cNvSpPr>
            <p:nvPr/>
          </p:nvSpPr>
          <p:spPr bwMode="auto">
            <a:xfrm>
              <a:off x="1197" y="2509"/>
              <a:ext cx="332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latin typeface="Times New Roman" panose="02020603050405020304" pitchFamily="18" charset="0"/>
                </a:rPr>
                <a:t>-3</a:t>
              </a:r>
            </a:p>
          </p:txBody>
        </p:sp>
        <p:grpSp>
          <p:nvGrpSpPr>
            <p:cNvPr id="12364" name="Group 76"/>
            <p:cNvGrpSpPr/>
            <p:nvPr/>
          </p:nvGrpSpPr>
          <p:grpSpPr bwMode="auto">
            <a:xfrm>
              <a:off x="1530" y="237"/>
              <a:ext cx="44" cy="2704"/>
              <a:chOff x="0" y="0"/>
              <a:chExt cx="176" cy="2513"/>
            </a:xfrm>
          </p:grpSpPr>
          <p:grpSp>
            <p:nvGrpSpPr>
              <p:cNvPr id="12365" name="Group 77"/>
              <p:cNvGrpSpPr/>
              <p:nvPr/>
            </p:nvGrpSpPr>
            <p:grpSpPr bwMode="auto">
              <a:xfrm rot="-5362763">
                <a:off x="-45" y="45"/>
                <a:ext cx="266" cy="176"/>
                <a:chOff x="0" y="0"/>
                <a:chExt cx="192" cy="96"/>
              </a:xfrm>
            </p:grpSpPr>
            <p:sp>
              <p:nvSpPr>
                <p:cNvPr id="12366" name="Line 7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67" name="Line 79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68" name="Group 80"/>
              <p:cNvGrpSpPr/>
              <p:nvPr/>
            </p:nvGrpSpPr>
            <p:grpSpPr bwMode="auto">
              <a:xfrm rot="-5362763">
                <a:off x="-45" y="617"/>
                <a:ext cx="266" cy="176"/>
                <a:chOff x="0" y="0"/>
                <a:chExt cx="192" cy="96"/>
              </a:xfrm>
            </p:grpSpPr>
            <p:sp>
              <p:nvSpPr>
                <p:cNvPr id="12369" name="Line 81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70" name="Line 82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71" name="Group 83"/>
              <p:cNvGrpSpPr/>
              <p:nvPr/>
            </p:nvGrpSpPr>
            <p:grpSpPr bwMode="auto">
              <a:xfrm rot="-5362763">
                <a:off x="-45" y="1167"/>
                <a:ext cx="265" cy="176"/>
                <a:chOff x="0" y="0"/>
                <a:chExt cx="192" cy="96"/>
              </a:xfrm>
            </p:grpSpPr>
            <p:sp>
              <p:nvSpPr>
                <p:cNvPr id="12372" name="Line 8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73" name="Line 85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74" name="Group 86"/>
              <p:cNvGrpSpPr/>
              <p:nvPr/>
            </p:nvGrpSpPr>
            <p:grpSpPr bwMode="auto">
              <a:xfrm rot="-5362763">
                <a:off x="-45" y="1720"/>
                <a:ext cx="266" cy="176"/>
                <a:chOff x="0" y="0"/>
                <a:chExt cx="192" cy="96"/>
              </a:xfrm>
            </p:grpSpPr>
            <p:sp>
              <p:nvSpPr>
                <p:cNvPr id="12375" name="Line 8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76" name="Line 88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77" name="Group 89"/>
              <p:cNvGrpSpPr/>
              <p:nvPr/>
            </p:nvGrpSpPr>
            <p:grpSpPr bwMode="auto">
              <a:xfrm rot="-5362763">
                <a:off x="-45" y="2292"/>
                <a:ext cx="266" cy="176"/>
                <a:chOff x="0" y="0"/>
                <a:chExt cx="192" cy="96"/>
              </a:xfrm>
            </p:grpSpPr>
            <p:sp>
              <p:nvSpPr>
                <p:cNvPr id="12378" name="Line 90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79" name="Line 91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2380" name="Oval 92"/>
          <p:cNvSpPr>
            <a:spLocks noChangeArrowheads="1"/>
          </p:cNvSpPr>
          <p:nvPr/>
        </p:nvSpPr>
        <p:spPr bwMode="auto">
          <a:xfrm flipH="1">
            <a:off x="4838700" y="4473575"/>
            <a:ext cx="152400" cy="152400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81" name="Oval 93"/>
          <p:cNvSpPr>
            <a:spLocks noChangeArrowheads="1"/>
          </p:cNvSpPr>
          <p:nvPr/>
        </p:nvSpPr>
        <p:spPr bwMode="auto">
          <a:xfrm flipH="1">
            <a:off x="5292725" y="5300663"/>
            <a:ext cx="144463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82" name="Oval 94"/>
          <p:cNvSpPr>
            <a:spLocks noChangeArrowheads="1"/>
          </p:cNvSpPr>
          <p:nvPr/>
        </p:nvSpPr>
        <p:spPr bwMode="auto">
          <a:xfrm flipH="1">
            <a:off x="4427538" y="3716338"/>
            <a:ext cx="144462" cy="144462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 flipH="1">
            <a:off x="5724525" y="6092825"/>
            <a:ext cx="144463" cy="144463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84" name="Oval 96"/>
          <p:cNvSpPr>
            <a:spLocks noChangeArrowheads="1"/>
          </p:cNvSpPr>
          <p:nvPr/>
        </p:nvSpPr>
        <p:spPr bwMode="auto">
          <a:xfrm flipH="1">
            <a:off x="3995738" y="2924175"/>
            <a:ext cx="144462" cy="144463"/>
          </a:xfrm>
          <a:prstGeom prst="ellipse">
            <a:avLst/>
          </a:prstGeom>
          <a:solidFill>
            <a:srgbClr val="FFFF00"/>
          </a:solidFill>
          <a:ln w="12700" cap="sq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85" name="Rectangle 97"/>
          <p:cNvSpPr>
            <a:spLocks noChangeArrowheads="1"/>
          </p:cNvSpPr>
          <p:nvPr/>
        </p:nvSpPr>
        <p:spPr bwMode="auto">
          <a:xfrm>
            <a:off x="45688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12386" name="Rectangle 98"/>
          <p:cNvSpPr>
            <a:spLocks noChangeArrowheads="1"/>
          </p:cNvSpPr>
          <p:nvPr/>
        </p:nvSpPr>
        <p:spPr bwMode="auto">
          <a:xfrm>
            <a:off x="52546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2387" name="Rectangle 99"/>
          <p:cNvSpPr>
            <a:spLocks noChangeArrowheads="1"/>
          </p:cNvSpPr>
          <p:nvPr/>
        </p:nvSpPr>
        <p:spPr bwMode="auto">
          <a:xfrm>
            <a:off x="5940425" y="202723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zh-CN" sz="28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12388" name="Rectangle 100"/>
          <p:cNvSpPr>
            <a:spLocks noChangeArrowheads="1"/>
          </p:cNvSpPr>
          <p:nvPr/>
        </p:nvSpPr>
        <p:spPr bwMode="auto">
          <a:xfrm>
            <a:off x="7007225" y="202723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-3</a:t>
            </a:r>
          </a:p>
        </p:txBody>
      </p:sp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6473825" y="2027238"/>
            <a:ext cx="50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0000CC"/>
                </a:solidFill>
              </a:rPr>
              <a:t>-1</a:t>
            </a:r>
          </a:p>
        </p:txBody>
      </p:sp>
      <p:sp>
        <p:nvSpPr>
          <p:cNvPr id="12390" name="AutoShape 102"/>
          <p:cNvSpPr>
            <a:spLocks noChangeArrowheads="1"/>
          </p:cNvSpPr>
          <p:nvPr/>
        </p:nvSpPr>
        <p:spPr bwMode="auto">
          <a:xfrm>
            <a:off x="5795963" y="3213100"/>
            <a:ext cx="3348037" cy="1368425"/>
          </a:xfrm>
          <a:prstGeom prst="cloudCallout">
            <a:avLst>
              <a:gd name="adj1" fmla="val -50852"/>
              <a:gd name="adj2" fmla="val 66472"/>
            </a:avLst>
          </a:prstGeom>
          <a:solidFill>
            <a:srgbClr val="00CCFF"/>
          </a:solidFill>
          <a:ln w="12700" cap="sq" cmpd="sng">
            <a:solidFill>
              <a:srgbClr val="FFCC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sz="2000" b="1">
                <a:solidFill>
                  <a:srgbClr val="FFFF00"/>
                </a:solidFill>
              </a:rPr>
              <a:t>作函数图象的一般步骤：列表、描点、连线．</a:t>
            </a: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7524750" y="188913"/>
            <a:ext cx="1331913" cy="579437"/>
          </a:xfrm>
          <a:prstGeom prst="rect">
            <a:avLst/>
          </a:prstGeom>
          <a:solidFill>
            <a:srgbClr val="30CE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练   习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322" grpId="0" autoUpdateAnimBg="0"/>
      <p:bldP spid="12380" grpId="0" animBg="1"/>
      <p:bldP spid="12381" grpId="0" animBg="1"/>
      <p:bldP spid="12382" grpId="0" animBg="1"/>
      <p:bldP spid="12383" grpId="0" animBg="1"/>
      <p:bldP spid="12384" grpId="0" animBg="1"/>
      <p:bldP spid="12385" grpId="0" autoUpdateAnimBg="0"/>
      <p:bldP spid="12386" grpId="0" autoUpdateAnimBg="0"/>
      <p:bldP spid="12387" grpId="0" autoUpdateAnimBg="0"/>
      <p:bldP spid="12388" grpId="0" autoUpdateAnimBg="0"/>
      <p:bldP spid="12389" grpId="0" autoUpdateAnimBg="0"/>
      <p:bldP spid="12390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926C62"/>
      </a:accent1>
      <a:accent2>
        <a:srgbClr val="9D8855"/>
      </a:accent2>
      <a:accent3>
        <a:srgbClr val="B07982"/>
      </a:accent3>
      <a:accent4>
        <a:srgbClr val="62A088"/>
      </a:accent4>
      <a:accent5>
        <a:srgbClr val="5F77AB"/>
      </a:accent5>
      <a:accent6>
        <a:srgbClr val="FFC000"/>
      </a:accent6>
      <a:hlink>
        <a:srgbClr val="2998E3"/>
      </a:hlink>
      <a:folHlink>
        <a:srgbClr val="A5A5A5"/>
      </a:folHlink>
    </a:clrScheme>
    <a:fontScheme name="自定义 6">
      <a:majorFont>
        <a:latin typeface="Baskerville Old Face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主题34</Template>
  <TotalTime>0</TotalTime>
  <Words>2166</Words>
  <Application>Microsoft Office PowerPoint</Application>
  <PresentationFormat>全屏显示(4:3)</PresentationFormat>
  <Paragraphs>490</Paragraphs>
  <Slides>27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9" baseType="lpstr">
      <vt:lpstr>Arial Unicode MS</vt:lpstr>
      <vt:lpstr>BatangChe</vt:lpstr>
      <vt:lpstr>方正姚体</vt:lpstr>
      <vt:lpstr>黑体</vt:lpstr>
      <vt:lpstr>华文彩云</vt:lpstr>
      <vt:lpstr>华文行楷</vt:lpstr>
      <vt:lpstr>华文新魏</vt:lpstr>
      <vt:lpstr>隶书</vt:lpstr>
      <vt:lpstr>宋体</vt:lpstr>
      <vt:lpstr>微软雅黑</vt:lpstr>
      <vt:lpstr>幼圆</vt:lpstr>
      <vt:lpstr>Arial</vt:lpstr>
      <vt:lpstr>Arial Narrow</vt:lpstr>
      <vt:lpstr>Calibri</vt:lpstr>
      <vt:lpstr>Constantia</vt:lpstr>
      <vt:lpstr>Times New Roman</vt:lpstr>
      <vt:lpstr>Trebuchet MS</vt:lpstr>
      <vt:lpstr>Wingdings</vt:lpstr>
      <vt:lpstr>WWW.2PPT.COM
</vt:lpstr>
      <vt:lpstr>第一PPT模板网-WWW.1PPT.COM  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小结：(对y=kx+b而言)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2022-01-07T08:13:51Z</dcterms:created>
  <dcterms:modified xsi:type="dcterms:W3CDTF">2023-01-16T18:53:16Z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7E55DB488C544CABA3ADCDAB332F8ECF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