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46" r:id="rId2"/>
    <p:sldId id="293" r:id="rId3"/>
    <p:sldId id="315" r:id="rId4"/>
    <p:sldId id="263" r:id="rId5"/>
    <p:sldId id="602" r:id="rId6"/>
    <p:sldId id="603" r:id="rId7"/>
    <p:sldId id="604" r:id="rId8"/>
    <p:sldId id="607" r:id="rId9"/>
    <p:sldId id="606" r:id="rId10"/>
    <p:sldId id="605" r:id="rId11"/>
    <p:sldId id="608" r:id="rId12"/>
    <p:sldId id="609" r:id="rId13"/>
    <p:sldId id="610" r:id="rId14"/>
    <p:sldId id="624" r:id="rId15"/>
    <p:sldId id="612" r:id="rId16"/>
    <p:sldId id="613" r:id="rId17"/>
    <p:sldId id="627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770">
          <p15:clr>
            <a:srgbClr val="A4A3A4"/>
          </p15:clr>
        </p15:guide>
        <p15:guide id="3" orient="horz" pos="2640">
          <p15:clr>
            <a:srgbClr val="A4A3A4"/>
          </p15:clr>
        </p15:guide>
        <p15:guide id="4" pos="2880">
          <p15:clr>
            <a:srgbClr val="A4A3A4"/>
          </p15:clr>
        </p15:guide>
        <p15:guide id="5" pos="668">
          <p15:clr>
            <a:srgbClr val="A4A3A4"/>
          </p15:clr>
        </p15:guide>
        <p15:guide id="6" pos="50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0023"/>
    <a:srgbClr val="FF9B01"/>
    <a:srgbClr val="177743"/>
    <a:srgbClr val="1A804A"/>
    <a:srgbClr val="A7EA65"/>
    <a:srgbClr val="6DC01A"/>
    <a:srgbClr val="529013"/>
    <a:srgbClr val="14703D"/>
    <a:srgbClr val="98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14" autoAdjust="0"/>
  </p:normalViewPr>
  <p:slideViewPr>
    <p:cSldViewPr showGuides="1">
      <p:cViewPr varScale="1">
        <p:scale>
          <a:sx n="106" d="100"/>
          <a:sy n="106" d="100"/>
        </p:scale>
        <p:origin x="-102" y="-702"/>
      </p:cViewPr>
      <p:guideLst>
        <p:guide orient="horz" pos="1620"/>
        <p:guide orient="horz" pos="770"/>
        <p:guide orient="horz" pos="2640"/>
        <p:guide pos="2880"/>
        <p:guide pos="668"/>
        <p:guide pos="50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176732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0"/>
            <a:ext cx="9723752" cy="997621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Tm="8000"/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0.xml"/><Relationship Id="rId7" Type="http://schemas.openxmlformats.org/officeDocument/2006/relationships/image" Target="../media/image2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5.png"/><Relationship Id="rId4" Type="http://schemas.openxmlformats.org/officeDocument/2006/relationships/tags" Target="../tags/tag11.xml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/>
          <p:cNvSpPr/>
          <p:nvPr/>
        </p:nvSpPr>
        <p:spPr>
          <a:xfrm>
            <a:off x="0" y="3752850"/>
            <a:ext cx="9144000" cy="139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pic>
        <p:nvPicPr>
          <p:cNvPr id="3" name="图片 2" descr="timg (21)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5" y="951750"/>
            <a:ext cx="4339753" cy="3228773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4026662" y="951750"/>
            <a:ext cx="5136774" cy="18466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第五单元 数据处理</a:t>
            </a:r>
          </a:p>
          <a:p>
            <a:pPr algn="ctr">
              <a:lnSpc>
                <a:spcPct val="150000"/>
              </a:lnSpc>
            </a:pPr>
            <a:r>
              <a:rPr lang="zh-CN" altLang="en-US" sz="5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身高的情况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9975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"/>
          <p:cNvSpPr txBox="1"/>
          <p:nvPr/>
        </p:nvSpPr>
        <p:spPr>
          <a:xfrm>
            <a:off x="1372792" y="3106103"/>
            <a:ext cx="6049565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说一说淘气的身高在班中所处的位置。</a:t>
            </a:r>
          </a:p>
        </p:txBody>
      </p:sp>
      <p:grpSp>
        <p:nvGrpSpPr>
          <p:cNvPr id="28674" name="组合 31"/>
          <p:cNvGrpSpPr/>
          <p:nvPr/>
        </p:nvGrpSpPr>
        <p:grpSpPr>
          <a:xfrm>
            <a:off x="1617822" y="1316831"/>
            <a:ext cx="5652611" cy="1385590"/>
            <a:chOff x="344446" y="2349366"/>
            <a:chExt cx="8489217" cy="2324689"/>
          </a:xfrm>
        </p:grpSpPr>
        <p:pic>
          <p:nvPicPr>
            <p:cNvPr id="28675" name="图片 3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1406" y="2349366"/>
              <a:ext cx="8432257" cy="2230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76" name="TextBox 1"/>
            <p:cNvSpPr txBox="1"/>
            <p:nvPr/>
          </p:nvSpPr>
          <p:spPr>
            <a:xfrm>
              <a:off x="420639" y="4131861"/>
              <a:ext cx="525417" cy="5421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0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8677" name="TextBox 1"/>
            <p:cNvSpPr txBox="1"/>
            <p:nvPr/>
          </p:nvSpPr>
          <p:spPr>
            <a:xfrm>
              <a:off x="420639" y="3884247"/>
              <a:ext cx="525417" cy="5421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2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8678" name="TextBox 1"/>
            <p:cNvSpPr txBox="1"/>
            <p:nvPr/>
          </p:nvSpPr>
          <p:spPr>
            <a:xfrm>
              <a:off x="420639" y="3636637"/>
              <a:ext cx="525417" cy="5421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4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8679" name="TextBox 1"/>
            <p:cNvSpPr txBox="1"/>
            <p:nvPr/>
          </p:nvSpPr>
          <p:spPr>
            <a:xfrm>
              <a:off x="420639" y="3389023"/>
              <a:ext cx="525417" cy="5421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6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8680" name="TextBox 1"/>
            <p:cNvSpPr txBox="1"/>
            <p:nvPr/>
          </p:nvSpPr>
          <p:spPr>
            <a:xfrm>
              <a:off x="420639" y="3131886"/>
              <a:ext cx="525417" cy="5421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8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8681" name="TextBox 1"/>
            <p:cNvSpPr txBox="1"/>
            <p:nvPr/>
          </p:nvSpPr>
          <p:spPr>
            <a:xfrm>
              <a:off x="344446" y="2882686"/>
              <a:ext cx="525417" cy="92947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10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8682" name="TextBox 1"/>
            <p:cNvSpPr txBox="1"/>
            <p:nvPr/>
          </p:nvSpPr>
          <p:spPr>
            <a:xfrm>
              <a:off x="344446" y="2606501"/>
              <a:ext cx="525417" cy="92947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11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079395" y="4082656"/>
              <a:ext cx="298424" cy="266660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960381" y="3950913"/>
              <a:ext cx="298424" cy="395228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842955" y="3193789"/>
              <a:ext cx="298424" cy="1152352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723941" y="3831868"/>
              <a:ext cx="298424" cy="514273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603340" y="3447751"/>
              <a:ext cx="298424" cy="898390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495438" y="3831868"/>
              <a:ext cx="298424" cy="514273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373250" y="3708062"/>
              <a:ext cx="298424" cy="638079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254236" y="4082656"/>
              <a:ext cx="298424" cy="263485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28691" name="TextBox 1"/>
          <p:cNvSpPr txBox="1"/>
          <p:nvPr/>
        </p:nvSpPr>
        <p:spPr>
          <a:xfrm>
            <a:off x="1510904" y="2707244"/>
            <a:ext cx="5657850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结合上面的统计图，回答下面问题。</a:t>
            </a:r>
          </a:p>
        </p:txBody>
      </p:sp>
      <p:sp>
        <p:nvSpPr>
          <p:cNvPr id="51" name="TextBox 2"/>
          <p:cNvSpPr txBox="1"/>
          <p:nvPr/>
        </p:nvSpPr>
        <p:spPr>
          <a:xfrm>
            <a:off x="2105025" y="3545444"/>
            <a:ext cx="3406379" cy="7143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淘气的身高是</a:t>
            </a:r>
            <a:r>
              <a:rPr lang="en-US" altLang="zh-CN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154 cm</a:t>
            </a: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，位于</a:t>
            </a:r>
            <a:r>
              <a:rPr lang="en-US" altLang="zh-CN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150</a:t>
            </a: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154</a:t>
            </a: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身高段。</a:t>
            </a:r>
          </a:p>
        </p:txBody>
      </p:sp>
      <p:pic>
        <p:nvPicPr>
          <p:cNvPr id="28693" name="图片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206" y="3545444"/>
            <a:ext cx="1885950" cy="835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download_a271a94768c7d45978fc2e95e8b3d2f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60469" y="1"/>
            <a:ext cx="1614011" cy="1316831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1403985" y="62389"/>
            <a:ext cx="6348413" cy="1169670"/>
            <a:chOff x="2935" y="193"/>
            <a:chExt cx="13330" cy="2456"/>
          </a:xfrm>
        </p:grpSpPr>
        <p:sp>
          <p:nvSpPr>
            <p:cNvPr id="71" name="文本框 70"/>
            <p:cNvSpPr txBox="1"/>
            <p:nvPr>
              <p:custDataLst>
                <p:tags r:id="rId1"/>
              </p:custDataLst>
            </p:nvPr>
          </p:nvSpPr>
          <p:spPr>
            <a:xfrm>
              <a:off x="2935" y="1473"/>
              <a:ext cx="13330" cy="117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四</a:t>
              </a:r>
              <a:r>
                <a:rPr lang="en-US" altLang="zh-CN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根据统计图解决问题</a:t>
              </a:r>
            </a:p>
          </p:txBody>
        </p:sp>
        <p:pic>
          <p:nvPicPr>
            <p:cNvPr id="72" name="图片 71" descr="未标题-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20" y="193"/>
              <a:ext cx="11533" cy="1713"/>
            </a:xfrm>
            <a:prstGeom prst="rect">
              <a:avLst/>
            </a:prstGeom>
          </p:spPr>
        </p:pic>
      </p:grpSp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6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691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"/>
          <p:cNvSpPr txBox="1"/>
          <p:nvPr/>
        </p:nvSpPr>
        <p:spPr>
          <a:xfrm>
            <a:off x="1480424" y="3267551"/>
            <a:ext cx="6049565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你可以对淘气班订运动服提一些建议吗？</a:t>
            </a:r>
          </a:p>
        </p:txBody>
      </p:sp>
      <p:grpSp>
        <p:nvGrpSpPr>
          <p:cNvPr id="29698" name="组合 30"/>
          <p:cNvGrpSpPr/>
          <p:nvPr/>
        </p:nvGrpSpPr>
        <p:grpSpPr>
          <a:xfrm>
            <a:off x="1491139" y="1300163"/>
            <a:ext cx="6161723" cy="1522628"/>
            <a:chOff x="344446" y="2349366"/>
            <a:chExt cx="8489217" cy="2262743"/>
          </a:xfrm>
        </p:grpSpPr>
        <p:pic>
          <p:nvPicPr>
            <p:cNvPr id="29699" name="图片 31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1406" y="2349366"/>
              <a:ext cx="8432257" cy="2230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0" name="TextBox 1"/>
            <p:cNvSpPr txBox="1"/>
            <p:nvPr/>
          </p:nvSpPr>
          <p:spPr>
            <a:xfrm>
              <a:off x="420639" y="4131861"/>
              <a:ext cx="525417" cy="4802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0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9701" name="TextBox 1"/>
            <p:cNvSpPr txBox="1"/>
            <p:nvPr/>
          </p:nvSpPr>
          <p:spPr>
            <a:xfrm>
              <a:off x="420639" y="3884248"/>
              <a:ext cx="525417" cy="4802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2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9702" name="TextBox 1"/>
            <p:cNvSpPr txBox="1"/>
            <p:nvPr/>
          </p:nvSpPr>
          <p:spPr>
            <a:xfrm>
              <a:off x="420639" y="3636636"/>
              <a:ext cx="525417" cy="4802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4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9703" name="TextBox 1"/>
            <p:cNvSpPr txBox="1"/>
            <p:nvPr/>
          </p:nvSpPr>
          <p:spPr>
            <a:xfrm>
              <a:off x="420639" y="3389023"/>
              <a:ext cx="525417" cy="4802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6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9704" name="TextBox 1"/>
            <p:cNvSpPr txBox="1"/>
            <p:nvPr/>
          </p:nvSpPr>
          <p:spPr>
            <a:xfrm>
              <a:off x="420639" y="3131885"/>
              <a:ext cx="525417" cy="4802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8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9705" name="TextBox 1"/>
            <p:cNvSpPr txBox="1"/>
            <p:nvPr/>
          </p:nvSpPr>
          <p:spPr>
            <a:xfrm>
              <a:off x="344446" y="2882686"/>
              <a:ext cx="525417" cy="4802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10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9706" name="TextBox 1"/>
            <p:cNvSpPr txBox="1"/>
            <p:nvPr/>
          </p:nvSpPr>
          <p:spPr>
            <a:xfrm>
              <a:off x="344446" y="2606502"/>
              <a:ext cx="525417" cy="4802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11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079395" y="4082656"/>
              <a:ext cx="298424" cy="266660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960381" y="3950913"/>
              <a:ext cx="298424" cy="395228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842955" y="3193789"/>
              <a:ext cx="298424" cy="1152352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723941" y="3831868"/>
              <a:ext cx="298424" cy="514273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603340" y="3447751"/>
              <a:ext cx="298424" cy="898390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495438" y="3831868"/>
              <a:ext cx="298424" cy="514273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373250" y="3708062"/>
              <a:ext cx="298424" cy="638079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254236" y="4082656"/>
              <a:ext cx="298424" cy="263485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29715" name="TextBox 1"/>
          <p:cNvSpPr txBox="1"/>
          <p:nvPr/>
        </p:nvSpPr>
        <p:spPr>
          <a:xfrm>
            <a:off x="1618536" y="2868693"/>
            <a:ext cx="5657850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结合上面的统计图，回答下面问题。</a:t>
            </a:r>
          </a:p>
        </p:txBody>
      </p:sp>
      <p:sp>
        <p:nvSpPr>
          <p:cNvPr id="50" name="TextBox 2"/>
          <p:cNvSpPr txBox="1"/>
          <p:nvPr/>
        </p:nvSpPr>
        <p:spPr>
          <a:xfrm>
            <a:off x="2212657" y="3656886"/>
            <a:ext cx="4405313" cy="7143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每位同学要根据自己的身高来确定服装的型号。（合理即可）</a:t>
            </a:r>
          </a:p>
        </p:txBody>
      </p:sp>
      <p:pic>
        <p:nvPicPr>
          <p:cNvPr id="2" name="图片 1" descr="59131079f3be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09936" y="-13812"/>
            <a:ext cx="2027873" cy="2027873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1403985" y="62389"/>
            <a:ext cx="6348413" cy="1169670"/>
            <a:chOff x="2935" y="193"/>
            <a:chExt cx="13330" cy="2456"/>
          </a:xfrm>
        </p:grpSpPr>
        <p:sp>
          <p:nvSpPr>
            <p:cNvPr id="71" name="文本框 70"/>
            <p:cNvSpPr txBox="1"/>
            <p:nvPr>
              <p:custDataLst>
                <p:tags r:id="rId1"/>
              </p:custDataLst>
            </p:nvPr>
          </p:nvSpPr>
          <p:spPr>
            <a:xfrm>
              <a:off x="2935" y="1473"/>
              <a:ext cx="13330" cy="117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四</a:t>
              </a:r>
              <a:r>
                <a:rPr lang="en-US" altLang="zh-CN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根据统计图解决问题</a:t>
              </a:r>
            </a:p>
          </p:txBody>
        </p:sp>
        <p:pic>
          <p:nvPicPr>
            <p:cNvPr id="72" name="图片 71" descr="未标题-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20" y="193"/>
              <a:ext cx="11533" cy="1713"/>
            </a:xfrm>
            <a:prstGeom prst="rect">
              <a:avLst/>
            </a:prstGeom>
          </p:spPr>
        </p:pic>
      </p:grpSp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4" name="图片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6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715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/>
          <p:nvPr/>
        </p:nvSpPr>
        <p:spPr>
          <a:xfrm>
            <a:off x="1058228" y="1122521"/>
            <a:ext cx="6274594" cy="71556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调查你们全班同学的身高情况。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⑴记录在下面的统计表中。</a:t>
            </a:r>
          </a:p>
        </p:txBody>
      </p:sp>
      <p:pic>
        <p:nvPicPr>
          <p:cNvPr id="30723" name="Picture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054" y="1927622"/>
            <a:ext cx="6636544" cy="2271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08f1a0259eee14c4973710d3bc59340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8989" y="-20955"/>
            <a:ext cx="1940719" cy="1940719"/>
          </a:xfrm>
          <a:prstGeom prst="rect">
            <a:avLst/>
          </a:prstGeom>
        </p:spPr>
      </p:pic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/>
          <p:nvPr/>
        </p:nvSpPr>
        <p:spPr>
          <a:xfrm>
            <a:off x="1121093" y="1147287"/>
            <a:ext cx="6652736" cy="10377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调查你们全班同学的身高情况。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⑵整理上表中的数据，与同伴交流你的整理方法。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⑶根据上面的数据，完成下面的统计表。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308736" y="2303384"/>
          <a:ext cx="6560343" cy="866592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728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9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89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43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身高段</a:t>
                      </a:r>
                      <a:r>
                        <a:rPr lang="en-US" altLang="zh-CN" sz="12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/cm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254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140</a:t>
                      </a:r>
                      <a:r>
                        <a:rPr lang="zh-CN" altLang="en-US" sz="12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以下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254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140</a:t>
                      </a:r>
                      <a:r>
                        <a:rPr lang="zh-CN" altLang="en-US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144</a:t>
                      </a:r>
                      <a:endParaRPr lang="zh-CN" altLang="en-US" sz="1200" b="1" spc="-15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254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145</a:t>
                      </a:r>
                      <a:r>
                        <a:rPr lang="zh-CN" altLang="en-US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149</a:t>
                      </a:r>
                      <a:endParaRPr lang="zh-CN" altLang="en-US" sz="1200" b="1" spc="-15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254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150</a:t>
                      </a:r>
                      <a:r>
                        <a:rPr lang="zh-CN" altLang="en-US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154</a:t>
                      </a:r>
                      <a:endParaRPr lang="zh-CN" altLang="en-US" sz="1200" b="1" spc="-15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254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155</a:t>
                      </a:r>
                      <a:r>
                        <a:rPr lang="zh-CN" altLang="en-US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159</a:t>
                      </a:r>
                      <a:endParaRPr lang="zh-CN" altLang="en-US" sz="1200" b="1" spc="-15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254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160</a:t>
                      </a:r>
                      <a:r>
                        <a:rPr lang="zh-CN" altLang="en-US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164</a:t>
                      </a:r>
                      <a:endParaRPr lang="zh-CN" altLang="en-US" sz="1200" b="1" spc="-15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254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165</a:t>
                      </a:r>
                      <a:r>
                        <a:rPr lang="zh-CN" altLang="en-US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～</a:t>
                      </a:r>
                      <a:r>
                        <a:rPr lang="en-US" altLang="zh-CN" sz="1200" b="1" spc="-15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169</a:t>
                      </a:r>
                      <a:endParaRPr lang="zh-CN" altLang="en-US" sz="1200" b="1" spc="-15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254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169</a:t>
                      </a:r>
                      <a:r>
                        <a:rPr lang="zh-CN" altLang="en-US" sz="12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以上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25400" cmpd="sng">
                      <a:solidFill>
                        <a:srgbClr val="2D2D8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人数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3" marR="68573" marT="34307" marB="34307" anchor="ctr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2D2D8A"/>
                      </a:solidFill>
                    </a:lnB>
                    <a:solidFill>
                      <a:srgbClr val="2D2D8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4"/>
          <p:cNvSpPr txBox="1"/>
          <p:nvPr/>
        </p:nvSpPr>
        <p:spPr>
          <a:xfrm>
            <a:off x="1128475" y="3170158"/>
            <a:ext cx="6274594" cy="10382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⑷回答下面的问题。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①哪个身高段的人数最多？哪个身高段的人数最少？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②你可以对你们班订校服提一些建议吗？</a:t>
            </a: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103019" y="2180749"/>
            <a:ext cx="2666048" cy="1737836"/>
          </a:xfrm>
          <a:prstGeom prst="rect">
            <a:avLst/>
          </a:prstGeom>
          <a:solidFill>
            <a:srgbClr val="E779A3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E779A3">
              <a:shade val="50000"/>
            </a:srgbClr>
          </a:lnRef>
          <a:fillRef idx="1">
            <a:srgbClr val="E779A3"/>
          </a:fillRef>
          <a:effectRef idx="0">
            <a:srgbClr val="E779A3"/>
          </a:effectRef>
          <a:fontRef idx="minor">
            <a:srgbClr val="FFFFFF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653064" y="2185512"/>
            <a:ext cx="2757488" cy="1737836"/>
          </a:xfrm>
          <a:prstGeom prst="rect">
            <a:avLst/>
          </a:prstGeom>
          <a:solidFill>
            <a:srgbClr val="E779A3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E779A3">
              <a:shade val="50000"/>
            </a:srgbClr>
          </a:lnRef>
          <a:fillRef idx="1">
            <a:srgbClr val="E779A3"/>
          </a:fillRef>
          <a:effectRef idx="0">
            <a:srgbClr val="E779A3"/>
          </a:effectRef>
          <a:fontRef idx="minor">
            <a:srgbClr val="FFFFFF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770" name="TextBox 4"/>
          <p:cNvSpPr txBox="1"/>
          <p:nvPr/>
        </p:nvSpPr>
        <p:spPr>
          <a:xfrm>
            <a:off x="1068705" y="1147286"/>
            <a:ext cx="6274594" cy="10382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下面是淘气所在学校六⑵班男、女生的身高分布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照片，男生和女生的身高分布情况有什么不同？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与同学进行交流。（单位：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cm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pic>
        <p:nvPicPr>
          <p:cNvPr id="32771" name="Picture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47600" y="2239328"/>
            <a:ext cx="2518172" cy="16204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264230" y="2239328"/>
            <a:ext cx="2376488" cy="16204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12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2350" y="3925491"/>
            <a:ext cx="2461022" cy="7012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9755" y="3925729"/>
            <a:ext cx="1869758" cy="5934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 rot="10800000">
            <a:off x="7867426" y="3817860"/>
            <a:ext cx="266309" cy="266309"/>
          </a:xfrm>
          <a:custGeom>
            <a:avLst/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E779A3">
              <a:shade val="50000"/>
            </a:srgbClr>
          </a:lnRef>
          <a:fillRef idx="1">
            <a:srgbClr val="E779A3"/>
          </a:fillRef>
          <a:effectRef idx="0">
            <a:srgbClr val="E779A3"/>
          </a:effectRef>
          <a:fontRef idx="minor">
            <a:srgbClr val="FFFFFF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任意多边形 3"/>
          <p:cNvSpPr/>
          <p:nvPr>
            <p:custDataLst>
              <p:tags r:id="rId4"/>
            </p:custDataLst>
          </p:nvPr>
        </p:nvSpPr>
        <p:spPr>
          <a:xfrm>
            <a:off x="1162779" y="2142889"/>
            <a:ext cx="266309" cy="266309"/>
          </a:xfrm>
          <a:custGeom>
            <a:avLst/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E779A3">
              <a:shade val="50000"/>
            </a:srgbClr>
          </a:lnRef>
          <a:fillRef idx="1">
            <a:srgbClr val="E779A3"/>
          </a:fillRef>
          <a:effectRef idx="0">
            <a:srgbClr val="E779A3"/>
          </a:effectRef>
          <a:fontRef idx="minor">
            <a:srgbClr val="FFFFFF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27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27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27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2770" grpId="0"/>
      <p:bldP spid="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/>
          <p:nvPr/>
        </p:nvSpPr>
        <p:spPr>
          <a:xfrm>
            <a:off x="1066324" y="1147287"/>
            <a:ext cx="6653689" cy="10377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下面是淘气所在学校六⑵班男、女生的身高分布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照片，男生和女生的身高分布情况有什么不同？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与同学进行交流。（单位：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cm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pic>
        <p:nvPicPr>
          <p:cNvPr id="33795" name="Picture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94198" y="2114074"/>
            <a:ext cx="2053828" cy="13215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47097" y="2114074"/>
            <a:ext cx="1791653" cy="13215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1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4198" y="3435668"/>
            <a:ext cx="1874044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1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6860" y="3466624"/>
            <a:ext cx="1358503" cy="5024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57800" y="1881188"/>
            <a:ext cx="2559844" cy="239434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（答案不唯一）</a:t>
            </a:r>
            <a:endParaRPr lang="en-US" altLang="zh-CN" sz="2100" dirty="0">
              <a:solidFill>
                <a:srgbClr val="FF3C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140 cm</a:t>
            </a: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144 cm</a:t>
            </a: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段男生所占的比例较大，女生所占的比例较小；</a:t>
            </a:r>
            <a:endParaRPr lang="en-US" altLang="zh-CN" sz="2100" dirty="0">
              <a:solidFill>
                <a:srgbClr val="FF3C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男生超过</a:t>
            </a:r>
            <a:r>
              <a:rPr lang="en-US" altLang="zh-CN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160 cm</a:t>
            </a: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的人有一部分，女生没有。</a:t>
            </a:r>
          </a:p>
        </p:txBody>
      </p:sp>
      <p:pic>
        <p:nvPicPr>
          <p:cNvPr id="15361" name="Picture 2" descr="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22032" y="634604"/>
            <a:ext cx="1195388" cy="586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50" name="图片 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379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37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37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2774" y="3016567"/>
            <a:ext cx="2997994" cy="391478"/>
          </a:xfrm>
          <a:prstGeom prst="rect">
            <a:avLst/>
          </a:prstGeom>
          <a:solidFill>
            <a:srgbClr val="FF0000"/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第三步：解决问题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42774" y="1711642"/>
            <a:ext cx="2804160" cy="3914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第一步：分段整理数据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42774" y="2364105"/>
            <a:ext cx="2547461" cy="3914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第二步：绘制统计图</a:t>
            </a:r>
          </a:p>
        </p:txBody>
      </p:sp>
      <p:pic>
        <p:nvPicPr>
          <p:cNvPr id="5" name="图片 4" descr="72f213cf491cd2ee506ea3125cf18e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40843" y="1"/>
            <a:ext cx="2340769" cy="1762601"/>
          </a:xfrm>
          <a:prstGeom prst="rect">
            <a:avLst/>
          </a:prstGeom>
        </p:spPr>
      </p:pic>
      <p:pic>
        <p:nvPicPr>
          <p:cNvPr id="6" name="图片 5" descr="b34bdb6a877923ee1b5754c96ec6ef8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857" y="2755583"/>
            <a:ext cx="2340769" cy="2340769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</a:p>
        </p:txBody>
      </p:sp>
      <p:pic>
        <p:nvPicPr>
          <p:cNvPr id="50" name="图片 4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2003" y="33982"/>
            <a:ext cx="7659995" cy="511907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210269" y="2564999"/>
              <a:ext cx="7771459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 b="1" spc="-113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谢谢观看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35130" y="855252"/>
            <a:ext cx="1822614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0102" y="1246823"/>
            <a:ext cx="7356158" cy="71485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1．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让学生经历整理和分析数据的简单的统计过程，学会根据实际情况对一组数据进行分段整理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0102" y="2241709"/>
            <a:ext cx="7356158" cy="71485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2．能根据整理好的数据，绘制统计图，并能根据统计图解决实际问题。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0102" y="3236596"/>
            <a:ext cx="7626668" cy="71485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3．让学生进一步增强用统计的方法解决实际问题的意识，发展统计观念，培养数学学习的兴趣。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48914" y="74296"/>
            <a:ext cx="1279684" cy="981551"/>
          </a:xfrm>
          <a:prstGeom prst="rect">
            <a:avLst/>
          </a:prstGeom>
        </p:spPr>
      </p:pic>
      <p:pic>
        <p:nvPicPr>
          <p:cNvPr id="18" name="图片 17" descr="9dcec6228f6f00fe23b29e0c01d6996d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15" y="3615690"/>
            <a:ext cx="1624013" cy="897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151" name="TextBox 17"/>
          <p:cNvSpPr txBox="1"/>
          <p:nvPr/>
        </p:nvSpPr>
        <p:spPr>
          <a:xfrm>
            <a:off x="1936444" y="1553848"/>
            <a:ext cx="526715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spc="7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1800" b="1" spc="7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014889" y="1206341"/>
            <a:ext cx="7118033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学会分段整理数据，并能根据数据绘制统计图。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4889" y="1798796"/>
            <a:ext cx="7118033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学习难点：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根据统计图解决实际问题。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4889" y="2391251"/>
            <a:ext cx="7333298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根据具体数据范围，采用画“正”字等方法进行整理，再根据要求，选择并绘制统计表。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14889" y="3398996"/>
            <a:ext cx="7765256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学具准备：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多媒体课件，调查了解本班同学的身高情况。 </a:t>
            </a: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70834" y="7144"/>
            <a:ext cx="1414463" cy="82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4121" y="304724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1140493" y="1792073"/>
            <a:ext cx="938213" cy="866775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2272204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情景引入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157020" y="2967730"/>
            <a:ext cx="938213" cy="866775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2288730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互动新授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874838" y="1792073"/>
            <a:ext cx="938213" cy="866775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5" y="1949984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3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5971441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5" action="ppaction://hlinksldjump"/>
              </a:rPr>
              <a:t>巩固扩展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4874838" y="2967730"/>
            <a:ext cx="938213" cy="866775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5971441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6" action="ppaction://hlinksldjump"/>
              </a:rPr>
              <a:t>课堂小结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3304241" y="1596760"/>
            <a:ext cx="964096" cy="4318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52613" y="1668251"/>
            <a:ext cx="72555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 flipH="1">
            <a:off x="1321117" y="3694747"/>
            <a:ext cx="4241483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要如何整理表中的数据？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3942" y="981075"/>
            <a:ext cx="6077426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下表是淘气所在班学生的身高情况。（单位：</a:t>
            </a:r>
            <a:r>
              <a:rPr lang="en-US" altLang="zh-CN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cm</a:t>
            </a:r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graphicFrame>
        <p:nvGraphicFramePr>
          <p:cNvPr id="6" name="表格 5"/>
          <p:cNvGraphicFramePr/>
          <p:nvPr/>
        </p:nvGraphicFramePr>
        <p:xfrm>
          <a:off x="1321118" y="1505426"/>
          <a:ext cx="6727032" cy="203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7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72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150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160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154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160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153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147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159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162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133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141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149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170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149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166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143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174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143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151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147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156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172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162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146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图片 7" descr="20071122_877dc0dc77ebe9fef8e8xfswmcz91fko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048626" y="19526"/>
            <a:ext cx="1092041" cy="183927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  <p:pic>
        <p:nvPicPr>
          <p:cNvPr id="50" name="图片 4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4294967295"/>
          </p:nvPr>
        </p:nvGraphicFramePr>
        <p:xfrm>
          <a:off x="2080260" y="1350645"/>
          <a:ext cx="4955859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0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5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14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150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160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154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160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153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147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159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162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133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141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149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170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149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166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143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174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143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151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147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165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156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172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162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146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138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5174457" y="2644617"/>
            <a:ext cx="3337560" cy="1623060"/>
            <a:chOff x="10865" y="5553"/>
            <a:chExt cx="7008" cy="3408"/>
          </a:xfrm>
        </p:grpSpPr>
        <p:grpSp>
          <p:nvGrpSpPr>
            <p:cNvPr id="34" name="组合 33"/>
            <p:cNvGrpSpPr/>
            <p:nvPr/>
          </p:nvGrpSpPr>
          <p:grpSpPr>
            <a:xfrm flipH="1">
              <a:off x="10865" y="5553"/>
              <a:ext cx="5505" cy="1551"/>
              <a:chOff x="1704086" y="2482157"/>
              <a:chExt cx="3107404" cy="1382965"/>
            </a:xfrm>
          </p:grpSpPr>
          <p:sp>
            <p:nvSpPr>
              <p:cNvPr id="35" name="圆角矩形标注 34"/>
              <p:cNvSpPr/>
              <p:nvPr/>
            </p:nvSpPr>
            <p:spPr bwMode="auto">
              <a:xfrm>
                <a:off x="2054057" y="2482157"/>
                <a:ext cx="2685463" cy="1326344"/>
              </a:xfrm>
              <a:prstGeom prst="wedgeRoundRectCallout">
                <a:avLst>
                  <a:gd name="adj1" fmla="val -50315"/>
                  <a:gd name="adj2" fmla="val -20554"/>
                  <a:gd name="adj3" fmla="val 16667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endParaRPr>
              </a:p>
            </p:txBody>
          </p:sp>
          <p:sp>
            <p:nvSpPr>
              <p:cNvPr id="16442" name="文本框 35"/>
              <p:cNvSpPr txBox="1"/>
              <p:nvPr/>
            </p:nvSpPr>
            <p:spPr>
              <a:xfrm flipH="1">
                <a:off x="1704086" y="2482157"/>
                <a:ext cx="3107404" cy="13829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zh-CN" altLang="en-US" sz="2100" dirty="0"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我将身高分段整理。可以怎样分段呢？</a:t>
                </a:r>
              </a:p>
            </p:txBody>
          </p:sp>
        </p:grpSp>
        <p:pic>
          <p:nvPicPr>
            <p:cNvPr id="25607" name="图片 8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750" y="6694"/>
              <a:ext cx="2123" cy="226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组合 8"/>
          <p:cNvGrpSpPr/>
          <p:nvPr/>
        </p:nvGrpSpPr>
        <p:grpSpPr>
          <a:xfrm>
            <a:off x="461962" y="2576513"/>
            <a:ext cx="4038124" cy="1733074"/>
            <a:chOff x="970" y="5410"/>
            <a:chExt cx="8479" cy="3639"/>
          </a:xfrm>
        </p:grpSpPr>
        <p:grpSp>
          <p:nvGrpSpPr>
            <p:cNvPr id="8" name="组合 7"/>
            <p:cNvGrpSpPr/>
            <p:nvPr/>
          </p:nvGrpSpPr>
          <p:grpSpPr>
            <a:xfrm>
              <a:off x="3262" y="5410"/>
              <a:ext cx="6187" cy="2322"/>
              <a:chOff x="1939618" y="2490536"/>
              <a:chExt cx="2816225" cy="1973548"/>
            </a:xfrm>
          </p:grpSpPr>
          <p:sp>
            <p:nvSpPr>
              <p:cNvPr id="32" name="圆角矩形标注 31"/>
              <p:cNvSpPr/>
              <p:nvPr/>
            </p:nvSpPr>
            <p:spPr bwMode="auto">
              <a:xfrm>
                <a:off x="1939618" y="2490536"/>
                <a:ext cx="2816225" cy="1326293"/>
              </a:xfrm>
              <a:prstGeom prst="wedgeRoundRectCallout">
                <a:avLst>
                  <a:gd name="adj1" fmla="val -49103"/>
                  <a:gd name="adj2" fmla="val 20000"/>
                  <a:gd name="adj3" fmla="val 16667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</a:endParaRPr>
              </a:p>
            </p:txBody>
          </p:sp>
          <p:sp>
            <p:nvSpPr>
              <p:cNvPr id="16439" name="文本框 20"/>
              <p:cNvSpPr txBox="1"/>
              <p:nvPr/>
            </p:nvSpPr>
            <p:spPr>
              <a:xfrm flipH="1">
                <a:off x="1991960" y="2569130"/>
                <a:ext cx="2711541" cy="18949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zh-CN" altLang="en-US" sz="2100" dirty="0"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把这些数据排序，可以得到最高和最低的身高。</a:t>
                </a:r>
              </a:p>
            </p:txBody>
          </p:sp>
        </p:grpSp>
        <p:pic>
          <p:nvPicPr>
            <p:cNvPr id="25602" name="图片 4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0" y="6939"/>
              <a:ext cx="2657" cy="21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1383982" y="51911"/>
            <a:ext cx="6348413" cy="1169670"/>
            <a:chOff x="2935" y="193"/>
            <a:chExt cx="13330" cy="2456"/>
          </a:xfrm>
        </p:grpSpPr>
        <p:sp>
          <p:nvSpPr>
            <p:cNvPr id="12" name="文本框 11"/>
            <p:cNvSpPr txBox="1"/>
            <p:nvPr>
              <p:custDataLst>
                <p:tags r:id="rId1"/>
              </p:custDataLst>
            </p:nvPr>
          </p:nvSpPr>
          <p:spPr>
            <a:xfrm>
              <a:off x="2935" y="1473"/>
              <a:ext cx="13330" cy="117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一</a:t>
              </a: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探究整理数据的方法</a:t>
              </a:r>
            </a:p>
          </p:txBody>
        </p:sp>
        <p:pic>
          <p:nvPicPr>
            <p:cNvPr id="7" name="图片 6" descr="未标题-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20" y="193"/>
              <a:ext cx="11533" cy="1713"/>
            </a:xfrm>
            <a:prstGeom prst="rect">
              <a:avLst/>
            </a:prstGeom>
          </p:spPr>
        </p:pic>
      </p:grpSp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97794" y="105251"/>
            <a:ext cx="6348413" cy="1116330"/>
            <a:chOff x="2935" y="193"/>
            <a:chExt cx="13330" cy="2456"/>
          </a:xfrm>
        </p:grpSpPr>
        <p:sp>
          <p:nvSpPr>
            <p:cNvPr id="12" name="文本框 11"/>
            <p:cNvSpPr txBox="1"/>
            <p:nvPr>
              <p:custDataLst>
                <p:tags r:id="rId1"/>
              </p:custDataLst>
            </p:nvPr>
          </p:nvSpPr>
          <p:spPr>
            <a:xfrm>
              <a:off x="2935" y="1473"/>
              <a:ext cx="13330" cy="117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二</a:t>
              </a: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整理数据</a:t>
              </a:r>
            </a:p>
          </p:txBody>
        </p:sp>
        <p:pic>
          <p:nvPicPr>
            <p:cNvPr id="7" name="图片 6" descr="未标题-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20" y="193"/>
              <a:ext cx="11533" cy="171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471024" y="1612822"/>
            <a:ext cx="3943350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淘气班学生身高分段情况统计表</a:t>
            </a:r>
          </a:p>
        </p:txBody>
      </p:sp>
      <p:graphicFrame>
        <p:nvGraphicFramePr>
          <p:cNvPr id="4" name="Group 44"/>
          <p:cNvGraphicFramePr>
            <a:graphicFrameLocks noGrp="1"/>
          </p:cNvGraphicFramePr>
          <p:nvPr/>
        </p:nvGraphicFramePr>
        <p:xfrm>
          <a:off x="1239679" y="2004536"/>
          <a:ext cx="6638926" cy="247650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587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9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0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0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68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身高</a:t>
                      </a:r>
                      <a:endParaRPr kumimoji="0" lang="zh-CN" altLang="en-US" sz="2100" b="0" u="none" strike="noStrike" cap="none" normalizeH="0" baseline="0" dirty="0">
                        <a:ln>
                          <a:noFill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段</a:t>
                      </a:r>
                      <a:r>
                        <a:rPr kumimoji="0" lang="en-US" sz="21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/cm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140</a:t>
                      </a:r>
                      <a:endParaRPr kumimoji="0" 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以下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140</a:t>
                      </a:r>
                      <a:r>
                        <a:rPr kumimoji="0" lang="en-US" sz="1400" b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145</a:t>
                      </a:r>
                      <a:r>
                        <a:rPr kumimoji="0" lang="en-US" sz="1400" b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150</a:t>
                      </a:r>
                      <a:r>
                        <a:rPr kumimoji="0" lang="en-US" sz="1400" b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155</a:t>
                      </a:r>
                      <a:r>
                        <a:rPr kumimoji="0" lang="en-US" sz="1400" b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160</a:t>
                      </a:r>
                      <a:r>
                        <a:rPr kumimoji="0" lang="en-US" sz="1400" b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165</a:t>
                      </a:r>
                      <a:r>
                        <a:rPr kumimoji="0" lang="en-US" sz="1400" b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~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169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169</a:t>
                      </a:r>
                      <a:endParaRPr kumimoji="0" 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以上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人数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4484" marR="64484" marT="32250" marB="32250" anchor="ctr" horzOverflow="overflow">
                    <a:lnL w="12700" cmpd="sng">
                      <a:solidFill>
                        <a:srgbClr val="2D2D8A"/>
                      </a:solidFill>
                    </a:lnL>
                    <a:lnR w="12700" cmpd="sng">
                      <a:solidFill>
                        <a:srgbClr val="2D2D8A"/>
                      </a:solidFill>
                    </a:lnR>
                    <a:lnT w="12700" cmpd="sng">
                      <a:solidFill>
                        <a:srgbClr val="2D2D8A"/>
                      </a:solidFill>
                    </a:lnT>
                    <a:lnB w="12700" cmpd="sng">
                      <a:solidFill>
                        <a:srgbClr val="2D2D8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61085" y="1221581"/>
            <a:ext cx="6763703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某服装产按身高每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5cm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一段来确实服装的型号，完成下表。</a:t>
            </a:r>
          </a:p>
        </p:txBody>
      </p:sp>
      <p:pic>
        <p:nvPicPr>
          <p:cNvPr id="228" name="图片 227" descr="QQ截图201904171010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5">
                  <a:alpha val="100000"/>
                </a:srgbClr>
              </a:clrFrom>
              <a:clrTo>
                <a:srgbClr val="FFFFF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1193" y="3671412"/>
            <a:ext cx="5780246" cy="551021"/>
          </a:xfrm>
          <a:prstGeom prst="rect">
            <a:avLst/>
          </a:prstGeom>
        </p:spPr>
      </p:pic>
      <p:sp>
        <p:nvSpPr>
          <p:cNvPr id="230" name="矩形 22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"/>
          <p:cNvSpPr txBox="1"/>
          <p:nvPr/>
        </p:nvSpPr>
        <p:spPr>
          <a:xfrm>
            <a:off x="2934652" y="1206818"/>
            <a:ext cx="3549968" cy="3452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18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根据上表完成下面的统计图。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3065" y="2047399"/>
            <a:ext cx="6524149" cy="18235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" name="TextBox 1"/>
          <p:cNvSpPr txBox="1"/>
          <p:nvPr/>
        </p:nvSpPr>
        <p:spPr>
          <a:xfrm>
            <a:off x="1689735" y="3518059"/>
            <a:ext cx="365284" cy="29908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0</a:t>
            </a:r>
            <a:endParaRPr lang="zh-CN" altLang="en-US" sz="1500" b="1" dirty="0"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1689735" y="3332321"/>
            <a:ext cx="365284" cy="29908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endParaRPr lang="zh-CN" altLang="en-US" sz="1500" b="1" dirty="0"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1689735" y="3092768"/>
            <a:ext cx="365284" cy="29908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4</a:t>
            </a:r>
            <a:endParaRPr lang="zh-CN" altLang="en-US" sz="1500" b="1" dirty="0"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1689735" y="2907030"/>
            <a:ext cx="365284" cy="29908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6</a:t>
            </a:r>
            <a:endParaRPr lang="zh-CN" altLang="en-US" sz="1500" b="1" dirty="0"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1689735" y="2714149"/>
            <a:ext cx="365284" cy="29908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8</a:t>
            </a:r>
            <a:endParaRPr lang="zh-CN" altLang="en-US" sz="1500" b="1" dirty="0"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1632585" y="2526983"/>
            <a:ext cx="365284" cy="29908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10</a:t>
            </a:r>
            <a:endParaRPr lang="zh-CN" altLang="en-US" sz="1500" b="1" dirty="0"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1632585" y="2314575"/>
            <a:ext cx="365284" cy="29908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11</a:t>
            </a:r>
            <a:endParaRPr lang="zh-CN" altLang="en-US" sz="1500" b="1" dirty="0"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202180" y="3483769"/>
            <a:ext cx="229553" cy="206216"/>
          </a:xfrm>
          <a:prstGeom prst="rect">
            <a:avLst/>
          </a:prstGeom>
          <a:solidFill>
            <a:srgbClr val="EA9900"/>
          </a:solidFill>
          <a:ln>
            <a:noFill/>
          </a:ln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886075" y="3382328"/>
            <a:ext cx="207645" cy="304324"/>
          </a:xfrm>
          <a:prstGeom prst="rect">
            <a:avLst/>
          </a:prstGeom>
          <a:solidFill>
            <a:srgbClr val="EA9900"/>
          </a:solidFill>
          <a:ln>
            <a:noFill/>
          </a:ln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548063" y="2796064"/>
            <a:ext cx="207645" cy="890588"/>
          </a:xfrm>
          <a:prstGeom prst="rect">
            <a:avLst/>
          </a:prstGeom>
          <a:solidFill>
            <a:srgbClr val="EA9900"/>
          </a:solidFill>
          <a:ln>
            <a:noFill/>
          </a:ln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261485" y="3288983"/>
            <a:ext cx="207645" cy="397669"/>
          </a:xfrm>
          <a:prstGeom prst="rect">
            <a:avLst/>
          </a:prstGeom>
          <a:solidFill>
            <a:srgbClr val="EA9900"/>
          </a:solidFill>
          <a:ln>
            <a:noFill/>
          </a:ln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933474" y="2909887"/>
            <a:ext cx="214313" cy="780098"/>
          </a:xfrm>
          <a:prstGeom prst="rect">
            <a:avLst/>
          </a:prstGeom>
          <a:solidFill>
            <a:srgbClr val="EA9900"/>
          </a:solidFill>
          <a:ln>
            <a:noFill/>
          </a:ln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612606" y="3282792"/>
            <a:ext cx="207645" cy="397669"/>
          </a:xfrm>
          <a:prstGeom prst="rect">
            <a:avLst/>
          </a:prstGeom>
          <a:solidFill>
            <a:srgbClr val="EA9900"/>
          </a:solidFill>
          <a:ln>
            <a:noFill/>
          </a:ln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303645" y="3206116"/>
            <a:ext cx="207645" cy="480536"/>
          </a:xfrm>
          <a:prstGeom prst="rect">
            <a:avLst/>
          </a:prstGeom>
          <a:solidFill>
            <a:srgbClr val="EA9900"/>
          </a:solidFill>
          <a:ln>
            <a:noFill/>
          </a:ln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964204" y="3483769"/>
            <a:ext cx="207645" cy="202883"/>
          </a:xfrm>
          <a:prstGeom prst="rect">
            <a:avLst/>
          </a:prstGeom>
          <a:solidFill>
            <a:srgbClr val="EA9900"/>
          </a:solidFill>
          <a:ln>
            <a:noFill/>
          </a:ln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403985" y="62389"/>
            <a:ext cx="6348413" cy="1169670"/>
            <a:chOff x="2935" y="193"/>
            <a:chExt cx="13330" cy="2456"/>
          </a:xfrm>
        </p:grpSpPr>
        <p:sp>
          <p:nvSpPr>
            <p:cNvPr id="71" name="文本框 70"/>
            <p:cNvSpPr txBox="1"/>
            <p:nvPr>
              <p:custDataLst>
                <p:tags r:id="rId1"/>
              </p:custDataLst>
            </p:nvPr>
          </p:nvSpPr>
          <p:spPr>
            <a:xfrm>
              <a:off x="2935" y="1473"/>
              <a:ext cx="13330" cy="117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三</a:t>
              </a: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完成统计图</a:t>
              </a:r>
            </a:p>
          </p:txBody>
        </p:sp>
        <p:pic>
          <p:nvPicPr>
            <p:cNvPr id="72" name="图片 71" descr="未标题-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20" y="193"/>
              <a:ext cx="11533" cy="1713"/>
            </a:xfrm>
            <a:prstGeom prst="rect">
              <a:avLst/>
            </a:prstGeom>
          </p:spPr>
        </p:pic>
      </p:grpSp>
      <p:pic>
        <p:nvPicPr>
          <p:cNvPr id="73" name="图片 72" descr="20080221_5c2f520f51f51fe37408rPHnx5YuXXS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817144"/>
            <a:ext cx="1416368" cy="1326356"/>
          </a:xfrm>
          <a:prstGeom prst="rect">
            <a:avLst/>
          </a:prstGeom>
        </p:spPr>
      </p:pic>
      <p:sp>
        <p:nvSpPr>
          <p:cNvPr id="75" name="矩形 74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4" grpId="0"/>
      <p:bldP spid="45" grpId="0"/>
      <p:bldP spid="48" grpId="0"/>
      <p:bldP spid="51" grpId="0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1403985" y="62389"/>
            <a:ext cx="6348413" cy="1169670"/>
            <a:chOff x="2935" y="193"/>
            <a:chExt cx="13330" cy="2456"/>
          </a:xfrm>
        </p:grpSpPr>
        <p:sp>
          <p:nvSpPr>
            <p:cNvPr id="71" name="文本框 70"/>
            <p:cNvSpPr txBox="1"/>
            <p:nvPr>
              <p:custDataLst>
                <p:tags r:id="rId1"/>
              </p:custDataLst>
            </p:nvPr>
          </p:nvSpPr>
          <p:spPr>
            <a:xfrm>
              <a:off x="2935" y="1473"/>
              <a:ext cx="13330" cy="117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四</a:t>
              </a: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.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根据统计图解决问题</a:t>
              </a:r>
            </a:p>
          </p:txBody>
        </p:sp>
        <p:pic>
          <p:nvPicPr>
            <p:cNvPr id="72" name="图片 71" descr="未标题-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20" y="193"/>
              <a:ext cx="11533" cy="1713"/>
            </a:xfrm>
            <a:prstGeom prst="rect">
              <a:avLst/>
            </a:prstGeom>
          </p:spPr>
        </p:pic>
      </p:grpSp>
      <p:grpSp>
        <p:nvGrpSpPr>
          <p:cNvPr id="27649" name="组合 25"/>
          <p:cNvGrpSpPr/>
          <p:nvPr/>
        </p:nvGrpSpPr>
        <p:grpSpPr>
          <a:xfrm>
            <a:off x="1211342" y="1243965"/>
            <a:ext cx="6367463" cy="1672829"/>
            <a:chOff x="344446" y="2349366"/>
            <a:chExt cx="8489217" cy="2230103"/>
          </a:xfrm>
        </p:grpSpPr>
        <p:pic>
          <p:nvPicPr>
            <p:cNvPr id="27650" name="图片 9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1406" y="2349366"/>
              <a:ext cx="8432257" cy="22301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1" name="TextBox 1"/>
            <p:cNvSpPr txBox="1"/>
            <p:nvPr/>
          </p:nvSpPr>
          <p:spPr>
            <a:xfrm>
              <a:off x="420639" y="4131860"/>
              <a:ext cx="525417" cy="430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0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7652" name="TextBox 1"/>
            <p:cNvSpPr txBox="1"/>
            <p:nvPr/>
          </p:nvSpPr>
          <p:spPr>
            <a:xfrm>
              <a:off x="420639" y="3884248"/>
              <a:ext cx="525417" cy="430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2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7653" name="TextBox 1"/>
            <p:cNvSpPr txBox="1"/>
            <p:nvPr/>
          </p:nvSpPr>
          <p:spPr>
            <a:xfrm>
              <a:off x="420639" y="3636636"/>
              <a:ext cx="525417" cy="430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4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7654" name="TextBox 1"/>
            <p:cNvSpPr txBox="1"/>
            <p:nvPr/>
          </p:nvSpPr>
          <p:spPr>
            <a:xfrm>
              <a:off x="420639" y="3389023"/>
              <a:ext cx="525417" cy="430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6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7655" name="TextBox 1"/>
            <p:cNvSpPr txBox="1"/>
            <p:nvPr/>
          </p:nvSpPr>
          <p:spPr>
            <a:xfrm>
              <a:off x="420639" y="3131886"/>
              <a:ext cx="525417" cy="430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8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7656" name="TextBox 1"/>
            <p:cNvSpPr txBox="1"/>
            <p:nvPr/>
          </p:nvSpPr>
          <p:spPr>
            <a:xfrm>
              <a:off x="344446" y="2882686"/>
              <a:ext cx="525417" cy="430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10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7657" name="TextBox 1"/>
            <p:cNvSpPr txBox="1"/>
            <p:nvPr/>
          </p:nvSpPr>
          <p:spPr>
            <a:xfrm>
              <a:off x="344446" y="2606502"/>
              <a:ext cx="525417" cy="430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500" b="1" dirty="0"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11</a:t>
              </a:r>
              <a:endParaRPr lang="zh-CN" altLang="en-US" sz="1500" b="1" dirty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9395" y="4082656"/>
              <a:ext cx="298424" cy="266660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960381" y="3950913"/>
              <a:ext cx="298424" cy="395228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842955" y="3193789"/>
              <a:ext cx="298424" cy="1152352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723941" y="3831868"/>
              <a:ext cx="298424" cy="514273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603340" y="3447751"/>
              <a:ext cx="298424" cy="898390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495438" y="3831868"/>
              <a:ext cx="298424" cy="514273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373250" y="3708062"/>
              <a:ext cx="298424" cy="638079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254236" y="4082656"/>
              <a:ext cx="298424" cy="263485"/>
            </a:xfrm>
            <a:prstGeom prst="rect">
              <a:avLst/>
            </a:prstGeom>
            <a:solidFill>
              <a:srgbClr val="EA99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27" name="TextBox 1"/>
          <p:cNvSpPr txBox="1"/>
          <p:nvPr/>
        </p:nvSpPr>
        <p:spPr>
          <a:xfrm>
            <a:off x="1349455" y="2976325"/>
            <a:ext cx="5657850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结合上面的统计图，回答下面问题。</a:t>
            </a:r>
          </a:p>
        </p:txBody>
      </p:sp>
      <p:sp>
        <p:nvSpPr>
          <p:cNvPr id="28" name="TextBox 2"/>
          <p:cNvSpPr txBox="1"/>
          <p:nvPr/>
        </p:nvSpPr>
        <p:spPr>
          <a:xfrm>
            <a:off x="1349455" y="3433525"/>
            <a:ext cx="5842397" cy="7143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哪个身高段的人数最多？哪个身高段的人数最少？</a:t>
            </a:r>
          </a:p>
        </p:txBody>
      </p:sp>
      <p:sp>
        <p:nvSpPr>
          <p:cNvPr id="32" name="TextBox 2"/>
          <p:cNvSpPr txBox="1"/>
          <p:nvPr/>
        </p:nvSpPr>
        <p:spPr>
          <a:xfrm>
            <a:off x="2316243" y="4002644"/>
            <a:ext cx="4387453" cy="7143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145</a:t>
            </a: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149</a:t>
            </a: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身高段的人数最多，</a:t>
            </a:r>
            <a:r>
              <a:rPr lang="en-US" altLang="zh-CN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140</a:t>
            </a: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以下和</a:t>
            </a:r>
            <a:r>
              <a:rPr lang="en-US" altLang="zh-CN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169</a:t>
            </a: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以上身高段的人数最少。</a:t>
            </a:r>
          </a:p>
        </p:txBody>
      </p:sp>
      <p:pic>
        <p:nvPicPr>
          <p:cNvPr id="2" name="图片 1" descr="t016ed238a5aa4af6b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468077" y="-23813"/>
            <a:ext cx="1657826" cy="1816418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279503" y="308893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2"/>
  <p:tag name="KSO_WM_UNIT_CLEAR" val="1"/>
  <p:tag name="KSO_WM_UNIT_LAYERLEVEL" val="1_1"/>
  <p:tag name="KSO_WM_TAG_VERSION" val="1.0"/>
  <p:tag name="KSO_WM_BEAUTIFY_FLAG" val="#wm#"/>
  <p:tag name="KSO_WM_UNIT_TYPE" val="i"/>
  <p:tag name="KSO_WM_UNIT_ID" val="150995200*i*2"/>
  <p:tag name="KSO_WM_TEMPLATE_CATEGORY" val="diagram"/>
  <p:tag name="KSO_WM_TEMPLATE_INDEX" val="1690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2"/>
  <p:tag name="KSO_WM_UNIT_CLEAR" val="1"/>
  <p:tag name="KSO_WM_UNIT_LAYERLEVEL" val="1_1"/>
  <p:tag name="KSO_WM_TAG_VERSION" val="1.0"/>
  <p:tag name="KSO_WM_BEAUTIFY_FLAG" val="#wm#"/>
  <p:tag name="KSO_WM_UNIT_TYPE" val="i"/>
  <p:tag name="KSO_WM_UNIT_ID" val="150995200*i*2"/>
  <p:tag name="KSO_WM_TEMPLATE_CATEGORY" val="diagram"/>
  <p:tag name="KSO_WM_TEMPLATE_INDEX" val="1690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9015"/>
  <p:tag name="KSO_WM_UNIT_TYPE" val="a"/>
  <p:tag name="KSO_WM_UNIT_INDEX" val="1"/>
  <p:tag name="KSO_WM_UNIT_ID" val="256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9015"/>
  <p:tag name="KSO_WM_UNIT_TYPE" val="a"/>
  <p:tag name="KSO_WM_UNIT_INDEX" val="1"/>
  <p:tag name="KSO_WM_UNIT_ID" val="256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9015"/>
  <p:tag name="KSO_WM_UNIT_TYPE" val="a"/>
  <p:tag name="KSO_WM_UNIT_INDEX" val="1"/>
  <p:tag name="KSO_WM_UNIT_ID" val="256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9015"/>
  <p:tag name="KSO_WM_UNIT_TYPE" val="a"/>
  <p:tag name="KSO_WM_UNIT_INDEX" val="1"/>
  <p:tag name="KSO_WM_UNIT_ID" val="256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9015"/>
  <p:tag name="KSO_WM_UNIT_TYPE" val="a"/>
  <p:tag name="KSO_WM_UNIT_INDEX" val="1"/>
  <p:tag name="KSO_WM_UNIT_ID" val="256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9015"/>
  <p:tag name="KSO_WM_UNIT_TYPE" val="a"/>
  <p:tag name="KSO_WM_UNIT_INDEX" val="1"/>
  <p:tag name="KSO_WM_UNIT_ID" val="256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1"/>
  <p:tag name="KSO_WM_UNIT_CLEAR" val="1"/>
  <p:tag name="KSO_WM_UNIT_LAYERLEVEL" val="1_1"/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0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1"/>
  <p:tag name="KSO_WM_UNIT_CLEAR" val="1"/>
  <p:tag name="KSO_WM_UNIT_LAYERLEVEL" val="1_1"/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082"/>
</p:tagLst>
</file>

<file path=ppt/theme/theme1.xml><?xml version="1.0" encoding="utf-8"?>
<a:theme xmlns:a="http://schemas.openxmlformats.org/drawingml/2006/main" name="WWW.2PPT.COM&#10;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全屏显示(16:9)</PresentationFormat>
  <Paragraphs>206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黑体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2019-12-29T03:06:00Z</dcterms:created>
  <dcterms:modified xsi:type="dcterms:W3CDTF">2023-01-16T18:53:22Z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A7E1EA49B0F44C8CAF1C576A8CE8547E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