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av" ContentType="audio/x-wav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activeX/activeX1.xml" ContentType="application/vnd.ms-office.activeX+xml"/>
  <Override PartName="/ppt/activeX/activeX2.xml" ContentType="application/vnd.ms-office.activeX+xml"/>
  <Override PartName="/ppt/activeX/activeX3.xml" ContentType="application/vnd.ms-office.activeX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397" r:id="rId2"/>
    <p:sldId id="371" r:id="rId3"/>
    <p:sldId id="350" r:id="rId4"/>
    <p:sldId id="351" r:id="rId5"/>
    <p:sldId id="396" r:id="rId6"/>
    <p:sldId id="368" r:id="rId7"/>
    <p:sldId id="264" r:id="rId8"/>
    <p:sldId id="374" r:id="rId9"/>
    <p:sldId id="340" r:id="rId10"/>
    <p:sldId id="372" r:id="rId11"/>
    <p:sldId id="341" r:id="rId12"/>
    <p:sldId id="375" r:id="rId13"/>
    <p:sldId id="376" r:id="rId14"/>
    <p:sldId id="390" r:id="rId15"/>
    <p:sldId id="378" r:id="rId16"/>
    <p:sldId id="345" r:id="rId17"/>
    <p:sldId id="346" r:id="rId18"/>
    <p:sldId id="348" r:id="rId19"/>
  </p:sldIdLst>
  <p:sldSz cx="9144000" cy="6858000" type="screen4x3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buFont typeface="Arial" panose="020B0604020202020204" pitchFamily="34" charset="0"/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59">
          <p15:clr>
            <a:srgbClr val="A4A3A4"/>
          </p15:clr>
        </p15:guide>
        <p15:guide id="2" pos="2789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CC0000"/>
    <a:srgbClr val="FF99CC"/>
    <a:srgbClr val="FF00FF"/>
    <a:srgbClr val="FF6600"/>
    <a:srgbClr val="FFFF00"/>
    <a:srgbClr val="FFFFFF"/>
    <a:srgbClr val="00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110" autoAdjust="0"/>
    <p:restoredTop sz="94660"/>
  </p:normalViewPr>
  <p:slideViewPr>
    <p:cSldViewPr snapToObjects="1">
      <p:cViewPr>
        <p:scale>
          <a:sx n="100" d="100"/>
          <a:sy n="100" d="100"/>
        </p:scale>
        <p:origin x="-198" y="-264"/>
      </p:cViewPr>
      <p:guideLst>
        <p:guide orient="horz" pos="2159"/>
        <p:guide pos="278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24" d="100"/>
        <a:sy n="124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activeX/activeX1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81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86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1602"/>
  <ax:ocxPr ax:name="_cy" ax:value="2152"/>
</ax:ocx>
</file>

<file path=ppt/activeX/activeX2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81-1a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86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1615"/>
  <ax:ocxPr ax:name="_cy" ax:value="1746"/>
</ax:ocx>
</file>

<file path=ppt/activeX/activeX3.xml><?xml version="1.0" encoding="utf-8"?>
<ax:ocx xmlns:ax="http://schemas.microsoft.com/office/2006/activeX" xmlns:r="http://schemas.openxmlformats.org/officeDocument/2006/relationships" ax:classid="{6BF52A52-394A-11D3-B153-00C04F79FAA6}" ax:persistence="persistPropertyBag">
  <ax:ocxPr ax:name="URL" ax:value="p82-2B.mp3"/>
  <ax:ocxPr ax:name="rate" ax:value="1"/>
  <ax:ocxPr ax:name="balance" ax:value="0"/>
  <ax:ocxPr ax:name="currentPosition" ax:value="0"/>
  <ax:ocxPr ax:name="defaultFrame" ax:value=""/>
  <ax:ocxPr ax:name="playCount" ax:value="1"/>
  <ax:ocxPr ax:name="autoStart" ax:value="0"/>
  <ax:ocxPr ax:name="currentMarker" ax:value="0"/>
  <ax:ocxPr ax:name="invokeURLs" ax:value="-1"/>
  <ax:ocxPr ax:name="baseURL" ax:value=""/>
  <ax:ocxPr ax:name="volume" ax:value="50"/>
  <ax:ocxPr ax:name="mute" ax:value="0"/>
  <ax:ocxPr ax:name="uiMode" ax:value="full"/>
  <ax:ocxPr ax:name="stretchToFit" ax:value="0"/>
  <ax:ocxPr ax:name="windowlessVideo" ax:value="0"/>
  <ax:ocxPr ax:name="enabled" ax:value="-1"/>
  <ax:ocxPr ax:name="enableContextMenu" ax:value="-1"/>
  <ax:ocxPr ax:name="fullScreen" ax:value="0"/>
  <ax:ocxPr ax:name="SAMIStyle" ax:value=""/>
  <ax:ocxPr ax:name="SAMILang" ax:value=""/>
  <ax:ocxPr ax:name="SAMIFilename" ax:value=""/>
  <ax:ocxPr ax:name="captioningID" ax:value=""/>
  <ax:ocxPr ax:name="enableErrorDialogs" ax:value="0"/>
  <ax:ocxPr ax:name="_cx" ax:value="11068"/>
  <ax:ocxPr ax:name="_cy" ax:value="1667"/>
</ax:ocx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4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35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42.w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F9B84EA-7D68-4D60-9CB1-D50884785D1C}" type="datetimeFigureOut">
              <a:rPr lang="zh-CN" altLang="en-US" smtClean="0"/>
              <a:t>2023-01-17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D4E0FC9-F1F8-4FAE-9988-3BA365CFD46F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eaLnBrk="0" hangingPunct="0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FD57BCF4-B035-4A44-842E-D911F59479FD}" type="datetimeFigureOut">
              <a:rPr lang="zh-CN" altLang="en-US"/>
              <a:t>2023-01-17</a:t>
            </a:fld>
            <a:endParaRPr lang="en-US"/>
          </a:p>
        </p:txBody>
      </p:sp>
      <p:sp>
        <p:nvSpPr>
          <p:cNvPr id="59396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8677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</a:p>
        </p:txBody>
      </p:sp>
      <p:sp>
        <p:nvSpPr>
          <p:cNvPr id="286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eaLnBrk="0" hangingPunct="0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86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 smtClean="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CBCCE97A-7D18-4120-9E08-E32631B15FC0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CBCCE97A-7D18-4120-9E08-E32631B15FC0}" type="slidenum">
              <a:rPr lang="zh-CN" altLang="en-US" smtClean="0"/>
              <a:t>4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占位符 1"/>
          <p:cNvSpPr>
            <a:spLocks noGrp="1" noChangeArrowheads="1"/>
          </p:cNvSpPr>
          <p:nvPr>
            <p:ph type="ctrTitle"/>
          </p:nvPr>
        </p:nvSpPr>
        <p:spPr>
          <a:xfrm>
            <a:off x="685800" y="2130425"/>
            <a:ext cx="7772400" cy="1082675"/>
          </a:xfrm>
        </p:spPr>
        <p:txBody>
          <a:bodyPr/>
          <a:lstStyle>
            <a:lvl1pPr algn="ctr">
              <a:defRPr sz="4000" b="1"/>
            </a:lvl1pPr>
          </a:lstStyle>
          <a:p>
            <a:r>
              <a:rPr lang="zh-CN"/>
              <a:t>单击此处编辑母版标题样式</a:t>
            </a:r>
          </a:p>
        </p:txBody>
      </p:sp>
      <p:sp>
        <p:nvSpPr>
          <p:cNvPr id="3075" name="文本占位符 2"/>
          <p:cNvSpPr>
            <a:spLocks noGrp="1" noChangeArrowheads="1"/>
          </p:cNvSpPr>
          <p:nvPr>
            <p:ph type="subTitle" idx="1"/>
          </p:nvPr>
        </p:nvSpPr>
        <p:spPr>
          <a:xfrm>
            <a:off x="1331913" y="3357563"/>
            <a:ext cx="6400800" cy="865187"/>
          </a:xfrm>
        </p:spPr>
        <p:txBody>
          <a:bodyPr/>
          <a:lstStyle>
            <a:lvl1pPr marL="0" indent="0" algn="ctr">
              <a:buFont typeface="Arial" panose="020B0604020202020204" pitchFamily="34" charset="0"/>
              <a:buNone/>
              <a:defRPr sz="3200"/>
            </a:lvl1pPr>
          </a:lstStyle>
          <a:p>
            <a:r>
              <a:rPr lang="zh-CN"/>
              <a:t>单击此处编辑母版副标题样式</a:t>
            </a:r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1161B9BB-B714-4B41-AEE3-BF08348D6AA1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93327193-2196-4948-B113-E1A09D95819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E4E21BF-EA07-4E50-B42D-2B37416BDD1F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79A1F4-7192-493A-8092-8492ED7C48B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476250"/>
            <a:ext cx="2057400" cy="5649913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476250"/>
            <a:ext cx="6019800" cy="5649913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345CB1-C8B7-4FF9-AFDF-5AC3E3E44EE1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E703802-6D7E-4695-8957-63E4D2A611B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3495A0CC-FE46-46BA-9329-68F242709083}" type="datetime1">
              <a:rPr lang="zh-CN" altLang="en-US"/>
              <a:t>2023-01-17</a:t>
            </a:fld>
            <a:endParaRPr lang="en-US" sz="1800">
              <a:solidFill>
                <a:schemeClr val="tx1"/>
              </a:solidFill>
            </a:endParaRPr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C1F86987-D205-4C75-8353-A336A2D51D2F}" type="slidenum">
              <a:rPr lang="zh-CN" altLang="en-US"/>
              <a:t>‹#›</a:t>
            </a:fld>
            <a:endParaRPr lang="en-US" sz="1800">
              <a:solidFill>
                <a:schemeClr val="tx1"/>
              </a:solidFill>
            </a:endParaRPr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ED7FDA-710E-4EEB-A461-84903929DF4D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621B31C-F909-4935-82B3-C6553D03D737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433B05-326D-49C3-9750-4A270B0CF696}" type="datetime1">
              <a:rPr lang="zh-CN" altLang="en-US"/>
              <a:t>2023-01-17</a:t>
            </a:fld>
            <a:endParaRPr lang="en-US"/>
          </a:p>
        </p:txBody>
      </p:sp>
      <p:sp>
        <p:nvSpPr>
          <p:cNvPr id="5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487063-A904-4BA8-AE94-EE89E3F0145D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08B2843-D8B0-4D83-8D19-0016CB27911E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45159B-AB74-4DB7-BF63-E49D144FCC93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ED5513-4E8E-4FB9-A24A-BA6D96D089ED}" type="datetime1">
              <a:rPr lang="zh-CN" altLang="en-US"/>
              <a:t>2023-01-17</a:t>
            </a:fld>
            <a:endParaRPr lang="en-US"/>
          </a:p>
        </p:txBody>
      </p:sp>
      <p:sp>
        <p:nvSpPr>
          <p:cNvPr id="8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9634D1-F893-4506-A520-E0CC6B8DCCB1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C9796F-8704-4B10-A95F-DD3EA5A504C7}" type="datetime1">
              <a:rPr lang="zh-CN" altLang="en-US"/>
              <a:t>2023-01-17</a:t>
            </a:fld>
            <a:endParaRPr lang="en-US"/>
          </a:p>
        </p:txBody>
      </p:sp>
      <p:sp>
        <p:nvSpPr>
          <p:cNvPr id="4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A4511B-A288-428A-BCEF-26BC4F5E9A95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913591-5D92-44F8-996D-D013375EC8D2}" type="datetime1">
              <a:rPr lang="zh-CN" altLang="en-US"/>
              <a:t>2023-01-17</a:t>
            </a:fld>
            <a:endParaRPr lang="en-US"/>
          </a:p>
        </p:txBody>
      </p:sp>
      <p:sp>
        <p:nvSpPr>
          <p:cNvPr id="3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82EF0-52C3-477D-8DE4-C4165FA0D4D9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72330D-D42A-409F-A2AE-D415246AC704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D65EC5-2BC9-4B01-87A4-68EE560E0DA8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3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B21F7F-ECE8-4870-838F-69C087011C6C}" type="datetime1">
              <a:rPr lang="zh-CN" altLang="en-US"/>
              <a:t>2023-01-17</a:t>
            </a:fld>
            <a:endParaRPr lang="en-US"/>
          </a:p>
        </p:txBody>
      </p:sp>
      <p:sp>
        <p:nvSpPr>
          <p:cNvPr id="6" name="页脚占位符 4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73D1799-8746-4A7B-B956-649928EC92BB}" type="slidenum">
              <a:rPr lang="zh-CN" altLang="en-US"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e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4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标题占位符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476250"/>
            <a:ext cx="8229600" cy="9413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6147" name="文本占位符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2052" name="日期占位符 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2E640A2B-A9D6-4BEE-8019-B1D2A0C8D36F}" type="datetime1">
              <a:rPr lang="zh-CN" altLang="en-US"/>
              <a:t>2023-01-17</a:t>
            </a:fld>
            <a:endParaRPr lang="en-US"/>
          </a:p>
        </p:txBody>
      </p:sp>
      <p:sp>
        <p:nvSpPr>
          <p:cNvPr id="2053" name="页脚占位符 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356350"/>
            <a:ext cx="2895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ctr"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2054" name="灯片编号占位符 5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56350"/>
            <a:ext cx="2133600" cy="365125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numCol="1" anchor="ctr" anchorCtr="0" compatLnSpc="1"/>
          <a:lstStyle>
            <a:lvl1pPr algn="r" eaLnBrk="0" hangingPunct="0">
              <a:buFont typeface="Arial" panose="020B0604020202020204" pitchFamily="34" charset="0"/>
              <a:buNone/>
              <a:defRPr sz="1200" smtClean="0">
                <a:solidFill>
                  <a:srgbClr val="898989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94E82AF9-DA4A-4600-B106-3A2CE9CC86C1}" type="slidenum">
              <a:rPr lang="zh-CN" altLang="en-US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>
    <p:fade/>
  </p:transition>
  <p:txStyles>
    <p:titleStyle>
      <a:lvl1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5pPr>
      <a:lvl6pPr marL="4572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6pPr>
      <a:lvl7pPr marL="9144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7pPr>
      <a:lvl8pPr marL="13716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8pPr>
      <a:lvl9pPr marL="1828800" algn="l" rtl="0" fontAlgn="base">
        <a:spcBef>
          <a:spcPct val="0"/>
        </a:spcBef>
        <a:spcAft>
          <a:spcPct val="0"/>
        </a:spcAft>
        <a:defRPr sz="3200">
          <a:solidFill>
            <a:schemeClr val="tx1"/>
          </a:solidFill>
          <a:latin typeface="Calibri" panose="020F0502020204030204" pitchFamily="34" charset="0"/>
          <a:ea typeface="微软雅黑" panose="020B0503020204020204" pitchFamily="34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ontrol" Target="../activeX/activeX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35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7" Type="http://schemas.openxmlformats.org/officeDocument/2006/relationships/image" Target="../media/image41.png"/><Relationship Id="rId2" Type="http://schemas.openxmlformats.org/officeDocument/2006/relationships/image" Target="../media/image3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0.png"/><Relationship Id="rId5" Type="http://schemas.openxmlformats.org/officeDocument/2006/relationships/image" Target="../media/image39.jpeg"/><Relationship Id="rId4" Type="http://schemas.openxmlformats.org/officeDocument/2006/relationships/image" Target="../media/image38.jpe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46.jpeg"/><Relationship Id="rId3" Type="http://schemas.openxmlformats.org/officeDocument/2006/relationships/slideLayout" Target="../slideLayouts/slideLayout2.xml"/><Relationship Id="rId7" Type="http://schemas.openxmlformats.org/officeDocument/2006/relationships/image" Target="../media/image45.jpeg"/><Relationship Id="rId2" Type="http://schemas.openxmlformats.org/officeDocument/2006/relationships/control" Target="../activeX/activeX3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44.jpeg"/><Relationship Id="rId11" Type="http://schemas.openxmlformats.org/officeDocument/2006/relationships/image" Target="../media/image42.wmf"/><Relationship Id="rId5" Type="http://schemas.openxmlformats.org/officeDocument/2006/relationships/image" Target="../media/image43.jpeg"/><Relationship Id="rId10" Type="http://schemas.openxmlformats.org/officeDocument/2006/relationships/image" Target="../media/image48.jpeg"/><Relationship Id="rId4" Type="http://schemas.openxmlformats.org/officeDocument/2006/relationships/audio" Target="../media/audio1.wav"/><Relationship Id="rId9" Type="http://schemas.openxmlformats.org/officeDocument/2006/relationships/image" Target="../media/image47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0.png"/><Relationship Id="rId2" Type="http://schemas.openxmlformats.org/officeDocument/2006/relationships/image" Target="../media/image49.jpe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audio" Target="../media/audio1.wav"/><Relationship Id="rId2" Type="http://schemas.openxmlformats.org/officeDocument/2006/relationships/audio" Target="../media/audio2.wav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audio" Target="../media/audio3.wav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7" Type="http://schemas.openxmlformats.org/officeDocument/2006/relationships/image" Target="../media/image20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9.jpeg"/><Relationship Id="rId5" Type="http://schemas.openxmlformats.org/officeDocument/2006/relationships/image" Target="../media/image18.jpeg"/><Relationship Id="rId4" Type="http://schemas.openxmlformats.org/officeDocument/2006/relationships/image" Target="../media/image17.jpe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.png"/><Relationship Id="rId5" Type="http://schemas.openxmlformats.org/officeDocument/2006/relationships/image" Target="../media/image24.jpeg"/><Relationship Id="rId4" Type="http://schemas.openxmlformats.org/officeDocument/2006/relationships/image" Target="../media/image23.jpeg"/><Relationship Id="rId9" Type="http://schemas.openxmlformats.org/officeDocument/2006/relationships/image" Target="../media/image28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png"/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jpeg"/><Relationship Id="rId5" Type="http://schemas.openxmlformats.org/officeDocument/2006/relationships/image" Target="../media/image32.png"/><Relationship Id="rId4" Type="http://schemas.openxmlformats.org/officeDocument/2006/relationships/image" Target="../media/image31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2.xml"/><Relationship Id="rId2" Type="http://schemas.openxmlformats.org/officeDocument/2006/relationships/control" Target="../activeX/activeX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34.wmf"/><Relationship Id="rId4" Type="http://schemas.openxmlformats.org/officeDocument/2006/relationships/audio" Target="../media/audio1.wav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5"/>
          <p:cNvSpPr>
            <a:spLocks noChangeArrowheads="1"/>
          </p:cNvSpPr>
          <p:nvPr/>
        </p:nvSpPr>
        <p:spPr bwMode="auto">
          <a:xfrm>
            <a:off x="543397" y="136131"/>
            <a:ext cx="7772400" cy="936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Unit </a:t>
            </a:r>
            <a:r>
              <a:rPr lang="zh-CN" altLang="en-US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8</a:t>
            </a:r>
            <a:r>
              <a:rPr lang="en-US" altLang="zh-CN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en-US" altLang="zh-CN" sz="3600" b="1" kern="10" dirty="0" smtClean="0">
                <a:ln w="19050">
                  <a:noFill/>
                  <a:round/>
                </a:ln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/>
                <a:cs typeface="Arial" panose="020B0604020202020204"/>
              </a:rPr>
              <a:t>Topic 1</a:t>
            </a:r>
            <a:endParaRPr lang="zh-CN" altLang="en-US" sz="3600" b="1" kern="10" dirty="0" smtClean="0">
              <a:ln w="19050">
                <a:noFill/>
                <a:round/>
              </a:ln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/>
              <a:cs typeface="Arial" panose="020B0604020202020204"/>
            </a:endParaRPr>
          </a:p>
        </p:txBody>
      </p:sp>
      <p:sp>
        <p:nvSpPr>
          <p:cNvPr id="5" name="矩形 4"/>
          <p:cNvSpPr/>
          <p:nvPr/>
        </p:nvSpPr>
        <p:spPr>
          <a:xfrm>
            <a:off x="539552" y="2780928"/>
            <a:ext cx="8064896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altLang="zh-CN" sz="4000" b="1" kern="10" dirty="0" smtClean="0">
                <a:ln w="12700">
                  <a:noFill/>
                  <a:round/>
                </a:ln>
                <a:latin typeface="Times New Roman" panose="02020603050405020304"/>
                <a:cs typeface="Times New Roman" panose="02020603050405020304"/>
              </a:rPr>
              <a:t>We will have a class fashion show.</a:t>
            </a:r>
            <a:endParaRPr lang="zh-CN" altLang="en-US" sz="4000" b="1" kern="10" dirty="0">
              <a:ln w="12700">
                <a:noFill/>
                <a:round/>
              </a:ln>
              <a:latin typeface="Times New Roman" panose="02020603050405020304"/>
              <a:cs typeface="Times New Roman" panose="02020603050405020304"/>
            </a:endParaRPr>
          </a:p>
        </p:txBody>
      </p:sp>
      <p:sp>
        <p:nvSpPr>
          <p:cNvPr id="6" name="矩形 5"/>
          <p:cNvSpPr/>
          <p:nvPr/>
        </p:nvSpPr>
        <p:spPr>
          <a:xfrm>
            <a:off x="3377602" y="4581127"/>
            <a:ext cx="2388795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zh-CN" altLang="en-US" sz="4000" b="1" dirty="0" smtClean="0">
                <a:solidFill>
                  <a:srgbClr val="FF0000"/>
                </a:solidFill>
              </a:rPr>
              <a:t>S</a:t>
            </a:r>
            <a:r>
              <a:rPr lang="zh-CN" altLang="en-US" sz="3200" b="1" dirty="0" smtClean="0">
                <a:solidFill>
                  <a:srgbClr val="FF0000"/>
                </a:solidFill>
              </a:rPr>
              <a:t>ection </a:t>
            </a:r>
            <a:r>
              <a:rPr lang="zh-CN" altLang="en-US" sz="2800" b="1" dirty="0" smtClean="0">
                <a:solidFill>
                  <a:srgbClr val="FF0000"/>
                </a:solidFill>
              </a:rPr>
              <a:t> </a:t>
            </a:r>
            <a:r>
              <a:rPr lang="zh-CN" altLang="en-US" sz="4800" b="1" dirty="0" smtClean="0">
                <a:solidFill>
                  <a:srgbClr val="FF0000"/>
                </a:solidFill>
              </a:rPr>
              <a:t>A</a:t>
            </a:r>
            <a:endParaRPr lang="zh-CN" altLang="en-US" sz="4800" b="1" dirty="0">
              <a:solidFill>
                <a:srgbClr val="FF0000"/>
              </a:solidFill>
            </a:endParaRPr>
          </a:p>
        </p:txBody>
      </p:sp>
      <p:sp>
        <p:nvSpPr>
          <p:cNvPr id="7" name="矩形 6"/>
          <p:cNvSpPr/>
          <p:nvPr/>
        </p:nvSpPr>
        <p:spPr>
          <a:xfrm>
            <a:off x="2924754" y="5877272"/>
            <a:ext cx="3294492" cy="4985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4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4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repeatCount="indefinite" fill="hold" grpId="1" nodeType="withEffect">
                                  <p:stCondLst>
                                    <p:cond delay="0"/>
                                  </p:stCondLst>
                                  <p:endCondLst>
                                    <p:cond evt="onNext" delay="0">
                                      <p:tgtEl>
                                        <p:sldTgt/>
                                      </p:tgtEl>
                                    </p:cond>
                                  </p:end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rgbClr val="FF6600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ldLvl="0" autoUpdateAnimBg="0"/>
      <p:bldP spid="4" grpId="1" bldLvl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Text Box 2"/>
          <p:cNvSpPr txBox="1">
            <a:spLocks noChangeArrowheads="1"/>
          </p:cNvSpPr>
          <p:nvPr/>
        </p:nvSpPr>
        <p:spPr bwMode="auto">
          <a:xfrm>
            <a:off x="107950" y="1365251"/>
            <a:ext cx="8856663" cy="5349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20000"/>
              </a:lnSpc>
            </a:pPr>
            <a:r>
              <a:rPr lang="zh-CN" altLang="en-US" sz="2300" dirty="0">
                <a:solidFill>
                  <a:srgbClr val="FF00FF"/>
                </a:solidFill>
                <a:latin typeface="Times New Roman" panose="02020603050405020304" charset="0"/>
                <a:cs typeface="Times New Roman" panose="02020603050405020304" charset="0"/>
              </a:rPr>
              <a:t>Jane:  Hi, Maria. You look great today. What a nice coat!</a:t>
            </a:r>
          </a:p>
          <a:p>
            <a:pPr>
              <a:lnSpc>
                <a:spcPct val="120000"/>
              </a:lnSpc>
            </a:pPr>
            <a:r>
              <a:rPr lang="zh-CN" altLang="en-US" sz="2300" dirty="0">
                <a:latin typeface="Times New Roman" panose="02020603050405020304" charset="0"/>
                <a:cs typeface="Times New Roman" panose="02020603050405020304" charset="0"/>
              </a:rPr>
              <a:t>Maria: Thank you. My father says that it’s a Chinese Tang costume.</a:t>
            </a:r>
          </a:p>
          <a:p>
            <a:pPr>
              <a:lnSpc>
                <a:spcPct val="120000"/>
              </a:lnSpc>
            </a:pPr>
            <a:r>
              <a:rPr lang="zh-CN" altLang="en-US" sz="2300" dirty="0">
                <a:latin typeface="Times New Roman" panose="02020603050405020304" charset="0"/>
                <a:cs typeface="Times New Roman" panose="02020603050405020304" charset="0"/>
              </a:rPr>
              <a:t>           It feels quite soft and smooth. I liked it so much that my father </a:t>
            </a:r>
          </a:p>
          <a:p>
            <a:pPr>
              <a:lnSpc>
                <a:spcPct val="120000"/>
              </a:lnSpc>
            </a:pPr>
            <a:r>
              <a:rPr lang="zh-CN" altLang="en-US" sz="2300" dirty="0">
                <a:latin typeface="Times New Roman" panose="02020603050405020304" charset="0"/>
                <a:cs typeface="Times New Roman" panose="02020603050405020304" charset="0"/>
              </a:rPr>
              <a:t>           bought it for me.</a:t>
            </a:r>
          </a:p>
          <a:p>
            <a:pPr>
              <a:lnSpc>
                <a:spcPct val="120000"/>
              </a:lnSpc>
            </a:pPr>
            <a:r>
              <a:rPr lang="zh-CN" altLang="en-US" sz="2300" dirty="0">
                <a:solidFill>
                  <a:srgbClr val="FF00FF"/>
                </a:solidFill>
                <a:latin typeface="Times New Roman" panose="02020603050405020304" charset="0"/>
                <a:cs typeface="Times New Roman" panose="02020603050405020304" charset="0"/>
              </a:rPr>
              <a:t>Jane:  Is it a cotton one?</a:t>
            </a:r>
          </a:p>
          <a:p>
            <a:pPr>
              <a:lnSpc>
                <a:spcPct val="120000"/>
              </a:lnSpc>
            </a:pPr>
            <a:r>
              <a:rPr lang="zh-CN" altLang="en-US" sz="2300" dirty="0">
                <a:latin typeface="Times New Roman" panose="02020603050405020304" charset="0"/>
                <a:cs typeface="Times New Roman" panose="02020603050405020304" charset="0"/>
              </a:rPr>
              <a:t>Maria: No, it’s a silk one.</a:t>
            </a:r>
          </a:p>
          <a:p>
            <a:pPr>
              <a:lnSpc>
                <a:spcPct val="120000"/>
              </a:lnSpc>
            </a:pPr>
            <a:r>
              <a:rPr lang="zh-CN" altLang="en-US" sz="2300" dirty="0">
                <a:solidFill>
                  <a:srgbClr val="FF00FF"/>
                </a:solidFill>
                <a:latin typeface="Times New Roman" panose="02020603050405020304" charset="0"/>
                <a:cs typeface="Times New Roman" panose="02020603050405020304" charset="0"/>
              </a:rPr>
              <a:t>Jane:  My old coats are so short that I want to buy some new ones.</a:t>
            </a:r>
          </a:p>
          <a:p>
            <a:pPr>
              <a:lnSpc>
                <a:spcPct val="120000"/>
              </a:lnSpc>
            </a:pPr>
            <a:r>
              <a:rPr lang="zh-CN" altLang="en-US" sz="2300" dirty="0">
                <a:solidFill>
                  <a:srgbClr val="FF00FF"/>
                </a:solidFill>
                <a:latin typeface="Times New Roman" panose="02020603050405020304" charset="0"/>
                <a:cs typeface="Times New Roman" panose="02020603050405020304" charset="0"/>
              </a:rPr>
              <a:t>           And you know we will have a class fashion show next</a:t>
            </a:r>
            <a:r>
              <a:rPr lang="zh-CN" altLang="en-US" sz="2300" dirty="0">
                <a:solidFill>
                  <a:srgbClr val="FF00FF"/>
                </a:solidFill>
                <a:latin typeface="Times New Roman" panose="02020603050405020304" charset="0"/>
              </a:rPr>
              <a:t> </a:t>
            </a:r>
          </a:p>
          <a:p>
            <a:pPr>
              <a:lnSpc>
                <a:spcPct val="120000"/>
              </a:lnSpc>
            </a:pPr>
            <a:r>
              <a:rPr lang="zh-CN" altLang="en-US" sz="2300" dirty="0">
                <a:solidFill>
                  <a:srgbClr val="FF00FF"/>
                </a:solidFill>
                <a:latin typeface="Times New Roman" panose="02020603050405020304" charset="0"/>
              </a:rPr>
              <a:t>           </a:t>
            </a:r>
            <a:r>
              <a:rPr lang="zh-CN" altLang="en-US" sz="2300" dirty="0">
                <a:solidFill>
                  <a:srgbClr val="FF00FF"/>
                </a:solidFill>
                <a:latin typeface="Times New Roman" panose="02020603050405020304" charset="0"/>
                <a:cs typeface="Times New Roman" panose="02020603050405020304" charset="0"/>
              </a:rPr>
              <a:t>Monday.</a:t>
            </a:r>
          </a:p>
          <a:p>
            <a:pPr>
              <a:lnSpc>
                <a:spcPct val="120000"/>
              </a:lnSpc>
            </a:pPr>
            <a:r>
              <a:rPr lang="zh-CN" altLang="en-US" sz="2300" dirty="0">
                <a:latin typeface="Times New Roman" panose="02020603050405020304" charset="0"/>
                <a:cs typeface="Times New Roman" panose="02020603050405020304" charset="0"/>
              </a:rPr>
              <a:t>Maria: Well, do you have time tomorrow? Let’s go shopping</a:t>
            </a:r>
            <a:r>
              <a:rPr lang="zh-CN" altLang="en-US" sz="2300" dirty="0">
                <a:latin typeface="Times New Roman" panose="02020603050405020304" charset="0"/>
              </a:rPr>
              <a:t> </a:t>
            </a:r>
            <a:r>
              <a:rPr lang="zh-CN" altLang="en-US" sz="2300" dirty="0">
                <a:latin typeface="Times New Roman" panose="02020603050405020304" charset="0"/>
                <a:cs typeface="Times New Roman" panose="02020603050405020304" charset="0"/>
              </a:rPr>
              <a:t>together.</a:t>
            </a:r>
          </a:p>
          <a:p>
            <a:pPr>
              <a:lnSpc>
                <a:spcPct val="120000"/>
              </a:lnSpc>
            </a:pPr>
            <a:r>
              <a:rPr lang="zh-CN" altLang="en-US" sz="2300" dirty="0">
                <a:solidFill>
                  <a:srgbClr val="FF00FF"/>
                </a:solidFill>
                <a:latin typeface="Times New Roman" panose="02020603050405020304" charset="0"/>
                <a:cs typeface="Times New Roman" panose="02020603050405020304" charset="0"/>
              </a:rPr>
              <a:t>Jane:  Good idea! Shall we meet at the school gate at 8</a:t>
            </a:r>
            <a:r>
              <a:rPr lang="zh-CN" altLang="en-US" sz="2300" dirty="0">
                <a:solidFill>
                  <a:srgbClr val="FF00FF"/>
                </a:solidFill>
                <a:latin typeface="Times New Roman" panose="02020603050405020304" charset="0"/>
              </a:rPr>
              <a:t>:00</a:t>
            </a:r>
            <a:r>
              <a:rPr lang="zh-CN" altLang="en-US" sz="2300" dirty="0">
                <a:solidFill>
                  <a:srgbClr val="FF00FF"/>
                </a:solidFill>
                <a:latin typeface="Times New Roman" panose="02020603050405020304" charset="0"/>
                <a:cs typeface="Times New Roman" panose="02020603050405020304" charset="0"/>
              </a:rPr>
              <a:t> a.m.?</a:t>
            </a:r>
          </a:p>
          <a:p>
            <a:pPr>
              <a:lnSpc>
                <a:spcPct val="120000"/>
              </a:lnSpc>
            </a:pPr>
            <a:r>
              <a:rPr lang="zh-CN" altLang="en-US" sz="2300" dirty="0">
                <a:latin typeface="Times New Roman" panose="02020603050405020304" charset="0"/>
                <a:cs typeface="Times New Roman" panose="02020603050405020304" charset="0"/>
              </a:rPr>
              <a:t>Maria: All right. See you tomorrow.</a:t>
            </a:r>
          </a:p>
        </p:txBody>
      </p:sp>
      <p:sp>
        <p:nvSpPr>
          <p:cNvPr id="3076" name="Text Box 3"/>
          <p:cNvSpPr txBox="1">
            <a:spLocks noChangeArrowheads="1"/>
          </p:cNvSpPr>
          <p:nvPr/>
        </p:nvSpPr>
        <p:spPr bwMode="auto">
          <a:xfrm>
            <a:off x="107950" y="44450"/>
            <a:ext cx="5970588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4000" b="1" dirty="0">
                <a:latin typeface="Times New Roman" panose="02020603050405020304" charset="0"/>
              </a:rPr>
              <a:t>Read 1a aloud and act out.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3086" name="WindowsMediaPlayer1" r:id="rId2" imgW="4181400" imgH="628560"/>
        </mc:Choice>
        <mc:Fallback>
          <p:control name="WindowsMediaPlayer1" r:id="rId2" imgW="4181400" imgH="62856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4"/>
                <a:srcRect/>
                <a:stretch>
                  <a:fillRect/>
                </a:stretch>
              </p:blipFill>
              <p:spPr bwMode="auto">
                <a:xfrm>
                  <a:off x="1619250" y="685800"/>
                  <a:ext cx="4176713" cy="627063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>
                  <a:prstShdw prst="shdw11">
                    <a:schemeClr val="bg2">
                      <a:alpha val="50000"/>
                    </a:schemeClr>
                  </a:prstShdw>
                </a:effectLst>
              </p:spPr>
            </p:pic>
          </p:control>
        </mc:Fallback>
      </mc:AlternateContent>
    </p:controls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Text Box 2"/>
          <p:cNvSpPr txBox="1">
            <a:spLocks noChangeArrowheads="1"/>
          </p:cNvSpPr>
          <p:nvPr/>
        </p:nvSpPr>
        <p:spPr bwMode="auto">
          <a:xfrm>
            <a:off x="1908175" y="-7938"/>
            <a:ext cx="4078288" cy="6810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4000" b="1" dirty="0">
                <a:solidFill>
                  <a:srgbClr val="FFFF00"/>
                </a:solidFill>
              </a:rPr>
              <a:t>Key words of 1a</a:t>
            </a:r>
          </a:p>
        </p:txBody>
      </p:sp>
      <p:sp>
        <p:nvSpPr>
          <p:cNvPr id="40963" name="Rectangle 3"/>
          <p:cNvSpPr>
            <a:spLocks noChangeArrowheads="1"/>
          </p:cNvSpPr>
          <p:nvPr/>
        </p:nvSpPr>
        <p:spPr bwMode="auto">
          <a:xfrm>
            <a:off x="107950" y="836613"/>
            <a:ext cx="9001125" cy="5635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eaLnBrk="0" hangingPunct="0">
              <a:lnSpc>
                <a:spcPct val="130000"/>
              </a:lnSpc>
            </a:pPr>
            <a:r>
              <a:rPr lang="zh-CN" altLang="en-US" sz="2800" dirty="0">
                <a:solidFill>
                  <a:srgbClr val="FF00FF"/>
                </a:solidFill>
                <a:latin typeface="Times New Roman" panose="02020603050405020304" charset="0"/>
              </a:rPr>
              <a:t>J:________.____look great___. ______nice___!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charset="0"/>
              </a:rPr>
              <a:t>M:_______._____says ___________Chinese Tang costume.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charset="0"/>
              </a:rPr>
              <a:t>    ____________soft and smooth._______so __that_______.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800" dirty="0">
                <a:solidFill>
                  <a:srgbClr val="FF00FF"/>
                </a:solidFill>
                <a:latin typeface="Times New Roman" panose="02020603050405020304" charset="0"/>
                <a:sym typeface="Arial" panose="020B0604020202020204" pitchFamily="34" charset="0"/>
              </a:rPr>
              <a:t>J:________cotton ______?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charset="0"/>
              </a:rPr>
              <a:t>M:____,____silk____.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800" dirty="0">
                <a:solidFill>
                  <a:srgbClr val="FF00FF"/>
                </a:solidFill>
                <a:latin typeface="Times New Roman" panose="02020603050405020304" charset="0"/>
              </a:rPr>
              <a:t>J:____________so short that_________________________.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800" dirty="0">
                <a:solidFill>
                  <a:srgbClr val="FF00FF"/>
                </a:solidFill>
                <a:latin typeface="Times New Roman" panose="02020603050405020304" charset="0"/>
              </a:rPr>
              <a:t>  And ____________ fashion show____________________.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charset="0"/>
              </a:rPr>
              <a:t>M:____,_________time_______?______________together.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800" dirty="0">
                <a:solidFill>
                  <a:srgbClr val="FF00FF"/>
                </a:solidFill>
                <a:latin typeface="Times New Roman" panose="02020603050405020304" charset="0"/>
              </a:rPr>
              <a:t>J:________!___________meet at_________at_______?</a:t>
            </a:r>
          </a:p>
          <a:p>
            <a:pPr eaLnBrk="0" hangingPunct="0">
              <a:lnSpc>
                <a:spcPct val="130000"/>
              </a:lnSpc>
            </a:pPr>
            <a:r>
              <a:rPr lang="zh-CN" altLang="en-US" sz="2800" dirty="0">
                <a:latin typeface="Times New Roman" panose="02020603050405020304" charset="0"/>
              </a:rPr>
              <a:t>M:_______.__________.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autoUpdateAnimBg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Text Box 2"/>
          <p:cNvSpPr txBox="1">
            <a:spLocks noChangeArrowheads="1"/>
          </p:cNvSpPr>
          <p:nvPr/>
        </p:nvSpPr>
        <p:spPr bwMode="auto">
          <a:xfrm>
            <a:off x="71438" y="4149725"/>
            <a:ext cx="900112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30000"/>
              </a:lnSpc>
            </a:pPr>
            <a:r>
              <a:rPr lang="zh-CN" altLang="en-US" sz="2400" b="1">
                <a:latin typeface="Times New Roman" panose="02020603050405020304" charset="0"/>
              </a:rPr>
              <a:t>1.Maria's coat is ____ _____________ _____ she likes it very much.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b="1">
                <a:latin typeface="Times New Roman" panose="02020603050405020304" charset="0"/>
              </a:rPr>
              <a:t>2.The handbag is ___ _________ _____ the woman can't </a:t>
            </a:r>
            <a:r>
              <a:rPr lang="zh-CN" altLang="en-US" sz="2400" b="1">
                <a:solidFill>
                  <a:srgbClr val="FF0000"/>
                </a:solidFill>
                <a:latin typeface="Times New Roman" panose="02020603050405020304" charset="0"/>
              </a:rPr>
              <a:t>afford</a:t>
            </a:r>
            <a:r>
              <a:rPr lang="zh-CN" altLang="en-US" sz="2400" b="1">
                <a:latin typeface="Times New Roman" panose="02020603050405020304" charset="0"/>
              </a:rPr>
              <a:t> it.</a:t>
            </a:r>
          </a:p>
          <a:p>
            <a:pPr eaLnBrk="1" hangingPunct="1">
              <a:lnSpc>
                <a:spcPct val="130000"/>
              </a:lnSpc>
            </a:pPr>
            <a:endParaRPr lang="zh-CN" altLang="en-US" sz="2400" b="1">
              <a:latin typeface="Times New Roman" panose="02020603050405020304" charset="0"/>
            </a:endParaRPr>
          </a:p>
          <a:p>
            <a:pPr eaLnBrk="1" hangingPunct="1">
              <a:lnSpc>
                <a:spcPct val="130000"/>
              </a:lnSpc>
            </a:pPr>
            <a:r>
              <a:rPr lang="zh-CN" altLang="en-US" sz="2400" b="1">
                <a:latin typeface="Times New Roman" panose="02020603050405020304" charset="0"/>
              </a:rPr>
              <a:t>3.The boy is ____ ________ ________ he can't get the apples.</a:t>
            </a:r>
          </a:p>
          <a:p>
            <a:pPr eaLnBrk="1" hangingPunct="1">
              <a:lnSpc>
                <a:spcPct val="130000"/>
              </a:lnSpc>
            </a:pPr>
            <a:r>
              <a:rPr lang="zh-CN" altLang="en-US" sz="2400" b="1">
                <a:latin typeface="Times New Roman" panose="02020603050405020304" charset="0"/>
              </a:rPr>
              <a:t>4.The box is ____ ________ ________ the girl can't carry it.</a:t>
            </a:r>
          </a:p>
        </p:txBody>
      </p:sp>
      <p:grpSp>
        <p:nvGrpSpPr>
          <p:cNvPr id="2" name="Group 3"/>
          <p:cNvGrpSpPr/>
          <p:nvPr/>
        </p:nvGrpSpPr>
        <p:grpSpPr bwMode="auto">
          <a:xfrm>
            <a:off x="5508625" y="5132388"/>
            <a:ext cx="3565525" cy="528637"/>
            <a:chOff x="0" y="0"/>
            <a:chExt cx="5614" cy="833"/>
          </a:xfrm>
        </p:grpSpPr>
        <p:pic>
          <p:nvPicPr>
            <p:cNvPr id="53273" name="Picture 4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95"/>
              <a:ext cx="2118" cy="73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3274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5614" cy="734"/>
            </a:xfrm>
            <a:prstGeom prst="rect">
              <a:avLst/>
            </a:prstGeom>
            <a:noFill/>
            <a:ln w="9525" cap="rnd">
              <a:solidFill>
                <a:srgbClr val="000000"/>
              </a:solidFill>
              <a:prstDash val="sysDot"/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zh-CN" altLang="en-US" sz="2400">
                  <a:latin typeface="Times New Roman" panose="02020603050405020304" charset="0"/>
                  <a:cs typeface="Times New Roman" panose="02020603050405020304" charset="0"/>
                </a:rPr>
                <a:t>v.买得起，能做</a:t>
              </a:r>
            </a:p>
          </p:txBody>
        </p:sp>
      </p:grpSp>
      <p:pic>
        <p:nvPicPr>
          <p:cNvPr id="53252" name="Picture 6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-6350" y="549275"/>
            <a:ext cx="9329738" cy="8699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3253" name="Oval 7"/>
          <p:cNvSpPr>
            <a:spLocks noChangeArrowheads="1"/>
          </p:cNvSpPr>
          <p:nvPr/>
        </p:nvSpPr>
        <p:spPr bwMode="auto">
          <a:xfrm>
            <a:off x="179388" y="260350"/>
            <a:ext cx="790575" cy="504825"/>
          </a:xfrm>
          <a:prstGeom prst="ellipse">
            <a:avLst/>
          </a:pr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zh-CN" altLang="en-US" sz="3200" b="1"/>
              <a:t>1c</a:t>
            </a:r>
          </a:p>
        </p:txBody>
      </p:sp>
      <p:sp>
        <p:nvSpPr>
          <p:cNvPr id="53254" name="Text Box 8"/>
          <p:cNvSpPr txBox="1">
            <a:spLocks noChangeArrowheads="1"/>
          </p:cNvSpPr>
          <p:nvPr/>
        </p:nvSpPr>
        <p:spPr bwMode="auto">
          <a:xfrm>
            <a:off x="969963" y="117475"/>
            <a:ext cx="835342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chemeClr val="bg1"/>
                </a:solidFill>
              </a:rPr>
              <a:t>Read 1a and find the sentences with </a:t>
            </a:r>
            <a:r>
              <a:rPr lang="en-US" altLang="zh-CN" sz="2800" b="1" i="1">
                <a:solidFill>
                  <a:schemeClr val="bg1"/>
                </a:solidFill>
              </a:rPr>
              <a:t>so…that…</a:t>
            </a:r>
            <a:r>
              <a:rPr lang="en-US" altLang="zh-CN" sz="2800" b="1">
                <a:solidFill>
                  <a:schemeClr val="bg1"/>
                </a:solidFill>
              </a:rPr>
              <a:t> Then fill in the blanks according to the pictures.</a:t>
            </a:r>
            <a:r>
              <a:rPr lang="en-US" altLang="zh-CN" sz="3200" b="1">
                <a:solidFill>
                  <a:schemeClr val="bg1"/>
                </a:solidFill>
              </a:rPr>
              <a:t> </a:t>
            </a:r>
          </a:p>
        </p:txBody>
      </p:sp>
      <p:pic>
        <p:nvPicPr>
          <p:cNvPr id="53255" name="Picture 9" descr="8-8-1-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179388" y="1485900"/>
            <a:ext cx="2087562" cy="2578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3257" name="Picture 11" descr="p77-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716463" y="1487488"/>
            <a:ext cx="2119312" cy="258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997" name="Text Box 13"/>
          <p:cNvSpPr txBox="1">
            <a:spLocks noChangeArrowheads="1"/>
          </p:cNvSpPr>
          <p:nvPr/>
        </p:nvSpPr>
        <p:spPr bwMode="auto">
          <a:xfrm>
            <a:off x="2432050" y="4267200"/>
            <a:ext cx="6985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so</a:t>
            </a:r>
          </a:p>
        </p:txBody>
      </p:sp>
      <p:sp>
        <p:nvSpPr>
          <p:cNvPr id="41998" name="Text Box 14"/>
          <p:cNvSpPr txBox="1">
            <a:spLocks noChangeArrowheads="1"/>
          </p:cNvSpPr>
          <p:nvPr/>
        </p:nvSpPr>
        <p:spPr bwMode="auto">
          <a:xfrm>
            <a:off x="3060700" y="4267200"/>
            <a:ext cx="212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nice/beautiful</a:t>
            </a:r>
          </a:p>
        </p:txBody>
      </p:sp>
      <p:sp>
        <p:nvSpPr>
          <p:cNvPr id="41999" name="Text Box 15"/>
          <p:cNvSpPr txBox="1">
            <a:spLocks noChangeArrowheads="1"/>
          </p:cNvSpPr>
          <p:nvPr/>
        </p:nvSpPr>
        <p:spPr bwMode="auto">
          <a:xfrm>
            <a:off x="5168900" y="4267200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that</a:t>
            </a:r>
          </a:p>
        </p:txBody>
      </p:sp>
      <p:sp>
        <p:nvSpPr>
          <p:cNvPr id="42000" name="Text Box 16"/>
          <p:cNvSpPr txBox="1">
            <a:spLocks noChangeArrowheads="1"/>
          </p:cNvSpPr>
          <p:nvPr/>
        </p:nvSpPr>
        <p:spPr bwMode="auto">
          <a:xfrm>
            <a:off x="2482850" y="4699000"/>
            <a:ext cx="113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so</a:t>
            </a:r>
            <a:endParaRPr lang="zh-CN" altLang="en-US"/>
          </a:p>
        </p:txBody>
      </p:sp>
      <p:sp>
        <p:nvSpPr>
          <p:cNvPr id="42001" name="Text Box 17"/>
          <p:cNvSpPr txBox="1">
            <a:spLocks noChangeArrowheads="1"/>
          </p:cNvSpPr>
          <p:nvPr/>
        </p:nvSpPr>
        <p:spPr bwMode="auto">
          <a:xfrm>
            <a:off x="2916238" y="4699000"/>
            <a:ext cx="1439862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expensive</a:t>
            </a:r>
            <a:endParaRPr lang="zh-CN" altLang="en-US"/>
          </a:p>
        </p:txBody>
      </p:sp>
      <p:sp>
        <p:nvSpPr>
          <p:cNvPr id="42002" name="Text Box 18"/>
          <p:cNvSpPr txBox="1">
            <a:spLocks noChangeArrowheads="1"/>
          </p:cNvSpPr>
          <p:nvPr/>
        </p:nvSpPr>
        <p:spPr bwMode="auto">
          <a:xfrm>
            <a:off x="4427538" y="4699000"/>
            <a:ext cx="1131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that</a:t>
            </a:r>
            <a:endParaRPr lang="zh-CN" altLang="en-US"/>
          </a:p>
        </p:txBody>
      </p:sp>
      <p:sp>
        <p:nvSpPr>
          <p:cNvPr id="42003" name="Text Box 19"/>
          <p:cNvSpPr txBox="1">
            <a:spLocks noChangeArrowheads="1"/>
          </p:cNvSpPr>
          <p:nvPr/>
        </p:nvSpPr>
        <p:spPr bwMode="auto">
          <a:xfrm>
            <a:off x="1846263" y="5637213"/>
            <a:ext cx="1131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so</a:t>
            </a:r>
            <a:endParaRPr lang="zh-CN" altLang="en-US"/>
          </a:p>
        </p:txBody>
      </p:sp>
      <p:sp>
        <p:nvSpPr>
          <p:cNvPr id="42004" name="Text Box 20"/>
          <p:cNvSpPr txBox="1">
            <a:spLocks noChangeArrowheads="1"/>
          </p:cNvSpPr>
          <p:nvPr/>
        </p:nvSpPr>
        <p:spPr bwMode="auto">
          <a:xfrm>
            <a:off x="2647950" y="5637213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short</a:t>
            </a:r>
            <a:endParaRPr lang="zh-CN" altLang="en-US"/>
          </a:p>
        </p:txBody>
      </p:sp>
      <p:sp>
        <p:nvSpPr>
          <p:cNvPr id="42005" name="Text Box 21"/>
          <p:cNvSpPr txBox="1">
            <a:spLocks noChangeArrowheads="1"/>
          </p:cNvSpPr>
          <p:nvPr/>
        </p:nvSpPr>
        <p:spPr bwMode="auto">
          <a:xfrm>
            <a:off x="3995738" y="5637213"/>
            <a:ext cx="1131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that</a:t>
            </a:r>
            <a:endParaRPr lang="zh-CN" altLang="en-US"/>
          </a:p>
        </p:txBody>
      </p:sp>
      <p:sp>
        <p:nvSpPr>
          <p:cNvPr id="42006" name="Text Box 22"/>
          <p:cNvSpPr txBox="1">
            <a:spLocks noChangeArrowheads="1"/>
          </p:cNvSpPr>
          <p:nvPr/>
        </p:nvSpPr>
        <p:spPr bwMode="auto">
          <a:xfrm>
            <a:off x="1854200" y="6140450"/>
            <a:ext cx="11334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so</a:t>
            </a:r>
            <a:endParaRPr lang="zh-CN" altLang="en-US"/>
          </a:p>
        </p:txBody>
      </p:sp>
      <p:sp>
        <p:nvSpPr>
          <p:cNvPr id="42007" name="Text Box 23"/>
          <p:cNvSpPr txBox="1">
            <a:spLocks noChangeArrowheads="1"/>
          </p:cNvSpPr>
          <p:nvPr/>
        </p:nvSpPr>
        <p:spPr bwMode="auto">
          <a:xfrm>
            <a:off x="2647950" y="6140450"/>
            <a:ext cx="1131888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heavy</a:t>
            </a:r>
            <a:endParaRPr lang="zh-CN" altLang="en-US"/>
          </a:p>
        </p:txBody>
      </p:sp>
      <p:sp>
        <p:nvSpPr>
          <p:cNvPr id="42008" name="Text Box 24"/>
          <p:cNvSpPr txBox="1">
            <a:spLocks noChangeArrowheads="1"/>
          </p:cNvSpPr>
          <p:nvPr/>
        </p:nvSpPr>
        <p:spPr bwMode="auto">
          <a:xfrm>
            <a:off x="3995738" y="6140450"/>
            <a:ext cx="11318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that</a:t>
            </a:r>
            <a:endParaRPr lang="zh-CN" altLang="en-US"/>
          </a:p>
        </p:txBody>
      </p:sp>
      <p:pic>
        <p:nvPicPr>
          <p:cNvPr id="53277" name="Picture 29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7019925" y="1501775"/>
            <a:ext cx="1966913" cy="25749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  <p:pic>
        <p:nvPicPr>
          <p:cNvPr id="53278" name="Picture 30"/>
          <p:cNvPicPr>
            <a:picLocks noChangeAspect="1" noChangeArrowheads="1"/>
          </p:cNvPicPr>
          <p:nvPr/>
        </p:nvPicPr>
        <p:blipFill>
          <a:blip r:embed="rId7" cstate="email"/>
          <a:srcRect/>
          <a:stretch>
            <a:fillRect/>
          </a:stretch>
        </p:blipFill>
        <p:spPr bwMode="auto">
          <a:xfrm>
            <a:off x="2411413" y="1501775"/>
            <a:ext cx="2160587" cy="25622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9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199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199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19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199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20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3" dur="80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4" dur="80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5" dur="80"/>
                                        <p:tgtEl>
                                          <p:spTgt spid="4200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420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20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4200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420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420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4200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2" dur="1000"/>
                                        <p:tgtEl>
                                          <p:spTgt spid="420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7" dur="80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8" dur="80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9" dur="80"/>
                                        <p:tgtEl>
                                          <p:spTgt spid="4200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986" grpId="0" bldLvl="0" autoUpdateAnimBg="0"/>
      <p:bldP spid="41997" grpId="0" bldLvl="0" autoUpdateAnimBg="0"/>
      <p:bldP spid="41998" grpId="0" bldLvl="0" autoUpdateAnimBg="0"/>
      <p:bldP spid="41999" grpId="0" bldLvl="0" autoUpdateAnimBg="0"/>
      <p:bldP spid="42000" grpId="0" bldLvl="0" autoUpdateAnimBg="0"/>
      <p:bldP spid="42001" grpId="0" bldLvl="0" autoUpdateAnimBg="0"/>
      <p:bldP spid="42002" grpId="0" bldLvl="0" autoUpdateAnimBg="0"/>
      <p:bldP spid="42003" grpId="0" bldLvl="0" autoUpdateAnimBg="0"/>
      <p:bldP spid="42004" grpId="0" bldLvl="0" autoUpdateAnimBg="0"/>
      <p:bldP spid="42005" grpId="0" bldLvl="0" autoUpdateAnimBg="0"/>
      <p:bldP spid="42006" grpId="0" bldLvl="0" autoUpdateAnimBg="0"/>
      <p:bldP spid="42007" grpId="0" bldLvl="0" autoUpdateAnimBg="0"/>
      <p:bldP spid="42008" grpId="0" bldLvl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099" name="Group 2"/>
          <p:cNvGrpSpPr/>
          <p:nvPr/>
        </p:nvGrpSpPr>
        <p:grpSpPr bwMode="auto">
          <a:xfrm>
            <a:off x="-22225" y="3146425"/>
            <a:ext cx="1993900" cy="2243138"/>
            <a:chOff x="0" y="0"/>
            <a:chExt cx="3179" cy="3532"/>
          </a:xfrm>
        </p:grpSpPr>
        <p:pic>
          <p:nvPicPr>
            <p:cNvPr id="4159" name="Picture 3" descr="P78-2-5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 flipH="1">
              <a:off x="0" y="0"/>
              <a:ext cx="2951" cy="35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60" name="Group 4"/>
            <p:cNvGrpSpPr/>
            <p:nvPr/>
          </p:nvGrpSpPr>
          <p:grpSpPr bwMode="auto">
            <a:xfrm>
              <a:off x="341" y="204"/>
              <a:ext cx="680" cy="720"/>
              <a:chOff x="0" y="0"/>
              <a:chExt cx="680" cy="720"/>
            </a:xfrm>
          </p:grpSpPr>
          <p:sp>
            <p:nvSpPr>
              <p:cNvPr id="4163" name="Oval 5"/>
              <p:cNvSpPr>
                <a:spLocks noChangeArrowheads="1"/>
              </p:cNvSpPr>
              <p:nvPr/>
            </p:nvSpPr>
            <p:spPr bwMode="auto">
              <a:xfrm>
                <a:off x="1" y="115"/>
                <a:ext cx="678" cy="57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64" name="Text Box 6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8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 sz="2400" b="1">
                    <a:latin typeface="Times New Roman" panose="02020603050405020304" charset="0"/>
                  </a:rPr>
                  <a:t>D</a:t>
                </a:r>
              </a:p>
            </p:txBody>
          </p:sp>
        </p:grpSp>
        <p:sp>
          <p:nvSpPr>
            <p:cNvPr id="4161" name="Line 7"/>
            <p:cNvSpPr>
              <a:spLocks noChangeShapeType="1"/>
            </p:cNvSpPr>
            <p:nvPr/>
          </p:nvSpPr>
          <p:spPr bwMode="auto">
            <a:xfrm flipV="1">
              <a:off x="1588" y="924"/>
              <a:ext cx="1134" cy="22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62" name="Line 8"/>
            <p:cNvSpPr>
              <a:spLocks noChangeShapeType="1"/>
            </p:cNvSpPr>
            <p:nvPr/>
          </p:nvSpPr>
          <p:spPr bwMode="auto">
            <a:xfrm>
              <a:off x="1815" y="1491"/>
              <a:ext cx="1364" cy="567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100" name="Text Box 9"/>
          <p:cNvSpPr txBox="1">
            <a:spLocks noChangeArrowheads="1"/>
          </p:cNvSpPr>
          <p:nvPr/>
        </p:nvSpPr>
        <p:spPr bwMode="auto">
          <a:xfrm>
            <a:off x="476250" y="90488"/>
            <a:ext cx="8632825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000" b="1"/>
              <a:t>A.Look at the pictures and fill in the boxes with the words given.</a:t>
            </a:r>
          </a:p>
        </p:txBody>
      </p:sp>
      <p:sp>
        <p:nvSpPr>
          <p:cNvPr id="43018" name="Text Box 10"/>
          <p:cNvSpPr txBox="1">
            <a:spLocks noChangeArrowheads="1"/>
          </p:cNvSpPr>
          <p:nvPr/>
        </p:nvSpPr>
        <p:spPr bwMode="auto">
          <a:xfrm>
            <a:off x="466725" y="4978400"/>
            <a:ext cx="8632825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/>
              <a:t>B.Listen </a:t>
            </a:r>
            <a:r>
              <a:rPr lang="en-US" altLang="zh-CN" sz="2400" b="1"/>
              <a:t>to the sentences and check the words. Then number the pictures.</a:t>
            </a:r>
          </a:p>
        </p:txBody>
      </p:sp>
      <p:sp>
        <p:nvSpPr>
          <p:cNvPr id="4102" name="Text Box 11"/>
          <p:cNvSpPr txBox="1">
            <a:spLocks noChangeArrowheads="1"/>
          </p:cNvSpPr>
          <p:nvPr/>
        </p:nvSpPr>
        <p:spPr bwMode="auto">
          <a:xfrm>
            <a:off x="682625" y="549275"/>
            <a:ext cx="8201025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>
                <a:latin typeface="Times New Roman" panose="02020603050405020304" charset="0"/>
              </a:rPr>
              <a:t>tie  skirt  sweater  shirt  shorts  raincoat  sunglasses  jacket  dress</a:t>
            </a:r>
          </a:p>
        </p:txBody>
      </p:sp>
      <p:sp>
        <p:nvSpPr>
          <p:cNvPr id="43020" name="Text Box 12"/>
          <p:cNvSpPr txBox="1">
            <a:spLocks noChangeArrowheads="1"/>
          </p:cNvSpPr>
          <p:nvPr/>
        </p:nvSpPr>
        <p:spPr bwMode="auto">
          <a:xfrm>
            <a:off x="473075" y="5788025"/>
            <a:ext cx="84105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①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②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______ 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③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④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_______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⑤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 ______ 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⑥</a:t>
            </a:r>
            <a:r>
              <a:rPr lang="zh-CN" altLang="en-US" sz="2400" b="1">
                <a:latin typeface="Times New Roman" panose="02020603050405020304" charset="0"/>
                <a:cs typeface="Times New Roman" panose="02020603050405020304" charset="0"/>
              </a:rPr>
              <a:t>______</a:t>
            </a:r>
          </a:p>
        </p:txBody>
      </p:sp>
      <p:grpSp>
        <p:nvGrpSpPr>
          <p:cNvPr id="4104" name="Group 13"/>
          <p:cNvGrpSpPr/>
          <p:nvPr/>
        </p:nvGrpSpPr>
        <p:grpSpPr bwMode="auto">
          <a:xfrm>
            <a:off x="171450" y="1008063"/>
            <a:ext cx="1511300" cy="2066925"/>
            <a:chOff x="0" y="0"/>
            <a:chExt cx="2381" cy="3256"/>
          </a:xfrm>
        </p:grpSpPr>
        <p:pic>
          <p:nvPicPr>
            <p:cNvPr id="4153" name="Picture 14" descr="p78-2-1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453" y="0"/>
              <a:ext cx="1270" cy="32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54" name="Group 15"/>
            <p:cNvGrpSpPr/>
            <p:nvPr/>
          </p:nvGrpSpPr>
          <p:grpSpPr bwMode="auto">
            <a:xfrm>
              <a:off x="0" y="194"/>
              <a:ext cx="680" cy="720"/>
              <a:chOff x="0" y="0"/>
              <a:chExt cx="680" cy="720"/>
            </a:xfrm>
          </p:grpSpPr>
          <p:sp>
            <p:nvSpPr>
              <p:cNvPr id="4157" name="Oval 16"/>
              <p:cNvSpPr>
                <a:spLocks noChangeArrowheads="1"/>
              </p:cNvSpPr>
              <p:nvPr/>
            </p:nvSpPr>
            <p:spPr bwMode="auto">
              <a:xfrm>
                <a:off x="1" y="115"/>
                <a:ext cx="678" cy="57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58" name="Text Box 17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8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 sz="2400" b="1">
                    <a:latin typeface="Times New Roman" panose="02020603050405020304" charset="0"/>
                  </a:rPr>
                  <a:t>A</a:t>
                </a:r>
              </a:p>
            </p:txBody>
          </p:sp>
        </p:grpSp>
        <p:sp>
          <p:nvSpPr>
            <p:cNvPr id="4155" name="Line 18"/>
            <p:cNvSpPr>
              <a:spLocks noChangeShapeType="1"/>
            </p:cNvSpPr>
            <p:nvPr/>
          </p:nvSpPr>
          <p:spPr bwMode="auto">
            <a:xfrm flipV="1">
              <a:off x="1134" y="834"/>
              <a:ext cx="589" cy="2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6" name="Line 19"/>
            <p:cNvSpPr>
              <a:spLocks noChangeShapeType="1"/>
            </p:cNvSpPr>
            <p:nvPr/>
          </p:nvSpPr>
          <p:spPr bwMode="auto">
            <a:xfrm>
              <a:off x="1247" y="1667"/>
              <a:ext cx="1134" cy="34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5" name="Group 20"/>
          <p:cNvGrpSpPr/>
          <p:nvPr/>
        </p:nvGrpSpPr>
        <p:grpSpPr bwMode="auto">
          <a:xfrm>
            <a:off x="3409950" y="1130300"/>
            <a:ext cx="1152525" cy="1946275"/>
            <a:chOff x="0" y="0"/>
            <a:chExt cx="1812" cy="3063"/>
          </a:xfrm>
        </p:grpSpPr>
        <p:pic>
          <p:nvPicPr>
            <p:cNvPr id="4147" name="Picture 21" descr="p78-2-2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681" y="115"/>
              <a:ext cx="813" cy="294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48" name="Group 22"/>
            <p:cNvGrpSpPr/>
            <p:nvPr/>
          </p:nvGrpSpPr>
          <p:grpSpPr bwMode="auto">
            <a:xfrm>
              <a:off x="0" y="0"/>
              <a:ext cx="680" cy="720"/>
              <a:chOff x="0" y="0"/>
              <a:chExt cx="680" cy="720"/>
            </a:xfrm>
          </p:grpSpPr>
          <p:sp>
            <p:nvSpPr>
              <p:cNvPr id="4151" name="Oval 23"/>
              <p:cNvSpPr>
                <a:spLocks noChangeArrowheads="1"/>
              </p:cNvSpPr>
              <p:nvPr/>
            </p:nvSpPr>
            <p:spPr bwMode="auto">
              <a:xfrm>
                <a:off x="1" y="115"/>
                <a:ext cx="678" cy="57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52" name="Text Box 24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8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 sz="2400" b="1">
                    <a:latin typeface="Times New Roman" panose="02020603050405020304" charset="0"/>
                  </a:rPr>
                  <a:t>B</a:t>
                </a:r>
              </a:p>
            </p:txBody>
          </p:sp>
        </p:grpSp>
        <p:sp>
          <p:nvSpPr>
            <p:cNvPr id="4149" name="Line 25"/>
            <p:cNvSpPr>
              <a:spLocks noChangeShapeType="1"/>
            </p:cNvSpPr>
            <p:nvPr/>
          </p:nvSpPr>
          <p:spPr bwMode="auto">
            <a:xfrm>
              <a:off x="1134" y="906"/>
              <a:ext cx="679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50" name="Line 26"/>
            <p:cNvSpPr>
              <a:spLocks noChangeShapeType="1"/>
            </p:cNvSpPr>
            <p:nvPr/>
          </p:nvSpPr>
          <p:spPr bwMode="auto">
            <a:xfrm flipV="1">
              <a:off x="1134" y="1815"/>
              <a:ext cx="679" cy="113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6" name="Group 27"/>
          <p:cNvGrpSpPr/>
          <p:nvPr/>
        </p:nvGrpSpPr>
        <p:grpSpPr bwMode="auto">
          <a:xfrm>
            <a:off x="6076950" y="1130300"/>
            <a:ext cx="1511300" cy="1946275"/>
            <a:chOff x="0" y="0"/>
            <a:chExt cx="2381" cy="3063"/>
          </a:xfrm>
        </p:grpSpPr>
        <p:pic>
          <p:nvPicPr>
            <p:cNvPr id="4141" name="Picture 28" descr="c8-8-1-4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796" y="115"/>
              <a:ext cx="827" cy="294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42" name="Group 29"/>
            <p:cNvGrpSpPr/>
            <p:nvPr/>
          </p:nvGrpSpPr>
          <p:grpSpPr bwMode="auto">
            <a:xfrm>
              <a:off x="0" y="0"/>
              <a:ext cx="680" cy="720"/>
              <a:chOff x="0" y="0"/>
              <a:chExt cx="680" cy="720"/>
            </a:xfrm>
          </p:grpSpPr>
          <p:sp>
            <p:nvSpPr>
              <p:cNvPr id="4145" name="Oval 30"/>
              <p:cNvSpPr>
                <a:spLocks noChangeArrowheads="1"/>
              </p:cNvSpPr>
              <p:nvPr/>
            </p:nvSpPr>
            <p:spPr bwMode="auto">
              <a:xfrm>
                <a:off x="1" y="115"/>
                <a:ext cx="678" cy="57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46" name="Text Box 31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8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 sz="2400" b="1">
                    <a:latin typeface="Times New Roman" panose="02020603050405020304" charset="0"/>
                  </a:rPr>
                  <a:t>C</a:t>
                </a:r>
              </a:p>
            </p:txBody>
          </p:sp>
        </p:grpSp>
        <p:sp>
          <p:nvSpPr>
            <p:cNvPr id="4143" name="Line 32"/>
            <p:cNvSpPr>
              <a:spLocks noChangeShapeType="1"/>
            </p:cNvSpPr>
            <p:nvPr/>
          </p:nvSpPr>
          <p:spPr bwMode="auto">
            <a:xfrm>
              <a:off x="1361" y="907"/>
              <a:ext cx="102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44" name="Line 33"/>
            <p:cNvSpPr>
              <a:spLocks noChangeShapeType="1"/>
            </p:cNvSpPr>
            <p:nvPr/>
          </p:nvSpPr>
          <p:spPr bwMode="auto">
            <a:xfrm>
              <a:off x="1361" y="1928"/>
              <a:ext cx="1020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7" name="Group 34"/>
          <p:cNvGrpSpPr/>
          <p:nvPr/>
        </p:nvGrpSpPr>
        <p:grpSpPr bwMode="auto">
          <a:xfrm>
            <a:off x="3340100" y="3219450"/>
            <a:ext cx="1584325" cy="1954213"/>
            <a:chOff x="0" y="0"/>
            <a:chExt cx="2495" cy="3078"/>
          </a:xfrm>
        </p:grpSpPr>
        <p:pic>
          <p:nvPicPr>
            <p:cNvPr id="4135" name="Picture 35" descr="c8-8-1-5"/>
            <p:cNvPicPr>
              <a:picLocks noChangeAspect="1" noChangeArrowheads="1"/>
            </p:cNvPicPr>
            <p:nvPr/>
          </p:nvPicPr>
          <p:blipFill>
            <a:blip r:embed="rId9" cstate="email"/>
            <a:srcRect/>
            <a:stretch>
              <a:fillRect/>
            </a:stretch>
          </p:blipFill>
          <p:spPr bwMode="auto">
            <a:xfrm>
              <a:off x="567" y="0"/>
              <a:ext cx="1360" cy="307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36" name="Group 36"/>
            <p:cNvGrpSpPr/>
            <p:nvPr/>
          </p:nvGrpSpPr>
          <p:grpSpPr bwMode="auto">
            <a:xfrm>
              <a:off x="0" y="90"/>
              <a:ext cx="680" cy="720"/>
              <a:chOff x="0" y="0"/>
              <a:chExt cx="680" cy="720"/>
            </a:xfrm>
          </p:grpSpPr>
          <p:sp>
            <p:nvSpPr>
              <p:cNvPr id="4139" name="Oval 37"/>
              <p:cNvSpPr>
                <a:spLocks noChangeArrowheads="1"/>
              </p:cNvSpPr>
              <p:nvPr/>
            </p:nvSpPr>
            <p:spPr bwMode="auto">
              <a:xfrm>
                <a:off x="1" y="115"/>
                <a:ext cx="678" cy="57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40" name="Text Box 38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8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 sz="2400" b="1">
                    <a:latin typeface="Times New Roman" panose="02020603050405020304" charset="0"/>
                  </a:rPr>
                  <a:t>E</a:t>
                </a:r>
              </a:p>
            </p:txBody>
          </p:sp>
        </p:grpSp>
        <p:sp>
          <p:nvSpPr>
            <p:cNvPr id="4137" name="Line 39"/>
            <p:cNvSpPr>
              <a:spLocks noChangeShapeType="1"/>
            </p:cNvSpPr>
            <p:nvPr/>
          </p:nvSpPr>
          <p:spPr bwMode="auto">
            <a:xfrm flipV="1">
              <a:off x="1721" y="582"/>
              <a:ext cx="206" cy="26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8" name="Line 40"/>
            <p:cNvSpPr>
              <a:spLocks noChangeShapeType="1"/>
            </p:cNvSpPr>
            <p:nvPr/>
          </p:nvSpPr>
          <p:spPr bwMode="auto">
            <a:xfrm>
              <a:off x="1361" y="1944"/>
              <a:ext cx="1134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grpSp>
        <p:nvGrpSpPr>
          <p:cNvPr id="4108" name="Group 41"/>
          <p:cNvGrpSpPr/>
          <p:nvPr/>
        </p:nvGrpSpPr>
        <p:grpSpPr bwMode="auto">
          <a:xfrm>
            <a:off x="6076950" y="3149600"/>
            <a:ext cx="1485900" cy="2025650"/>
            <a:chOff x="0" y="0"/>
            <a:chExt cx="2340" cy="3192"/>
          </a:xfrm>
        </p:grpSpPr>
        <p:pic>
          <p:nvPicPr>
            <p:cNvPr id="4129" name="Picture 42" descr="c8-8-1-8"/>
            <p:cNvPicPr>
              <a:picLocks noChangeAspect="1" noChangeArrowheads="1"/>
            </p:cNvPicPr>
            <p:nvPr/>
          </p:nvPicPr>
          <p:blipFill>
            <a:blip r:embed="rId10" cstate="email"/>
            <a:srcRect/>
            <a:stretch>
              <a:fillRect/>
            </a:stretch>
          </p:blipFill>
          <p:spPr bwMode="auto">
            <a:xfrm flipH="1">
              <a:off x="713" y="0"/>
              <a:ext cx="1214" cy="3193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grpSp>
          <p:nvGrpSpPr>
            <p:cNvPr id="4130" name="Group 43"/>
            <p:cNvGrpSpPr/>
            <p:nvPr/>
          </p:nvGrpSpPr>
          <p:grpSpPr bwMode="auto">
            <a:xfrm>
              <a:off x="0" y="241"/>
              <a:ext cx="680" cy="720"/>
              <a:chOff x="0" y="0"/>
              <a:chExt cx="680" cy="720"/>
            </a:xfrm>
          </p:grpSpPr>
          <p:sp>
            <p:nvSpPr>
              <p:cNvPr id="4133" name="Oval 44"/>
              <p:cNvSpPr>
                <a:spLocks noChangeArrowheads="1"/>
              </p:cNvSpPr>
              <p:nvPr/>
            </p:nvSpPr>
            <p:spPr bwMode="auto">
              <a:xfrm>
                <a:off x="1" y="115"/>
                <a:ext cx="678" cy="577"/>
              </a:xfrm>
              <a:prstGeom prst="ellipse">
                <a:avLst/>
              </a:prstGeom>
              <a:noFill/>
              <a:ln w="9525">
                <a:solidFill>
                  <a:schemeClr val="tx1"/>
                </a:solidFill>
                <a:round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</a:extLst>
            </p:spPr>
            <p:txBody>
              <a:bodyPr anchor="ctr"/>
              <a:lstStyle/>
              <a:p>
                <a:endParaRPr lang="zh-CN" altLang="en-US"/>
              </a:p>
            </p:txBody>
          </p:sp>
          <p:sp>
            <p:nvSpPr>
              <p:cNvPr id="4134" name="Text Box 45"/>
              <p:cNvSpPr txBox="1">
                <a:spLocks noChangeArrowheads="1"/>
              </p:cNvSpPr>
              <p:nvPr/>
            </p:nvSpPr>
            <p:spPr bwMode="auto">
              <a:xfrm>
                <a:off x="0" y="0"/>
                <a:ext cx="680" cy="720"/>
              </a:xfrm>
              <a:prstGeom prst="rect">
                <a:avLst/>
              </a:prstGeom>
              <a:noFill/>
              <a:ln>
                <a:noFill/>
              </a:ln>
              <a:extLst>
                <a:ext uri="{909E8E84-426E-40DD-AFC4-6F175D3DCCD1}">
                  <a14:hiddenFill xmlns:a14="http://schemas.microsoft.com/office/drawing/2010/main">
                    <a:solidFill>
                      <a:srgbClr val="FFFFFF"/>
                    </a:solidFill>
                  </a14:hiddenFill>
                </a:ext>
                <a:ext uri="{91240B29-F687-4F45-9708-019B960494DF}">
                  <a14:hiddenLine xmlns:a14="http://schemas.microsoft.com/office/drawing/2010/main" w="9525">
                    <a:solidFill>
                      <a:srgbClr val="000000"/>
                    </a:solidFill>
                    <a:miter lim="800000"/>
                    <a:headEnd/>
                    <a:tailEnd/>
                  </a14:hiddenLine>
                </a:ext>
              </a:extLst>
            </p:spPr>
            <p:txBody>
              <a:bodyPr>
                <a:spAutoFit/>
              </a:bodyPr>
              <a:lstStyle>
                <a:lvl1pPr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1pPr>
                <a:lvl2pPr marL="742950" indent="-28575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2pPr>
                <a:lvl3pPr marL="11430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3pPr>
                <a:lvl4pPr marL="16002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4pPr>
                <a:lvl5pPr marL="2057400" indent="-228600" eaLnBrk="0" hangingPunct="0"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buFont typeface="Arial" panose="020B0604020202020204" pitchFamily="34" charset="0"/>
                  <a:defRPr>
                    <a:solidFill>
                      <a:schemeClr val="tx1"/>
                    </a:solidFill>
                    <a:latin typeface="Arial" panose="020B0604020202020204" pitchFamily="34" charset="0"/>
                    <a:ea typeface="宋体" panose="02010600030101010101" pitchFamily="2" charset="-122"/>
                  </a:defRPr>
                </a:lvl9pPr>
              </a:lstStyle>
              <a:p>
                <a:pPr algn="ctr" eaLnBrk="1" hangingPunct="1"/>
                <a:r>
                  <a:rPr lang="zh-CN" altLang="en-US" sz="2400" b="1">
                    <a:latin typeface="Times New Roman" panose="02020603050405020304" charset="0"/>
                  </a:rPr>
                  <a:t>F</a:t>
                </a:r>
              </a:p>
            </p:txBody>
          </p:sp>
        </p:grpSp>
        <p:sp>
          <p:nvSpPr>
            <p:cNvPr id="4131" name="Line 46"/>
            <p:cNvSpPr>
              <a:spLocks noChangeShapeType="1"/>
            </p:cNvSpPr>
            <p:nvPr/>
          </p:nvSpPr>
          <p:spPr bwMode="auto">
            <a:xfrm>
              <a:off x="1475" y="470"/>
              <a:ext cx="452" cy="1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  <p:sp>
          <p:nvSpPr>
            <p:cNvPr id="4132" name="Line 47"/>
            <p:cNvSpPr>
              <a:spLocks noChangeShapeType="1"/>
            </p:cNvSpPr>
            <p:nvPr/>
          </p:nvSpPr>
          <p:spPr bwMode="auto">
            <a:xfrm flipV="1">
              <a:off x="1362" y="2056"/>
              <a:ext cx="979" cy="226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43056" name="Text Box 48"/>
          <p:cNvSpPr txBox="1">
            <a:spLocks noChangeArrowheads="1"/>
          </p:cNvSpPr>
          <p:nvPr/>
        </p:nvSpPr>
        <p:spPr bwMode="auto">
          <a:xfrm>
            <a:off x="1276350" y="1292225"/>
            <a:ext cx="1054100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latin typeface="Times New Roman" panose="02020603050405020304" charset="0"/>
              </a:rPr>
              <a:t>scarf</a:t>
            </a:r>
          </a:p>
        </p:txBody>
      </p:sp>
      <p:sp>
        <p:nvSpPr>
          <p:cNvPr id="43057" name="Text Box 49"/>
          <p:cNvSpPr txBox="1">
            <a:spLocks noChangeArrowheads="1"/>
          </p:cNvSpPr>
          <p:nvPr/>
        </p:nvSpPr>
        <p:spPr bwMode="auto">
          <a:xfrm>
            <a:off x="4562475" y="2105025"/>
            <a:ext cx="139382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latin typeface="Times New Roman" panose="02020603050405020304" charset="0"/>
              </a:rPr>
              <a:t>jeans</a:t>
            </a:r>
          </a:p>
        </p:txBody>
      </p:sp>
      <p:sp>
        <p:nvSpPr>
          <p:cNvPr id="43058" name="Text Box 50"/>
          <p:cNvSpPr txBox="1">
            <a:spLocks noChangeArrowheads="1"/>
          </p:cNvSpPr>
          <p:nvPr/>
        </p:nvSpPr>
        <p:spPr bwMode="auto">
          <a:xfrm>
            <a:off x="7562850" y="1457325"/>
            <a:ext cx="139382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latin typeface="Times New Roman" panose="02020603050405020304" charset="0"/>
              </a:rPr>
              <a:t>blouse</a:t>
            </a:r>
          </a:p>
        </p:txBody>
      </p:sp>
      <p:sp>
        <p:nvSpPr>
          <p:cNvPr id="43059" name="Text Box 51"/>
          <p:cNvSpPr txBox="1">
            <a:spLocks noChangeArrowheads="1"/>
          </p:cNvSpPr>
          <p:nvPr/>
        </p:nvSpPr>
        <p:spPr bwMode="auto">
          <a:xfrm>
            <a:off x="1682750" y="2105025"/>
            <a:ext cx="139382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jacket</a:t>
            </a:r>
          </a:p>
        </p:txBody>
      </p:sp>
      <p:sp>
        <p:nvSpPr>
          <p:cNvPr id="43060" name="Text Box 52"/>
          <p:cNvSpPr txBox="1">
            <a:spLocks noChangeArrowheads="1"/>
          </p:cNvSpPr>
          <p:nvPr/>
        </p:nvSpPr>
        <p:spPr bwMode="auto">
          <a:xfrm>
            <a:off x="4537075" y="1419225"/>
            <a:ext cx="13938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sweater</a:t>
            </a:r>
          </a:p>
        </p:txBody>
      </p:sp>
      <p:sp>
        <p:nvSpPr>
          <p:cNvPr id="43061" name="Text Box 53"/>
          <p:cNvSpPr txBox="1">
            <a:spLocks noChangeArrowheads="1"/>
          </p:cNvSpPr>
          <p:nvPr/>
        </p:nvSpPr>
        <p:spPr bwMode="auto">
          <a:xfrm>
            <a:off x="7562850" y="2105025"/>
            <a:ext cx="1393825" cy="4651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skirt</a:t>
            </a:r>
          </a:p>
        </p:txBody>
      </p:sp>
      <p:sp>
        <p:nvSpPr>
          <p:cNvPr id="43062" name="Text Box 54"/>
          <p:cNvSpPr txBox="1">
            <a:spLocks noChangeArrowheads="1"/>
          </p:cNvSpPr>
          <p:nvPr/>
        </p:nvSpPr>
        <p:spPr bwMode="auto">
          <a:xfrm>
            <a:off x="1682750" y="3411538"/>
            <a:ext cx="13938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tie</a:t>
            </a:r>
          </a:p>
        </p:txBody>
      </p:sp>
      <p:sp>
        <p:nvSpPr>
          <p:cNvPr id="43063" name="Text Box 55"/>
          <p:cNvSpPr txBox="1">
            <a:spLocks noChangeArrowheads="1"/>
          </p:cNvSpPr>
          <p:nvPr/>
        </p:nvSpPr>
        <p:spPr bwMode="auto">
          <a:xfrm>
            <a:off x="1971675" y="4203700"/>
            <a:ext cx="13938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shirt</a:t>
            </a:r>
          </a:p>
        </p:txBody>
      </p:sp>
      <p:sp>
        <p:nvSpPr>
          <p:cNvPr id="43064" name="Text Box 56"/>
          <p:cNvSpPr txBox="1">
            <a:spLocks noChangeArrowheads="1"/>
          </p:cNvSpPr>
          <p:nvPr/>
        </p:nvSpPr>
        <p:spPr bwMode="auto">
          <a:xfrm>
            <a:off x="4562475" y="3267075"/>
            <a:ext cx="13938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raincoat</a:t>
            </a:r>
          </a:p>
        </p:txBody>
      </p:sp>
      <p:sp>
        <p:nvSpPr>
          <p:cNvPr id="43065" name="Text Box 57"/>
          <p:cNvSpPr txBox="1">
            <a:spLocks noChangeArrowheads="1"/>
          </p:cNvSpPr>
          <p:nvPr/>
        </p:nvSpPr>
        <p:spPr bwMode="auto">
          <a:xfrm>
            <a:off x="4899025" y="4203700"/>
            <a:ext cx="13938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shorts</a:t>
            </a:r>
          </a:p>
        </p:txBody>
      </p:sp>
      <p:sp>
        <p:nvSpPr>
          <p:cNvPr id="43066" name="Text Box 58"/>
          <p:cNvSpPr txBox="1">
            <a:spLocks noChangeArrowheads="1"/>
          </p:cNvSpPr>
          <p:nvPr/>
        </p:nvSpPr>
        <p:spPr bwMode="auto">
          <a:xfrm>
            <a:off x="7299325" y="3195638"/>
            <a:ext cx="1657350" cy="4651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sunglasses</a:t>
            </a:r>
          </a:p>
        </p:txBody>
      </p:sp>
      <p:sp>
        <p:nvSpPr>
          <p:cNvPr id="43067" name="Text Box 59"/>
          <p:cNvSpPr txBox="1">
            <a:spLocks noChangeArrowheads="1"/>
          </p:cNvSpPr>
          <p:nvPr/>
        </p:nvSpPr>
        <p:spPr bwMode="auto">
          <a:xfrm>
            <a:off x="7562850" y="4203700"/>
            <a:ext cx="1393825" cy="466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2400" b="1">
                <a:solidFill>
                  <a:srgbClr val="FF3399"/>
                </a:solidFill>
                <a:latin typeface="Times New Roman" panose="02020603050405020304" charset="0"/>
              </a:rPr>
              <a:t>dress</a:t>
            </a:r>
          </a:p>
        </p:txBody>
      </p:sp>
      <p:sp>
        <p:nvSpPr>
          <p:cNvPr id="43068" name="Text Box 60"/>
          <p:cNvSpPr txBox="1">
            <a:spLocks noChangeArrowheads="1"/>
          </p:cNvSpPr>
          <p:nvPr/>
        </p:nvSpPr>
        <p:spPr bwMode="auto">
          <a:xfrm>
            <a:off x="1108075" y="5726113"/>
            <a:ext cx="12573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charset="0"/>
              </a:rPr>
              <a:t>D</a:t>
            </a:r>
          </a:p>
        </p:txBody>
      </p:sp>
      <p:sp>
        <p:nvSpPr>
          <p:cNvPr id="43069" name="Text Box 61"/>
          <p:cNvSpPr txBox="1">
            <a:spLocks noChangeArrowheads="1"/>
          </p:cNvSpPr>
          <p:nvPr/>
        </p:nvSpPr>
        <p:spPr bwMode="auto">
          <a:xfrm>
            <a:off x="2438400" y="5740400"/>
            <a:ext cx="1260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charset="0"/>
              </a:rPr>
              <a:t>C</a:t>
            </a:r>
          </a:p>
        </p:txBody>
      </p:sp>
      <p:sp>
        <p:nvSpPr>
          <p:cNvPr id="43070" name="Text Box 62"/>
          <p:cNvSpPr txBox="1">
            <a:spLocks noChangeArrowheads="1"/>
          </p:cNvSpPr>
          <p:nvPr/>
        </p:nvSpPr>
        <p:spPr bwMode="auto">
          <a:xfrm>
            <a:off x="3698875" y="5740400"/>
            <a:ext cx="1260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charset="0"/>
              </a:rPr>
              <a:t>B</a:t>
            </a:r>
          </a:p>
        </p:txBody>
      </p:sp>
      <p:sp>
        <p:nvSpPr>
          <p:cNvPr id="43071" name="Text Box 63"/>
          <p:cNvSpPr txBox="1">
            <a:spLocks noChangeArrowheads="1"/>
          </p:cNvSpPr>
          <p:nvPr/>
        </p:nvSpPr>
        <p:spPr bwMode="auto">
          <a:xfrm>
            <a:off x="4959350" y="5740400"/>
            <a:ext cx="1260475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charset="0"/>
              </a:rPr>
              <a:t>A</a:t>
            </a:r>
          </a:p>
        </p:txBody>
      </p:sp>
      <p:sp>
        <p:nvSpPr>
          <p:cNvPr id="43072" name="Text Box 64"/>
          <p:cNvSpPr txBox="1">
            <a:spLocks noChangeArrowheads="1"/>
          </p:cNvSpPr>
          <p:nvPr/>
        </p:nvSpPr>
        <p:spPr bwMode="auto">
          <a:xfrm>
            <a:off x="6400800" y="5740400"/>
            <a:ext cx="12573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charset="0"/>
              </a:rPr>
              <a:t>E</a:t>
            </a:r>
          </a:p>
        </p:txBody>
      </p:sp>
      <p:sp>
        <p:nvSpPr>
          <p:cNvPr id="43073" name="Text Box 65"/>
          <p:cNvSpPr txBox="1">
            <a:spLocks noChangeArrowheads="1"/>
          </p:cNvSpPr>
          <p:nvPr/>
        </p:nvSpPr>
        <p:spPr bwMode="auto">
          <a:xfrm>
            <a:off x="7661275" y="5740400"/>
            <a:ext cx="12573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800" b="1">
                <a:solidFill>
                  <a:srgbClr val="FF3399"/>
                </a:solidFill>
                <a:latin typeface="Times New Roman" panose="02020603050405020304" charset="0"/>
              </a:rPr>
              <a:t>F</a:t>
            </a:r>
          </a:p>
        </p:txBody>
      </p:sp>
      <p:sp>
        <p:nvSpPr>
          <p:cNvPr id="4127" name="Oval 66"/>
          <p:cNvSpPr>
            <a:spLocks noChangeArrowheads="1"/>
          </p:cNvSpPr>
          <p:nvPr/>
        </p:nvSpPr>
        <p:spPr bwMode="auto">
          <a:xfrm>
            <a:off x="107950" y="92075"/>
            <a:ext cx="465138" cy="425450"/>
          </a:xfrm>
          <a:prstGeom prst="ellipse">
            <a:avLst/>
          </a:prstGeom>
          <a:solidFill>
            <a:srgbClr val="EFF6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zh-CN" altLang="en-US" sz="2400" b="1"/>
              <a:t>2</a:t>
            </a:r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4171" name="WindowsMediaPlayer1" r:id="rId2" imgW="3984480" imgH="600120"/>
        </mc:Choice>
        <mc:Fallback>
          <p:control name="WindowsMediaPlayer1" r:id="rId2" imgW="3984480" imgH="60012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11"/>
                <a:srcRect/>
                <a:stretch>
                  <a:fillRect/>
                </a:stretch>
              </p:blipFill>
              <p:spPr bwMode="auto">
                <a:xfrm>
                  <a:off x="1973263" y="6257925"/>
                  <a:ext cx="3981450" cy="60007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>
                  <a:prstShdw prst="shdw11">
                    <a:schemeClr val="bg2">
                      <a:alpha val="50000"/>
                    </a:schemeClr>
                  </a:prstShdw>
                </a:effectLst>
              </p:spPr>
            </p:pic>
          </p:control>
        </mc:Fallback>
      </mc:AlternateContent>
    </p:controls>
  </p:cSld>
  <p:clrMapOvr>
    <a:masterClrMapping/>
  </p:clrMapOvr>
  <p:transition>
    <p:wipe dir="r"/>
    <p:sndAc>
      <p:stSnd>
        <p:snd r:embed="rId4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05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43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3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3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43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4305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2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9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43059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17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0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3060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200"/>
                            </p:stCondLst>
                            <p:childTnLst>
                              <p:par>
                                <p:cTn id="2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305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2700"/>
                            </p:stCondLst>
                            <p:childTnLst>
                              <p:par>
                                <p:cTn id="2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4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4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305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3400"/>
                            </p:stCondLst>
                            <p:childTnLst>
                              <p:par>
                                <p:cTn id="3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305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3900"/>
                            </p:stCondLst>
                            <p:childTnLst>
                              <p:par>
                                <p:cTn id="41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4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4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4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4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4305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4650"/>
                            </p:stCondLst>
                            <p:childTnLst>
                              <p:par>
                                <p:cTn id="4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1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43061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5150"/>
                            </p:stCondLst>
                            <p:childTnLst>
                              <p:par>
                                <p:cTn id="5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2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43062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5650"/>
                            </p:stCondLst>
                            <p:childTnLst>
                              <p:par>
                                <p:cTn id="5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4306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6150"/>
                            </p:stCondLst>
                            <p:childTnLst>
                              <p:par>
                                <p:cTn id="6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4306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665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4306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8" fill="hold">
                            <p:stCondLst>
                              <p:cond delay="7150"/>
                            </p:stCondLst>
                            <p:childTnLst>
                              <p:par>
                                <p:cTn id="6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306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7650"/>
                            </p:stCondLst>
                            <p:childTnLst>
                              <p:par>
                                <p:cTn id="7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43067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80" dur="80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1" dur="80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2" dur="80"/>
                                        <p:tgtEl>
                                          <p:spTgt spid="43018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2919"/>
                            </p:stCondLst>
                            <p:childTnLst>
                              <p:par>
                                <p:cTn id="8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430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4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4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4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43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4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4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2" dur="500" fill="hold"/>
                                        <p:tgtEl>
                                          <p:spTgt spid="4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3" dur="500" fill="hold"/>
                                        <p:tgtEl>
                                          <p:spTgt spid="4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4" dur="500"/>
                                        <p:tgtEl>
                                          <p:spTgt spid="4306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9" dur="500" fill="hold"/>
                                        <p:tgtEl>
                                          <p:spTgt spid="4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500" fill="hold"/>
                                        <p:tgtEl>
                                          <p:spTgt spid="4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306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8" dur="500" fill="hold"/>
                                        <p:tgtEl>
                                          <p:spTgt spid="4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 fill="hold"/>
                                        <p:tgtEl>
                                          <p:spTgt spid="4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0" dur="500" fill="hold"/>
                                        <p:tgtEl>
                                          <p:spTgt spid="4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1" dur="500" fill="hold"/>
                                        <p:tgtEl>
                                          <p:spTgt spid="4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4306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7" dur="500" fill="hold"/>
                                        <p:tgtEl>
                                          <p:spTgt spid="43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8" dur="500" fill="hold"/>
                                        <p:tgtEl>
                                          <p:spTgt spid="43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 fill="hold"/>
                                        <p:tgtEl>
                                          <p:spTgt spid="43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500" fill="hold"/>
                                        <p:tgtEl>
                                          <p:spTgt spid="43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1" dur="500"/>
                                        <p:tgtEl>
                                          <p:spTgt spid="430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2" fill="hold">
                      <p:stCondLst>
                        <p:cond delay="indefinite"/>
                      </p:stCondLst>
                      <p:childTnLst>
                        <p:par>
                          <p:cTn id="133" fill="hold">
                            <p:stCondLst>
                              <p:cond delay="0"/>
                            </p:stCondLst>
                            <p:childTnLst>
                              <p:par>
                                <p:cTn id="134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6" dur="500" fill="hold"/>
                                        <p:tgtEl>
                                          <p:spTgt spid="43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7" dur="500" fill="hold"/>
                                        <p:tgtEl>
                                          <p:spTgt spid="43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8" dur="500" fill="hold"/>
                                        <p:tgtEl>
                                          <p:spTgt spid="43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43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0" dur="500"/>
                                        <p:tgtEl>
                                          <p:spTgt spid="4306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5" dur="500" fill="hold"/>
                                        <p:tgtEl>
                                          <p:spTgt spid="43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6" dur="500" fill="hold"/>
                                        <p:tgtEl>
                                          <p:spTgt spid="43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7" dur="500" fill="hold"/>
                                        <p:tgtEl>
                                          <p:spTgt spid="43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43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9" dur="500"/>
                                        <p:tgtEl>
                                          <p:spTgt spid="4306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0" fill="hold">
                      <p:stCondLst>
                        <p:cond delay="indefinite"/>
                      </p:stCondLst>
                      <p:childTnLst>
                        <p:par>
                          <p:cTn id="151" fill="hold">
                            <p:stCondLst>
                              <p:cond delay="0"/>
                            </p:stCondLst>
                            <p:childTnLst>
                              <p:par>
                                <p:cTn id="152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4" dur="500" fill="hold"/>
                                        <p:tgtEl>
                                          <p:spTgt spid="43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5" dur="500" fill="hold"/>
                                        <p:tgtEl>
                                          <p:spTgt spid="43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6" dur="500" fill="hold"/>
                                        <p:tgtEl>
                                          <p:spTgt spid="43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7" dur="500" fill="hold"/>
                                        <p:tgtEl>
                                          <p:spTgt spid="43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4306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3" dur="500" fill="hold"/>
                                        <p:tgtEl>
                                          <p:spTgt spid="43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4" dur="500" fill="hold"/>
                                        <p:tgtEl>
                                          <p:spTgt spid="43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5" dur="500" fill="hold"/>
                                        <p:tgtEl>
                                          <p:spTgt spid="43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6" dur="500" fill="hold"/>
                                        <p:tgtEl>
                                          <p:spTgt spid="43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7" dur="500"/>
                                        <p:tgtEl>
                                          <p:spTgt spid="430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>
                      <p:stCondLst>
                        <p:cond delay="indefinite"/>
                      </p:stCondLst>
                      <p:childTnLst>
                        <p:par>
                          <p:cTn id="169" fill="hold">
                            <p:stCondLst>
                              <p:cond delay="0"/>
                            </p:stCondLst>
                            <p:childTnLst>
                              <p:par>
                                <p:cTn id="17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2" dur="500"/>
                                        <p:tgtEl>
                                          <p:spTgt spid="430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>
                      <p:stCondLst>
                        <p:cond delay="indefinite"/>
                      </p:stCondLst>
                      <p:childTnLst>
                        <p:par>
                          <p:cTn id="174" fill="hold">
                            <p:stCondLst>
                              <p:cond delay="0"/>
                            </p:stCondLst>
                            <p:childTnLst>
                              <p:par>
                                <p:cTn id="17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7" dur="500"/>
                                        <p:tgtEl>
                                          <p:spTgt spid="430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>
                      <p:stCondLst>
                        <p:cond delay="indefinite"/>
                      </p:stCondLst>
                      <p:childTnLst>
                        <p:par>
                          <p:cTn id="179" fill="hold">
                            <p:stCondLst>
                              <p:cond delay="0"/>
                            </p:stCondLst>
                            <p:childTnLst>
                              <p:par>
                                <p:cTn id="18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2" dur="500"/>
                                        <p:tgtEl>
                                          <p:spTgt spid="430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>
                      <p:stCondLst>
                        <p:cond delay="indefinite"/>
                      </p:stCondLst>
                      <p:childTnLst>
                        <p:par>
                          <p:cTn id="184" fill="hold">
                            <p:stCondLst>
                              <p:cond delay="0"/>
                            </p:stCondLst>
                            <p:childTnLst>
                              <p:par>
                                <p:cTn id="1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7" dur="500"/>
                                        <p:tgtEl>
                                          <p:spTgt spid="430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>
                      <p:stCondLst>
                        <p:cond delay="indefinite"/>
                      </p:stCondLst>
                      <p:childTnLst>
                        <p:par>
                          <p:cTn id="189" fill="hold">
                            <p:stCondLst>
                              <p:cond delay="0"/>
                            </p:stCondLst>
                            <p:childTnLst>
                              <p:par>
                                <p:cTn id="19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2" dur="500"/>
                                        <p:tgtEl>
                                          <p:spTgt spid="430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>
                      <p:stCondLst>
                        <p:cond delay="indefinite"/>
                      </p:stCondLst>
                      <p:childTnLst>
                        <p:par>
                          <p:cTn id="194" fill="hold">
                            <p:stCondLst>
                              <p:cond delay="0"/>
                            </p:stCondLst>
                            <p:childTnLst>
                              <p:par>
                                <p:cTn id="19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0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7" dur="500"/>
                                        <p:tgtEl>
                                          <p:spTgt spid="430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3018" grpId="0" bldLvl="0" autoUpdateAnimBg="0"/>
      <p:bldP spid="43020" grpId="0" bldLvl="0" autoUpdateAnimBg="0"/>
      <p:bldP spid="43056" grpId="0" build="allAtOnce" bldLvl="0" animBg="1" autoUpdateAnimBg="0"/>
      <p:bldP spid="43057" grpId="0" build="allAtOnce" bldLvl="0" animBg="1" autoUpdateAnimBg="0"/>
      <p:bldP spid="43058" grpId="0" build="allAtOnce" bldLvl="0" animBg="1" autoUpdateAnimBg="0"/>
      <p:bldP spid="43059" grpId="0" build="allAtOnce" bldLvl="0" animBg="1" autoUpdateAnimBg="0"/>
      <p:bldP spid="43060" grpId="0" build="allAtOnce" bldLvl="0" animBg="1" autoUpdateAnimBg="0"/>
      <p:bldP spid="43061" grpId="0" build="allAtOnce" bldLvl="0" animBg="1" autoUpdateAnimBg="0"/>
      <p:bldP spid="43062" grpId="0" build="allAtOnce" bldLvl="0" animBg="1" autoUpdateAnimBg="0"/>
      <p:bldP spid="43063" grpId="0" build="allAtOnce" bldLvl="0" animBg="1" autoUpdateAnimBg="0"/>
      <p:bldP spid="43064" grpId="0" build="allAtOnce" bldLvl="0" animBg="1" autoUpdateAnimBg="0"/>
      <p:bldP spid="43065" grpId="0" build="allAtOnce" bldLvl="0" animBg="1" autoUpdateAnimBg="0"/>
      <p:bldP spid="43066" grpId="0" build="allAtOnce" bldLvl="0" animBg="1" autoUpdateAnimBg="0"/>
      <p:bldP spid="43067" grpId="0" build="allAtOnce" bldLvl="0" animBg="1" autoUpdateAnimBg="0"/>
      <p:bldP spid="43068" grpId="0" bldLvl="0" autoUpdateAnimBg="0"/>
      <p:bldP spid="43069" grpId="0" bldLvl="0" autoUpdateAnimBg="0"/>
      <p:bldP spid="43070" grpId="0" bldLvl="0" autoUpdateAnimBg="0"/>
      <p:bldP spid="43071" grpId="0" bldLvl="0" autoUpdateAnimBg="0"/>
      <p:bldP spid="43072" grpId="0" bldLvl="0" autoUpdateAnimBg="0"/>
      <p:bldP spid="43073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1081088" y="1268413"/>
            <a:ext cx="6515100" cy="3455987"/>
            <a:chOff x="0" y="0"/>
            <a:chExt cx="10712" cy="6080"/>
          </a:xfrm>
        </p:grpSpPr>
        <p:pic>
          <p:nvPicPr>
            <p:cNvPr id="54283" name="Picture 3" descr="p78-3-1"/>
            <p:cNvPicPr>
              <a:picLocks noChangeAspect="1" noChangeArrowheads="1"/>
            </p:cNvPicPr>
            <p:nvPr/>
          </p:nvPicPr>
          <p:blipFill>
            <a:blip r:embed="rId2" cstate="email"/>
            <a:srcRect/>
            <a:stretch>
              <a:fillRect/>
            </a:stretch>
          </p:blipFill>
          <p:spPr bwMode="auto">
            <a:xfrm>
              <a:off x="0" y="0"/>
              <a:ext cx="10712" cy="60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84" name="Text Box 4"/>
            <p:cNvSpPr txBox="1">
              <a:spLocks noChangeArrowheads="1"/>
            </p:cNvSpPr>
            <p:nvPr/>
          </p:nvSpPr>
          <p:spPr bwMode="auto">
            <a:xfrm>
              <a:off x="2570" y="111"/>
              <a:ext cx="4061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b="1">
                  <a:latin typeface="Times New Roman" panose="02020603050405020304" charset="0"/>
                </a:rPr>
                <a:t>Men's Wear Section</a:t>
              </a:r>
            </a:p>
          </p:txBody>
        </p:sp>
        <p:sp>
          <p:nvSpPr>
            <p:cNvPr id="54285" name="Text Box 5"/>
            <p:cNvSpPr txBox="1">
              <a:spLocks noChangeArrowheads="1"/>
            </p:cNvSpPr>
            <p:nvPr/>
          </p:nvSpPr>
          <p:spPr bwMode="auto">
            <a:xfrm>
              <a:off x="5178" y="1698"/>
              <a:ext cx="4061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b="1">
                  <a:latin typeface="Times New Roman" panose="02020603050405020304" charset="0"/>
                </a:rPr>
                <a:t>Women's Wear Section</a:t>
              </a:r>
            </a:p>
          </p:txBody>
        </p:sp>
        <p:sp>
          <p:nvSpPr>
            <p:cNvPr id="54286" name="Text Box 6"/>
            <p:cNvSpPr txBox="1">
              <a:spLocks noChangeArrowheads="1"/>
            </p:cNvSpPr>
            <p:nvPr/>
          </p:nvSpPr>
          <p:spPr bwMode="auto">
            <a:xfrm>
              <a:off x="4725" y="3173"/>
              <a:ext cx="4061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b="1">
                  <a:latin typeface="Times New Roman" panose="02020603050405020304" charset="0"/>
                </a:rPr>
                <a:t>Sports Wear Section</a:t>
              </a:r>
            </a:p>
          </p:txBody>
        </p:sp>
        <p:sp>
          <p:nvSpPr>
            <p:cNvPr id="54287" name="Text Box 7"/>
            <p:cNvSpPr txBox="1">
              <a:spLocks noChangeArrowheads="1"/>
            </p:cNvSpPr>
            <p:nvPr/>
          </p:nvSpPr>
          <p:spPr bwMode="auto">
            <a:xfrm>
              <a:off x="4384" y="4668"/>
              <a:ext cx="4061" cy="43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1200" b="1">
                  <a:latin typeface="Times New Roman" panose="02020603050405020304" charset="0"/>
                </a:rPr>
                <a:t>Shoes and Hats  Section</a:t>
              </a:r>
            </a:p>
          </p:txBody>
        </p:sp>
      </p:grpSp>
      <p:sp>
        <p:nvSpPr>
          <p:cNvPr id="54275" name="Oval 8"/>
          <p:cNvSpPr>
            <a:spLocks noChangeArrowheads="1"/>
          </p:cNvSpPr>
          <p:nvPr/>
        </p:nvSpPr>
        <p:spPr bwMode="auto">
          <a:xfrm>
            <a:off x="250825" y="619125"/>
            <a:ext cx="792163" cy="577850"/>
          </a:xfrm>
          <a:prstGeom prst="ellipse">
            <a:avLst/>
          </a:prstGeom>
          <a:solidFill>
            <a:srgbClr val="EFF6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en-US" altLang="zh-CN" sz="2400" b="1"/>
              <a:t>3</a:t>
            </a:r>
          </a:p>
        </p:txBody>
      </p:sp>
      <p:sp>
        <p:nvSpPr>
          <p:cNvPr id="54276" name="Text Box 9"/>
          <p:cNvSpPr txBox="1">
            <a:spLocks noChangeArrowheads="1"/>
          </p:cNvSpPr>
          <p:nvPr/>
        </p:nvSpPr>
        <p:spPr bwMode="auto">
          <a:xfrm>
            <a:off x="1081088" y="666750"/>
            <a:ext cx="6802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400" b="1" dirty="0">
                <a:solidFill>
                  <a:schemeClr val="accent2"/>
                </a:solidFill>
              </a:rPr>
              <a:t>Look at the pictures and make conversations.</a:t>
            </a:r>
          </a:p>
        </p:txBody>
      </p:sp>
      <p:sp>
        <p:nvSpPr>
          <p:cNvPr id="44042" name="Text Box 10"/>
          <p:cNvSpPr txBox="1">
            <a:spLocks noChangeArrowheads="1"/>
          </p:cNvSpPr>
          <p:nvPr/>
        </p:nvSpPr>
        <p:spPr bwMode="auto">
          <a:xfrm>
            <a:off x="109538" y="4725988"/>
            <a:ext cx="9070975" cy="191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15000"/>
              </a:lnSpc>
            </a:pPr>
            <a:r>
              <a:rPr lang="zh-CN" altLang="en-US" sz="2400" b="1" dirty="0"/>
              <a:t>You may begin like this:</a:t>
            </a:r>
          </a:p>
          <a:p>
            <a:pPr eaLnBrk="1" hangingPunct="1">
              <a:lnSpc>
                <a:spcPct val="115000"/>
              </a:lnSpc>
            </a:pPr>
            <a:r>
              <a:rPr lang="zh-CN" altLang="en-US" sz="2000" b="1" dirty="0">
                <a:latin typeface="Times New Roman" panose="02020603050405020304" charset="0"/>
              </a:rPr>
              <a:t>Jane:              Excuse me,could you tell me where to buy a scarf ?</a:t>
            </a:r>
          </a:p>
          <a:p>
            <a:pPr eaLnBrk="1" hangingPunct="1">
              <a:lnSpc>
                <a:spcPct val="115000"/>
              </a:lnSpc>
            </a:pPr>
            <a:r>
              <a:rPr lang="zh-CN" altLang="en-US" sz="2000" b="1" dirty="0">
                <a:latin typeface="Times New Roman" panose="02020603050405020304" charset="0"/>
              </a:rPr>
              <a:t>Saleswoman: Sure! You can go to the Women's Wear </a:t>
            </a:r>
            <a:r>
              <a:rPr lang="zh-CN" altLang="en-US" sz="2000" b="1" dirty="0">
                <a:solidFill>
                  <a:srgbClr val="FF0000"/>
                </a:solidFill>
                <a:latin typeface="Times New Roman" panose="02020603050405020304" charset="0"/>
              </a:rPr>
              <a:t>Section</a:t>
            </a:r>
            <a:r>
              <a:rPr lang="zh-CN" altLang="en-US" sz="2000" b="1" dirty="0">
                <a:latin typeface="Times New Roman" panose="02020603050405020304" charset="0"/>
              </a:rPr>
              <a:t> on the third floor.</a:t>
            </a:r>
          </a:p>
          <a:p>
            <a:pPr eaLnBrk="1" hangingPunct="1">
              <a:lnSpc>
                <a:spcPct val="115000"/>
              </a:lnSpc>
            </a:pPr>
            <a:r>
              <a:rPr lang="zh-CN" altLang="en-US" sz="2000" b="1" dirty="0">
                <a:latin typeface="Times New Roman" panose="02020603050405020304" charset="0"/>
              </a:rPr>
              <a:t>Jane:              Thanks. And what about hats and socks ?</a:t>
            </a:r>
          </a:p>
          <a:p>
            <a:pPr eaLnBrk="1" hangingPunct="1">
              <a:lnSpc>
                <a:spcPct val="115000"/>
              </a:lnSpc>
            </a:pPr>
            <a:r>
              <a:rPr lang="zh-CN" altLang="en-US" sz="2000" b="1" dirty="0">
                <a:latin typeface="Times New Roman" panose="02020603050405020304" charset="0"/>
              </a:rPr>
              <a:t>Saleswoman: They're in ...</a:t>
            </a:r>
          </a:p>
        </p:txBody>
      </p:sp>
      <p:grpSp>
        <p:nvGrpSpPr>
          <p:cNvPr id="3" name="Group 11"/>
          <p:cNvGrpSpPr/>
          <p:nvPr/>
        </p:nvGrpSpPr>
        <p:grpSpPr bwMode="auto">
          <a:xfrm>
            <a:off x="5437188" y="5862638"/>
            <a:ext cx="3168650" cy="827087"/>
            <a:chOff x="0" y="0"/>
            <a:chExt cx="4990" cy="1302"/>
          </a:xfrm>
        </p:grpSpPr>
        <p:pic>
          <p:nvPicPr>
            <p:cNvPr id="54280" name="Picture 12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13" y="553"/>
              <a:ext cx="2130" cy="69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4281" name="Text Box 13"/>
            <p:cNvSpPr txBox="1">
              <a:spLocks noChangeArrowheads="1"/>
            </p:cNvSpPr>
            <p:nvPr/>
          </p:nvSpPr>
          <p:spPr bwMode="auto">
            <a:xfrm>
              <a:off x="0" y="568"/>
              <a:ext cx="4990" cy="734"/>
            </a:xfrm>
            <a:prstGeom prst="rect">
              <a:avLst/>
            </a:prstGeom>
            <a:noFill/>
            <a:ln w="9525">
              <a:solidFill>
                <a:srgbClr val="FF0000"/>
              </a:solidFill>
              <a:miter lim="800000"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algn="r" eaLnBrk="1" hangingPunct="1"/>
              <a:r>
                <a:rPr lang="zh-CN" altLang="en-US" sz="2400">
                  <a:latin typeface="Times New Roman" panose="02020603050405020304" charset="0"/>
                  <a:cs typeface="Times New Roman" panose="02020603050405020304" charset="0"/>
                </a:rPr>
                <a:t>n.部门，部分</a:t>
              </a:r>
            </a:p>
          </p:txBody>
        </p:sp>
        <p:sp>
          <p:nvSpPr>
            <p:cNvPr id="54282" name="箭头 349"/>
            <p:cNvSpPr>
              <a:spLocks noChangeShapeType="1"/>
            </p:cNvSpPr>
            <p:nvPr/>
          </p:nvSpPr>
          <p:spPr bwMode="auto">
            <a:xfrm>
              <a:off x="1587" y="0"/>
              <a:ext cx="1" cy="553"/>
            </a:xfrm>
            <a:prstGeom prst="line">
              <a:avLst/>
            </a:prstGeom>
            <a:noFill/>
            <a:ln w="28575">
              <a:solidFill>
                <a:srgbClr val="FF0000"/>
              </a:solidFill>
              <a:rou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zh-CN" altLang="en-US"/>
            </a:p>
          </p:txBody>
        </p:sp>
      </p:grpSp>
      <p:sp>
        <p:nvSpPr>
          <p:cNvPr id="54279" name="WordArt 15"/>
          <p:cNvSpPr>
            <a:spLocks noChangeArrowheads="1" noChangeShapeType="1"/>
          </p:cNvSpPr>
          <p:nvPr/>
        </p:nvSpPr>
        <p:spPr bwMode="auto">
          <a:xfrm>
            <a:off x="2990850" y="92075"/>
            <a:ext cx="2952750" cy="574675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6999"/>
                    </a:srgbClr>
                  </a:outerShdw>
                </a:effectLst>
                <a:latin typeface="Arail"/>
              </a:rPr>
              <a:t>Project</a:t>
            </a:r>
            <a:endParaRPr lang="zh-CN" altLang="en-US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6999"/>
                  </a:srgbClr>
                </a:outerShdw>
              </a:effectLst>
              <a:latin typeface="Arail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0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40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4042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WordArt 2"/>
          <p:cNvSpPr>
            <a:spLocks noChangeArrowheads="1" noChangeShapeType="1"/>
          </p:cNvSpPr>
          <p:nvPr/>
        </p:nvSpPr>
        <p:spPr bwMode="auto">
          <a:xfrm>
            <a:off x="415925" y="103188"/>
            <a:ext cx="3508375" cy="4445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Arail"/>
              </a:rPr>
              <a:t>Exercises in class</a:t>
            </a:r>
            <a:endParaRPr lang="zh-CN" altLang="en-US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Arail"/>
            </a:endParaRPr>
          </a:p>
        </p:txBody>
      </p:sp>
      <p:sp>
        <p:nvSpPr>
          <p:cNvPr id="55299" name="Text Box 3"/>
          <p:cNvSpPr txBox="1">
            <a:spLocks noChangeArrowheads="1"/>
          </p:cNvSpPr>
          <p:nvPr/>
        </p:nvSpPr>
        <p:spPr bwMode="auto">
          <a:xfrm>
            <a:off x="107950" y="693738"/>
            <a:ext cx="8929688" cy="58245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一、单项选择。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(      ) 1. He was ____ tired ____ he fell asleep as soon as he lay down.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             A. too; to    B. so; that    C. such; that    D. enough; that 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(      ) 2. — Look, </a:t>
            </a:r>
            <a:r>
              <a:rPr lang="zh-CN" altLang="en-US" sz="2400" dirty="0">
                <a:latin typeface="Times New Roman" panose="02020603050405020304" charset="0"/>
              </a:rPr>
              <a:t>this </a:t>
            </a:r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is my new mobile phone.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            — It’s very nice. Could you tell me____?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            A. where to buy        B. where to buy it  </a:t>
            </a:r>
          </a:p>
          <a:p>
            <a:pPr>
              <a:lnSpc>
                <a:spcPct val="110000"/>
              </a:lnSpc>
            </a:pPr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            C. where will buy it   D. where I will buy</a:t>
            </a:r>
          </a:p>
          <a:p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二、根据句意、首字母或汉语提示完成句子。</a:t>
            </a:r>
          </a:p>
          <a:p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    1.Many women have a _________（手提包）with them.</a:t>
            </a:r>
          </a:p>
          <a:p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    2.This T-shirt is made of ______（棉花）.</a:t>
            </a:r>
          </a:p>
          <a:p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    3.The s____ around the girl’s neck makes her more beautiful.</a:t>
            </a:r>
          </a:p>
          <a:p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    4.The cowboys (牛仔 )in the U.S.A. like wearing  j______.</a:t>
            </a:r>
          </a:p>
          <a:p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    5.The dolls are very beautiful. I want to buy some dolls for my daughter.(用so...that...合并成一句)</a:t>
            </a:r>
          </a:p>
          <a:p>
            <a:r>
              <a:rPr lang="zh-CN" altLang="en-US" sz="2400" dirty="0">
                <a:latin typeface="Times New Roman" panose="02020603050405020304" charset="0"/>
              </a:rPr>
              <a:t>    ______________________________________________________</a:t>
            </a:r>
            <a:endParaRPr lang="zh-CN" altLang="en-US" sz="2400" dirty="0">
              <a:latin typeface="Times New Roman" panose="02020603050405020304" charset="0"/>
              <a:cs typeface="Times New Roman" panose="02020603050405020304" charset="0"/>
            </a:endParaRPr>
          </a:p>
        </p:txBody>
      </p:sp>
      <p:sp>
        <p:nvSpPr>
          <p:cNvPr id="45060" name="Text Box 4"/>
          <p:cNvSpPr txBox="1">
            <a:spLocks noChangeArrowheads="1"/>
          </p:cNvSpPr>
          <p:nvPr/>
        </p:nvSpPr>
        <p:spPr bwMode="auto">
          <a:xfrm>
            <a:off x="346075" y="1125538"/>
            <a:ext cx="33655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</a:rPr>
              <a:t>B</a:t>
            </a:r>
          </a:p>
        </p:txBody>
      </p:sp>
      <p:sp>
        <p:nvSpPr>
          <p:cNvPr id="45061" name="Text Box 5"/>
          <p:cNvSpPr txBox="1">
            <a:spLocks noChangeArrowheads="1"/>
          </p:cNvSpPr>
          <p:nvPr/>
        </p:nvSpPr>
        <p:spPr bwMode="auto">
          <a:xfrm>
            <a:off x="323850" y="1903413"/>
            <a:ext cx="419100" cy="517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800" b="1">
                <a:solidFill>
                  <a:srgbClr val="FF0000"/>
                </a:solidFill>
                <a:latin typeface="Times New Roman" panose="02020603050405020304" charset="0"/>
              </a:rPr>
              <a:t>B</a:t>
            </a:r>
          </a:p>
        </p:txBody>
      </p:sp>
      <p:sp>
        <p:nvSpPr>
          <p:cNvPr id="45062" name="Text Box 6"/>
          <p:cNvSpPr txBox="1">
            <a:spLocks noChangeArrowheads="1"/>
          </p:cNvSpPr>
          <p:nvPr/>
        </p:nvSpPr>
        <p:spPr bwMode="auto">
          <a:xfrm>
            <a:off x="3348038" y="3908425"/>
            <a:ext cx="121443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handbag</a:t>
            </a:r>
          </a:p>
        </p:txBody>
      </p:sp>
      <p:sp>
        <p:nvSpPr>
          <p:cNvPr id="45063" name="Text Box 7"/>
          <p:cNvSpPr txBox="1">
            <a:spLocks noChangeArrowheads="1"/>
          </p:cNvSpPr>
          <p:nvPr/>
        </p:nvSpPr>
        <p:spPr bwMode="auto">
          <a:xfrm>
            <a:off x="3556000" y="4268788"/>
            <a:ext cx="9429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cotton</a:t>
            </a:r>
          </a:p>
        </p:txBody>
      </p:sp>
      <p:sp>
        <p:nvSpPr>
          <p:cNvPr id="45064" name="Text Box 8"/>
          <p:cNvSpPr txBox="1">
            <a:spLocks noChangeArrowheads="1"/>
          </p:cNvSpPr>
          <p:nvPr/>
        </p:nvSpPr>
        <p:spPr bwMode="auto">
          <a:xfrm>
            <a:off x="1331913" y="4629150"/>
            <a:ext cx="854075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carf</a:t>
            </a:r>
          </a:p>
        </p:txBody>
      </p:sp>
      <p:sp>
        <p:nvSpPr>
          <p:cNvPr id="45065" name="Text Box 9"/>
          <p:cNvSpPr txBox="1">
            <a:spLocks noChangeArrowheads="1"/>
          </p:cNvSpPr>
          <p:nvPr/>
        </p:nvSpPr>
        <p:spPr bwMode="auto">
          <a:xfrm>
            <a:off x="6656388" y="4989513"/>
            <a:ext cx="7239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en-US" altLang="zh-CN" sz="2400">
                <a:solidFill>
                  <a:srgbClr val="FF0000"/>
                </a:solidFill>
                <a:latin typeface="Times New Roman" panose="02020603050405020304" charset="0"/>
              </a:rPr>
              <a:t>eans</a:t>
            </a:r>
          </a:p>
        </p:txBody>
      </p:sp>
      <p:sp>
        <p:nvSpPr>
          <p:cNvPr id="45066" name="Text Box 10"/>
          <p:cNvSpPr txBox="1">
            <a:spLocks noChangeArrowheads="1"/>
          </p:cNvSpPr>
          <p:nvPr/>
        </p:nvSpPr>
        <p:spPr bwMode="auto">
          <a:xfrm>
            <a:off x="500063" y="6022975"/>
            <a:ext cx="8320087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2400">
                <a:solidFill>
                  <a:srgbClr val="FF0000"/>
                </a:solidFill>
                <a:latin typeface="Times New Roman" panose="02020603050405020304" charset="0"/>
              </a:rPr>
              <a:t>The dolls are so beautiful that I want to buy some for my daughter.</a:t>
            </a:r>
          </a:p>
        </p:txBody>
      </p:sp>
    </p:spTree>
  </p:cSld>
  <p:clrMapOvr>
    <a:masterClrMapping/>
  </p:clrMapOvr>
  <p:transition>
    <p:fade/>
    <p:sndAc>
      <p:stSnd>
        <p:snd r:embed="rId2" name="chimes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0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800" decel="100000"/>
                                        <p:tgtEl>
                                          <p:spTgt spid="4506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800" decel="100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800" decel="100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800" decel="100000" fill="hold"/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450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45062"/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800" decel="100000"/>
                                        <p:tgtEl>
                                          <p:spTgt spid="4506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800" decel="100000" fill="hold"/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4506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3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450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fill="hold"/>
                                        <p:tgtEl>
                                          <p:spTgt spid="450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44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4506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5" dur="900" decel="100000" fill="hold"/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" accel="100000" fill="hold">
                                          <p:stCondLst>
                                            <p:cond delay="900"/>
                                          </p:stCondLst>
                                        </p:cTn>
                                        <p:tgtEl>
                                          <p:spTgt spid="4506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3" name="click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1" dur="8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2" dur="8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3" dur="80"/>
                                        <p:tgtEl>
                                          <p:spTgt spid="4506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0" grpId="0" autoUpdateAnimBg="0"/>
      <p:bldP spid="45061" grpId="0" autoUpdateAnimBg="0"/>
      <p:bldP spid="45062" grpId="0" autoUpdateAnimBg="0"/>
      <p:bldP spid="45063" grpId="0" autoUpdateAnimBg="0"/>
      <p:bldP spid="45064" grpId="0" autoUpdateAnimBg="0"/>
      <p:bldP spid="45065" grpId="0" autoUpdateAnimBg="0"/>
      <p:bldP spid="45066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WordArt 2"/>
          <p:cNvSpPr>
            <a:spLocks noChangeArrowheads="1" noChangeShapeType="1"/>
          </p:cNvSpPr>
          <p:nvPr/>
        </p:nvSpPr>
        <p:spPr bwMode="auto">
          <a:xfrm>
            <a:off x="252413" y="1341438"/>
            <a:ext cx="1370012" cy="576262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Arail"/>
              </a:rPr>
              <a:t>We learn: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Arail"/>
            </a:endParaRPr>
          </a:p>
        </p:txBody>
      </p:sp>
      <p:sp>
        <p:nvSpPr>
          <p:cNvPr id="46083" name="WordArt 3"/>
          <p:cNvSpPr>
            <a:spLocks noChangeArrowheads="1" noChangeShapeType="1"/>
          </p:cNvSpPr>
          <p:nvPr/>
        </p:nvSpPr>
        <p:spPr bwMode="auto">
          <a:xfrm>
            <a:off x="323850" y="3284538"/>
            <a:ext cx="1368425" cy="504825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Arail"/>
              </a:rPr>
              <a:t>We can: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Arail"/>
            </a:endParaRPr>
          </a:p>
        </p:txBody>
      </p:sp>
      <p:sp>
        <p:nvSpPr>
          <p:cNvPr id="46084" name="WordArt 4"/>
          <p:cNvSpPr>
            <a:spLocks noChangeArrowheads="1" noChangeShapeType="1"/>
          </p:cNvSpPr>
          <p:nvPr/>
        </p:nvSpPr>
        <p:spPr bwMode="auto">
          <a:xfrm>
            <a:off x="1765300" y="115888"/>
            <a:ext cx="3670300" cy="6477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Arail"/>
              </a:rPr>
              <a:t>Summary</a:t>
            </a:r>
            <a:endParaRPr lang="zh-CN" altLang="en-US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Arail"/>
            </a:endParaRPr>
          </a:p>
        </p:txBody>
      </p:sp>
      <p:sp>
        <p:nvSpPr>
          <p:cNvPr id="46085" name="Text Box 5"/>
          <p:cNvSpPr txBox="1">
            <a:spLocks noChangeArrowheads="1"/>
          </p:cNvSpPr>
          <p:nvPr/>
        </p:nvSpPr>
        <p:spPr bwMode="auto">
          <a:xfrm>
            <a:off x="1763713" y="1268413"/>
            <a:ext cx="7118350" cy="2406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solidFill>
                  <a:srgbClr val="6600FF"/>
                </a:solidFill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1.</a:t>
            </a:r>
            <a:r>
              <a:rPr lang="en-US" altLang="zh-CN" sz="2000" b="1" dirty="0">
                <a:solidFill>
                  <a:srgbClr val="6600FF"/>
                </a:solidFill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 </a:t>
            </a:r>
            <a:r>
              <a:rPr lang="zh-CN" altLang="en-US" sz="2000" b="1" dirty="0">
                <a:solidFill>
                  <a:srgbClr val="6600FF"/>
                </a:solidFill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Some new words and phrases</a:t>
            </a:r>
            <a:r>
              <a:rPr lang="en-US" altLang="zh-CN" sz="2000" b="1" dirty="0">
                <a:solidFill>
                  <a:srgbClr val="6600FF"/>
                </a:solidFill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: </a:t>
            </a:r>
          </a:p>
          <a:p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    costume,</a:t>
            </a: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smooth</a:t>
            </a: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,</a:t>
            </a: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cotton</a:t>
            </a: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,silk,fashion,handbag,afford,tie,sweater,</a:t>
            </a:r>
          </a:p>
          <a:p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</a:rPr>
              <a:t>    scarf,jeans,blouse,section,sock,fashion show,so...that...</a:t>
            </a:r>
          </a:p>
          <a:p>
            <a:r>
              <a:rPr lang="zh-CN" altLang="en-US" sz="2000" b="1" dirty="0">
                <a:solidFill>
                  <a:srgbClr val="6600FF"/>
                </a:solidFill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2. </a:t>
            </a:r>
            <a:r>
              <a:rPr lang="zh-CN" altLang="en-US" sz="2000" b="1" dirty="0">
                <a:solidFill>
                  <a:srgbClr val="6600FF"/>
                </a:solidFill>
                <a:latin typeface="Times New Roman" panose="02020603050405020304" charset="0"/>
                <a:sym typeface="Arial" panose="020B0604020202020204" pitchFamily="34" charset="0"/>
              </a:rPr>
              <a:t>T</a:t>
            </a:r>
            <a:r>
              <a:rPr lang="zh-CN" altLang="en-US" sz="2000" b="1" dirty="0">
                <a:solidFill>
                  <a:srgbClr val="6600FF"/>
                </a:solidFill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he structure of “so …that…” :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    I liked it so much that my father bought it for me.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    My old coats are so short that I want to buy some new ones.</a:t>
            </a:r>
          </a:p>
          <a:p>
            <a:endParaRPr lang="zh-CN" altLang="en-US" sz="2000" b="1" dirty="0"/>
          </a:p>
        </p:txBody>
      </p:sp>
      <p:sp>
        <p:nvSpPr>
          <p:cNvPr id="46086" name="Text Box 6"/>
          <p:cNvSpPr txBox="1">
            <a:spLocks noChangeArrowheads="1"/>
          </p:cNvSpPr>
          <p:nvPr/>
        </p:nvSpPr>
        <p:spPr bwMode="auto">
          <a:xfrm>
            <a:off x="1765300" y="3429000"/>
            <a:ext cx="7200900" cy="2289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2000" b="1" dirty="0">
                <a:solidFill>
                  <a:srgbClr val="6600FF"/>
                </a:solidFill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1.Ask for help: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    Could you tell me where to buy a scarf?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    Thanks. And what about hats and socks?</a:t>
            </a:r>
          </a:p>
          <a:p>
            <a:r>
              <a:rPr lang="zh-CN" altLang="en-US" sz="2000" b="1" dirty="0">
                <a:solidFill>
                  <a:srgbClr val="6600FF"/>
                </a:solidFill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2.Make appointments: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    Do you have time tomorrow?</a:t>
            </a:r>
          </a:p>
          <a:p>
            <a:pPr>
              <a:lnSpc>
                <a:spcPct val="130000"/>
              </a:lnSpc>
            </a:pP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    </a:t>
            </a:r>
            <a:r>
              <a:rPr lang="en-US" altLang="zh-CN" sz="2000" dirty="0"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Shall</a:t>
            </a:r>
            <a:r>
              <a:rPr lang="zh-CN" altLang="en-US" sz="2000" dirty="0">
                <a:latin typeface="Times New Roman" panose="02020603050405020304" charset="0"/>
                <a:cs typeface="Times New Roman" panose="02020603050405020304" charset="0"/>
                <a:sym typeface="Arial" panose="020B0604020202020204" pitchFamily="34" charset="0"/>
              </a:rPr>
              <a:t> we meet at the school gate at 8 a.m.?</a:t>
            </a:r>
          </a:p>
        </p:txBody>
      </p:sp>
    </p:spTree>
  </p:cSld>
  <p:clrMapOvr>
    <a:masterClrMapping/>
  </p:clrMapOvr>
  <p:transition spd="med">
    <p:pull dir="u"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60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60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460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608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60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4608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4608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1000"/>
                                        <p:tgtEl>
                                          <p:spTgt spid="4608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1000" fill="hold"/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1000" fill="hold"/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4608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1000" fill="hold"/>
                                        <p:tgtEl>
                                          <p:spTgt spid="4608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60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500" fill="hold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8" dur="500"/>
                                        <p:tgtEl>
                                          <p:spTgt spid="4608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3" dur="500" fill="hold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500" fill="hold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500"/>
                                        <p:tgtEl>
                                          <p:spTgt spid="4608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2" dur="500"/>
                                        <p:tgtEl>
                                          <p:spTgt spid="4608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7" dur="500" fill="hold"/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500" fill="hold"/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4608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4" dur="500" fill="hold"/>
                                        <p:tgtEl>
                                          <p:spTgt spid="46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5" dur="500" fill="hold"/>
                                        <p:tgtEl>
                                          <p:spTgt spid="46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4608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0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460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460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3" dur="500"/>
                                        <p:tgtEl>
                                          <p:spTgt spid="4608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6082" grpId="0" animBg="1"/>
      <p:bldP spid="46083" grpId="0" animBg="1"/>
      <p:bldP spid="46084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WordArt 2"/>
          <p:cNvSpPr>
            <a:spLocks noChangeArrowheads="1" noChangeShapeType="1"/>
          </p:cNvSpPr>
          <p:nvPr/>
        </p:nvSpPr>
        <p:spPr bwMode="auto">
          <a:xfrm>
            <a:off x="2266950" y="476250"/>
            <a:ext cx="3671888" cy="1008063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Arail"/>
              </a:rPr>
              <a:t>Homework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Arail"/>
            </a:endParaRPr>
          </a:p>
        </p:txBody>
      </p:sp>
      <p:sp>
        <p:nvSpPr>
          <p:cNvPr id="47107" name="Rectangle 3"/>
          <p:cNvSpPr>
            <a:spLocks noChangeArrowheads="1"/>
          </p:cNvSpPr>
          <p:nvPr/>
        </p:nvSpPr>
        <p:spPr bwMode="auto">
          <a:xfrm>
            <a:off x="1003300" y="1974850"/>
            <a:ext cx="6232525" cy="2487613"/>
          </a:xfrm>
          <a:prstGeom prst="rect">
            <a:avLst/>
          </a:prstGeom>
          <a:noFill/>
          <a:ln w="9525" cap="rnd">
            <a:solidFill>
              <a:srgbClr val="FF33CC"/>
            </a:solidFill>
            <a:prstDash val="sysDot"/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>
            <a:spAutoFit/>
          </a:bodyPr>
          <a:lstStyle/>
          <a:p>
            <a:pPr indent="133350" eaLnBrk="0" hangingPunct="0">
              <a:lnSpc>
                <a:spcPct val="140000"/>
              </a:lnSpc>
            </a:pPr>
            <a:r>
              <a:rPr lang="en-US" altLang="zh-CN" sz="2800" b="1" dirty="0">
                <a:latin typeface="Times New Roman" panose="02020603050405020304" charset="0"/>
                <a:sym typeface="Arial" panose="020B0604020202020204" pitchFamily="34" charset="0"/>
              </a:rPr>
              <a:t>1.</a:t>
            </a:r>
            <a:r>
              <a:rPr lang="zh-CN" altLang="en-US" sz="2800" b="1" dirty="0">
                <a:latin typeface="Times New Roman" panose="02020603050405020304" charset="0"/>
                <a:sym typeface="Arial" panose="020B0604020202020204" pitchFamily="34" charset="0"/>
              </a:rPr>
              <a:t> Prepare a family photo and describe </a:t>
            </a:r>
          </a:p>
          <a:p>
            <a:pPr indent="133350" eaLnBrk="0" hangingPunct="0"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charset="0"/>
                <a:sym typeface="Arial" panose="020B0604020202020204" pitchFamily="34" charset="0"/>
              </a:rPr>
              <a:t>    the clothes of the people.</a:t>
            </a:r>
            <a:endParaRPr lang="zh-CN" altLang="en-US" sz="2400" b="1" dirty="0">
              <a:latin typeface="Times New Roman" panose="02020603050405020304" charset="0"/>
              <a:sym typeface="Arial" panose="020B0604020202020204" pitchFamily="34" charset="0"/>
            </a:endParaRPr>
          </a:p>
          <a:p>
            <a:pPr indent="133350" eaLnBrk="0" hangingPunct="0"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charset="0"/>
              </a:rPr>
              <a:t>2.Finish Section A in your workbook.</a:t>
            </a:r>
          </a:p>
          <a:p>
            <a:pPr indent="133350" eaLnBrk="0" hangingPunct="0">
              <a:lnSpc>
                <a:spcPct val="140000"/>
              </a:lnSpc>
            </a:pPr>
            <a:r>
              <a:rPr lang="zh-CN" altLang="en-US" sz="2800" b="1" dirty="0">
                <a:latin typeface="Times New Roman" panose="02020603050405020304" charset="0"/>
              </a:rPr>
              <a:t>3.Preview Section B</a:t>
            </a:r>
            <a:r>
              <a:rPr lang="zh-CN" altLang="en-US" sz="2800" b="1" dirty="0" smtClean="0">
                <a:latin typeface="Times New Roman" panose="02020603050405020304" charset="0"/>
              </a:rPr>
              <a:t>. </a:t>
            </a:r>
            <a:endParaRPr lang="zh-CN" altLang="en-US" sz="2800" b="1" dirty="0">
              <a:latin typeface="Times New Roman" panose="02020603050405020304" charset="0"/>
            </a:endParaRPr>
          </a:p>
        </p:txBody>
      </p:sp>
    </p:spTree>
  </p:cSld>
  <p:clrMapOvr>
    <a:masterClrMapping/>
  </p:clrMapOvr>
  <p:transition>
    <p:newsflash/>
    <p:sndAc>
      <p:stSnd>
        <p:snd r:embed="rId2" name="type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7" grpId="0" bldLvl="0" animBg="1" autoUpdateAnimBg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WordArt 2"/>
          <p:cNvSpPr>
            <a:spLocks noChangeArrowheads="1" noChangeShapeType="1"/>
          </p:cNvSpPr>
          <p:nvPr/>
        </p:nvSpPr>
        <p:spPr bwMode="auto">
          <a:xfrm>
            <a:off x="2195736" y="2060848"/>
            <a:ext cx="4019550" cy="2236787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60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Arail"/>
              </a:rPr>
              <a:t>Thank you</a:t>
            </a:r>
            <a:endParaRPr lang="zh-CN" altLang="en-US" sz="60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Arail"/>
            </a:endParaRPr>
          </a:p>
        </p:txBody>
      </p:sp>
    </p:spTree>
  </p:cSld>
  <p:clrMapOvr>
    <a:masterClrMapping/>
  </p:clrMapOvr>
  <p:transition>
    <p:fade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Picture 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41275" y="4324350"/>
            <a:ext cx="4675188" cy="2560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3" descr="dress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130550" y="998538"/>
            <a:ext cx="3097213" cy="3098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4" name="Picture 4" descr="skirt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34925" y="1423988"/>
            <a:ext cx="3095625" cy="267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5" name="Text Box 5"/>
          <p:cNvSpPr txBox="1">
            <a:spLocks noChangeArrowheads="1"/>
          </p:cNvSpPr>
          <p:nvPr/>
        </p:nvSpPr>
        <p:spPr bwMode="auto">
          <a:xfrm>
            <a:off x="793750" y="4167188"/>
            <a:ext cx="1689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 dirty="0">
                <a:latin typeface="Times New Roman" panose="02020603050405020304" charset="0"/>
              </a:rPr>
              <a:t>skirt</a:t>
            </a:r>
          </a:p>
        </p:txBody>
      </p:sp>
      <p:sp>
        <p:nvSpPr>
          <p:cNvPr id="30726" name="Text Box 6"/>
          <p:cNvSpPr txBox="1">
            <a:spLocks noChangeArrowheads="1"/>
          </p:cNvSpPr>
          <p:nvPr/>
        </p:nvSpPr>
        <p:spPr bwMode="auto">
          <a:xfrm>
            <a:off x="4067175" y="4167188"/>
            <a:ext cx="1689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latin typeface="Times New Roman" panose="02020603050405020304" charset="0"/>
              </a:rPr>
              <a:t>dress</a:t>
            </a:r>
            <a:endParaRPr lang="zh-CN" altLang="en-US"/>
          </a:p>
        </p:txBody>
      </p:sp>
      <p:sp>
        <p:nvSpPr>
          <p:cNvPr id="45063" name="WordArt 7"/>
          <p:cNvSpPr>
            <a:spLocks noChangeArrowheads="1" noChangeShapeType="1"/>
          </p:cNvSpPr>
          <p:nvPr/>
        </p:nvSpPr>
        <p:spPr bwMode="auto">
          <a:xfrm>
            <a:off x="250825" y="188913"/>
            <a:ext cx="6553200" cy="527050"/>
          </a:xfrm>
          <a:prstGeom prst="rect">
            <a:avLst/>
          </a:prstGeom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ln w="12700">
                  <a:solidFill>
                    <a:srgbClr val="EAEAEA"/>
                  </a:solidFill>
                  <a:round/>
                </a:ln>
                <a:gradFill rotWithShape="1">
                  <a:gsLst>
                    <a:gs pos="0">
                      <a:srgbClr val="A603AB"/>
                    </a:gs>
                    <a:gs pos="12000">
                      <a:srgbClr val="E81766"/>
                    </a:gs>
                    <a:gs pos="27000">
                      <a:srgbClr val="EE3F17"/>
                    </a:gs>
                    <a:gs pos="48000">
                      <a:srgbClr val="FFFF00"/>
                    </a:gs>
                    <a:gs pos="64999">
                      <a:srgbClr val="1A8D48"/>
                    </a:gs>
                    <a:gs pos="78999">
                      <a:srgbClr val="0819FB"/>
                    </a:gs>
                    <a:gs pos="100000">
                      <a:srgbClr val="A603AB"/>
                    </a:gs>
                  </a:gsLst>
                  <a:lin ang="0" scaled="1"/>
                </a:gradFill>
                <a:effectLst>
                  <a:prstShdw prst="shdw11">
                    <a:srgbClr val="C0C0C0">
                      <a:alpha val="75000"/>
                    </a:srgbClr>
                  </a:prstShdw>
                </a:effectLst>
                <a:latin typeface="Times New Roman" panose="02020603050405020304"/>
                <a:cs typeface="Times New Roman" panose="02020603050405020304"/>
              </a:rPr>
              <a:t>Speak out the names of these clothes.</a:t>
            </a:r>
            <a:endParaRPr lang="zh-CN" altLang="en-US" sz="3600" b="1" kern="10" dirty="0">
              <a:ln w="12700">
                <a:solidFill>
                  <a:srgbClr val="EAEAEA"/>
                </a:solidFill>
                <a:round/>
              </a:ln>
              <a:gradFill rotWithShape="1">
                <a:gsLst>
                  <a:gs pos="0">
                    <a:srgbClr val="A603AB"/>
                  </a:gs>
                  <a:gs pos="12000">
                    <a:srgbClr val="E81766"/>
                  </a:gs>
                  <a:gs pos="27000">
                    <a:srgbClr val="EE3F17"/>
                  </a:gs>
                  <a:gs pos="48000">
                    <a:srgbClr val="FFFF00"/>
                  </a:gs>
                  <a:gs pos="64999">
                    <a:srgbClr val="1A8D48"/>
                  </a:gs>
                  <a:gs pos="78999">
                    <a:srgbClr val="0819FB"/>
                  </a:gs>
                  <a:gs pos="100000">
                    <a:srgbClr val="A603AB"/>
                  </a:gs>
                </a:gsLst>
                <a:lin ang="0" scaled="1"/>
              </a:gradFill>
              <a:effectLst>
                <a:prstShdw prst="shdw11">
                  <a:srgbClr val="C0C0C0">
                    <a:alpha val="75000"/>
                  </a:srgbClr>
                </a:prstShdw>
              </a:effectLst>
              <a:latin typeface="Times New Roman" panose="02020603050405020304"/>
              <a:cs typeface="Times New Roman" panose="02020603050405020304"/>
            </a:endParaRPr>
          </a:p>
        </p:txBody>
      </p:sp>
      <p:pic>
        <p:nvPicPr>
          <p:cNvPr id="30728" name="Picture 8" descr="200809420431161238"/>
          <p:cNvPicPr>
            <a:picLocks noChangeAspect="1" noChangeArrowheads="1"/>
          </p:cNvPicPr>
          <p:nvPr/>
        </p:nvPicPr>
        <p:blipFill>
          <a:blip r:embed="rId6" cstate="email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 l="-415" r="-571"/>
          <a:stretch>
            <a:fillRect/>
          </a:stretch>
        </p:blipFill>
        <p:spPr bwMode="auto">
          <a:xfrm>
            <a:off x="6559550" y="1700213"/>
            <a:ext cx="1973263" cy="1622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29" name="Text Box 9"/>
          <p:cNvSpPr txBox="1">
            <a:spLocks noChangeArrowheads="1"/>
          </p:cNvSpPr>
          <p:nvPr/>
        </p:nvSpPr>
        <p:spPr bwMode="auto">
          <a:xfrm>
            <a:off x="6750050" y="4167188"/>
            <a:ext cx="16875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latin typeface="Times New Roman" panose="02020603050405020304" charset="0"/>
              </a:rPr>
              <a:t>hat</a:t>
            </a:r>
            <a:endParaRPr lang="zh-CN" altLang="en-US"/>
          </a:p>
        </p:txBody>
      </p:sp>
    </p:spTree>
  </p:cSld>
  <p:clrMapOvr>
    <a:masterClrMapping/>
  </p:clrMapOvr>
  <p:transition spd="med">
    <p:fade/>
    <p:sndAc>
      <p:stSnd>
        <p:snd r:embed="rId2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07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07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07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07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307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07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5" grpId="0" bldLvl="0" autoUpdateAnimBg="0"/>
      <p:bldP spid="30726" grpId="0" bldLvl="0" autoUpdateAnimBg="0"/>
      <p:bldP spid="30729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1746" name="Picture 2" descr="coat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250825" y="765175"/>
            <a:ext cx="2955925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7" name="Picture 3" descr="jacket2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5948363" y="765175"/>
            <a:ext cx="2944812" cy="2943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1748" name="Picture 4" descr="雨衣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492500" y="765175"/>
            <a:ext cx="2509838" cy="29845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1749" name="Text Box 5"/>
          <p:cNvSpPr txBox="1">
            <a:spLocks noChangeArrowheads="1"/>
          </p:cNvSpPr>
          <p:nvPr/>
        </p:nvSpPr>
        <p:spPr bwMode="auto">
          <a:xfrm>
            <a:off x="682625" y="3933825"/>
            <a:ext cx="1687513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latin typeface="Times New Roman" panose="02020603050405020304" charset="0"/>
              </a:rPr>
              <a:t>coat</a:t>
            </a:r>
            <a:endParaRPr lang="zh-CN" altLang="en-US"/>
          </a:p>
        </p:txBody>
      </p:sp>
      <p:sp>
        <p:nvSpPr>
          <p:cNvPr id="31750" name="Text Box 6"/>
          <p:cNvSpPr txBox="1">
            <a:spLocks noChangeArrowheads="1"/>
          </p:cNvSpPr>
          <p:nvPr/>
        </p:nvSpPr>
        <p:spPr bwMode="auto">
          <a:xfrm>
            <a:off x="3635375" y="4005263"/>
            <a:ext cx="22669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latin typeface="Times New Roman" panose="02020603050405020304" charset="0"/>
              </a:rPr>
              <a:t>raincoat</a:t>
            </a:r>
            <a:endParaRPr lang="zh-CN" altLang="en-US"/>
          </a:p>
        </p:txBody>
      </p:sp>
      <p:sp>
        <p:nvSpPr>
          <p:cNvPr id="31751" name="Text Box 7"/>
          <p:cNvSpPr txBox="1">
            <a:spLocks noChangeArrowheads="1"/>
          </p:cNvSpPr>
          <p:nvPr/>
        </p:nvSpPr>
        <p:spPr bwMode="auto">
          <a:xfrm>
            <a:off x="6699250" y="4005263"/>
            <a:ext cx="1689100" cy="700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latin typeface="Times New Roman" panose="02020603050405020304" charset="0"/>
              </a:rPr>
              <a:t>jacket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17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17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17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17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174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317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175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9" grpId="0" bldLvl="0" autoUpdateAnimBg="0"/>
      <p:bldP spid="31750" grpId="0" bldLvl="0" autoUpdateAnimBg="0"/>
      <p:bldP spid="31751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770" name="Picture 2" descr="shirt"/>
          <p:cNvPicPr>
            <a:picLocks noChangeAspect="1" noChangeArrowheads="1"/>
          </p:cNvPicPr>
          <p:nvPr/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436688" y="303213"/>
            <a:ext cx="1982787" cy="2351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1" name="Picture 3" descr="Tshirt3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9850" y="319088"/>
            <a:ext cx="2232025" cy="2389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2" name="Picture 4" descr="短裤2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1268413" y="3783013"/>
            <a:ext cx="2511425" cy="2166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2773" name="Picture 5" descr="shoes2"/>
          <p:cNvPicPr>
            <a:picLocks noChangeAspect="1" noChangeArrowheads="1"/>
          </p:cNvPicPr>
          <p:nvPr/>
        </p:nvPicPr>
        <p:blipFill>
          <a:blip r:embed="rId6" cstate="email"/>
          <a:srcRect r="-929"/>
          <a:stretch>
            <a:fillRect/>
          </a:stretch>
        </p:blipFill>
        <p:spPr bwMode="auto">
          <a:xfrm>
            <a:off x="5364163" y="3690938"/>
            <a:ext cx="2736850" cy="20605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2774" name="Text Box 6"/>
          <p:cNvSpPr txBox="1">
            <a:spLocks noChangeArrowheads="1"/>
          </p:cNvSpPr>
          <p:nvPr/>
        </p:nvSpPr>
        <p:spPr bwMode="auto">
          <a:xfrm>
            <a:off x="1666875" y="2582863"/>
            <a:ext cx="1689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latin typeface="Times New Roman" panose="02020603050405020304" charset="0"/>
              </a:rPr>
              <a:t>shirt</a:t>
            </a:r>
            <a:endParaRPr lang="zh-CN" altLang="en-US"/>
          </a:p>
        </p:txBody>
      </p:sp>
      <p:sp>
        <p:nvSpPr>
          <p:cNvPr id="32775" name="Text Box 7"/>
          <p:cNvSpPr txBox="1">
            <a:spLocks noChangeArrowheads="1"/>
          </p:cNvSpPr>
          <p:nvPr/>
        </p:nvSpPr>
        <p:spPr bwMode="auto">
          <a:xfrm>
            <a:off x="5443538" y="2582863"/>
            <a:ext cx="193675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latin typeface="Times New Roman" panose="02020603050405020304" charset="0"/>
              </a:rPr>
              <a:t>T-shirt</a:t>
            </a:r>
            <a:endParaRPr lang="zh-CN" altLang="en-US"/>
          </a:p>
        </p:txBody>
      </p:sp>
      <p:sp>
        <p:nvSpPr>
          <p:cNvPr id="32776" name="Text Box 8"/>
          <p:cNvSpPr txBox="1">
            <a:spLocks noChangeArrowheads="1"/>
          </p:cNvSpPr>
          <p:nvPr/>
        </p:nvSpPr>
        <p:spPr bwMode="auto">
          <a:xfrm>
            <a:off x="1795463" y="5822950"/>
            <a:ext cx="1689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latin typeface="Times New Roman" panose="02020603050405020304" charset="0"/>
              </a:rPr>
              <a:t>shorts</a:t>
            </a:r>
            <a:endParaRPr lang="zh-CN" altLang="en-US"/>
          </a:p>
        </p:txBody>
      </p:sp>
      <p:sp>
        <p:nvSpPr>
          <p:cNvPr id="32777" name="Text Box 9"/>
          <p:cNvSpPr txBox="1">
            <a:spLocks noChangeArrowheads="1"/>
          </p:cNvSpPr>
          <p:nvPr/>
        </p:nvSpPr>
        <p:spPr bwMode="auto">
          <a:xfrm>
            <a:off x="5797550" y="5751513"/>
            <a:ext cx="1689100" cy="70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algn="ctr" eaLnBrk="1" hangingPunct="1"/>
            <a:r>
              <a:rPr lang="zh-CN" altLang="en-US" sz="4000" b="1">
                <a:latin typeface="Times New Roman" panose="02020603050405020304" charset="0"/>
              </a:rPr>
              <a:t>shoes</a:t>
            </a:r>
            <a:endParaRPr lang="zh-CN" alt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27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27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327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plus(in)">
                                      <p:cBhvr>
                                        <p:cTn id="19" dur="2000"/>
                                        <p:tgtEl>
                                          <p:spTgt spid="327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327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27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327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327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3" dur="2000"/>
                                        <p:tgtEl>
                                          <p:spTgt spid="327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327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4" grpId="0" bldLvl="0" autoUpdateAnimBg="0"/>
      <p:bldP spid="32775" grpId="0" bldLvl="0" autoUpdateAnimBg="0"/>
      <p:bldP spid="32776" grpId="0" bldLvl="0" autoUpdateAnimBg="0"/>
      <p:bldP spid="32777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547813" y="2106613"/>
            <a:ext cx="1711325" cy="53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5"/>
          <p:cNvGrpSpPr/>
          <p:nvPr/>
        </p:nvGrpSpPr>
        <p:grpSpPr bwMode="auto">
          <a:xfrm>
            <a:off x="4714875" y="3749675"/>
            <a:ext cx="2663825" cy="1069975"/>
            <a:chOff x="0" y="0"/>
            <a:chExt cx="4196" cy="1681"/>
          </a:xfrm>
        </p:grpSpPr>
        <p:pic>
          <p:nvPicPr>
            <p:cNvPr id="48141" name="Picture 6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702" y="0"/>
              <a:ext cx="2495" cy="10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8142" name="Rectangle 7"/>
            <p:cNvSpPr>
              <a:spLocks noChangeArrowheads="1"/>
            </p:cNvSpPr>
            <p:nvPr/>
          </p:nvSpPr>
          <p:spPr bwMode="auto">
            <a:xfrm>
              <a:off x="0" y="1"/>
              <a:ext cx="4196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600" b="1" dirty="0">
                  <a:solidFill>
                    <a:srgbClr val="FF0000"/>
                  </a:solidFill>
                  <a:latin typeface="Times New Roman" panose="02020603050405020304" charset="0"/>
                  <a:sym typeface="Arial" panose="020B0604020202020204" pitchFamily="34" charset="0"/>
                </a:rPr>
                <a:t>jeans </a:t>
              </a:r>
            </a:p>
            <a:p>
              <a:pPr algn="ctr" eaLnBrk="0" hangingPunct="0"/>
              <a:r>
                <a:rPr lang="zh-CN" altLang="en-US" sz="2800" dirty="0">
                  <a:latin typeface="Times New Roman" panose="02020603050405020304" charset="0"/>
                  <a:cs typeface="Times New Roman" panose="02020603050405020304" charset="0"/>
                  <a:sym typeface="Arial" panose="020B0604020202020204" pitchFamily="34" charset="0"/>
                </a:rPr>
                <a:t>n.牛仔裤</a:t>
              </a:r>
            </a:p>
          </p:txBody>
        </p:sp>
      </p:grpSp>
      <p:pic>
        <p:nvPicPr>
          <p:cNvPr id="33800" name="Picture 8" descr="jeans1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2366963" y="3608388"/>
            <a:ext cx="1782762" cy="22113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801" name="Picture 9" descr="sweater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38163" y="-7938"/>
            <a:ext cx="2146300" cy="2141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3802" name="Text Box 10"/>
          <p:cNvSpPr txBox="1">
            <a:spLocks noChangeArrowheads="1"/>
          </p:cNvSpPr>
          <p:nvPr/>
        </p:nvSpPr>
        <p:spPr bwMode="auto">
          <a:xfrm>
            <a:off x="34925" y="2062163"/>
            <a:ext cx="3025775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sweater</a:t>
            </a:r>
          </a:p>
          <a:p>
            <a:pPr algn="ctr" eaLnBrk="1" hangingPunct="1"/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n.毛衣，厚运动衫</a:t>
            </a:r>
            <a:endParaRPr lang="zh-CN" altLang="en-US" dirty="0"/>
          </a:p>
        </p:txBody>
      </p:sp>
      <p:sp>
        <p:nvSpPr>
          <p:cNvPr id="33803" name="Text Box 11"/>
          <p:cNvSpPr txBox="1">
            <a:spLocks noChangeArrowheads="1"/>
          </p:cNvSpPr>
          <p:nvPr/>
        </p:nvSpPr>
        <p:spPr bwMode="auto">
          <a:xfrm>
            <a:off x="4718050" y="2005013"/>
            <a:ext cx="4175125" cy="1004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charset="0"/>
              </a:rPr>
              <a:t>blouse</a:t>
            </a:r>
          </a:p>
          <a:p>
            <a:pPr algn="ctr" eaLnBrk="1" hangingPunct="1"/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n.（妇女穿的）短上衣，衬衫</a:t>
            </a:r>
            <a:endParaRPr lang="zh-CN" altLang="en-US" dirty="0"/>
          </a:p>
        </p:txBody>
      </p:sp>
      <p:pic>
        <p:nvPicPr>
          <p:cNvPr id="33806" name="Picture 14" descr="3195fb04189e7d501fc073d189b502ec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965700" y="44450"/>
            <a:ext cx="1550988" cy="1960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8145" name="Picture 17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6156325" y="1844675"/>
            <a:ext cx="1514475" cy="808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kx="3284103" algn="bl" rotWithShape="0">
                    <a:schemeClr val="bg2">
                      <a:alpha val="50000"/>
                    </a:schemeClr>
                  </a:outerShdw>
                </a:effectLst>
              </a14:hiddenEffects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338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3380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337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3380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380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4" dur="500"/>
                                        <p:tgtEl>
                                          <p:spTgt spid="48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8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802" grpId="0" bldLvl="0" autoUpdateAnimBg="0"/>
      <p:bldP spid="33803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tie2"/>
          <p:cNvPicPr>
            <a:picLocks noChangeAspect="1" noChangeArrowheads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82625" y="3406775"/>
            <a:ext cx="1239838" cy="30464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2" name="Group 3"/>
          <p:cNvGrpSpPr/>
          <p:nvPr/>
        </p:nvGrpSpPr>
        <p:grpSpPr bwMode="auto">
          <a:xfrm>
            <a:off x="323850" y="1930400"/>
            <a:ext cx="3625850" cy="1066800"/>
            <a:chOff x="0" y="0"/>
            <a:chExt cx="5712" cy="1680"/>
          </a:xfrm>
        </p:grpSpPr>
        <p:pic>
          <p:nvPicPr>
            <p:cNvPr id="49168" name="Picture 4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701" y="5"/>
              <a:ext cx="3783" cy="10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69" name="Text Box 5"/>
            <p:cNvSpPr txBox="1">
              <a:spLocks noChangeArrowheads="1"/>
            </p:cNvSpPr>
            <p:nvPr/>
          </p:nvSpPr>
          <p:spPr bwMode="auto">
            <a:xfrm>
              <a:off x="0" y="0"/>
              <a:ext cx="5712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buFont typeface="Arial" panose="020B0604020202020204" pitchFamily="34" charset="0"/>
                <a:defRPr>
                  <a:solidFill>
                    <a:schemeClr val="tx1"/>
                  </a:solidFill>
                  <a:latin typeface="Arial" panose="020B0604020202020204" pitchFamily="34" charset="0"/>
                  <a:ea typeface="宋体" panose="02010600030101010101" pitchFamily="2" charset="-122"/>
                </a:defRPr>
              </a:lvl9pPr>
            </a:lstStyle>
            <a:p>
              <a:pPr eaLnBrk="1" hangingPunct="1"/>
              <a:r>
                <a:rPr lang="zh-CN" altLang="en-US" sz="3600" b="1" dirty="0">
                  <a:solidFill>
                    <a:srgbClr val="FF0000"/>
                  </a:solidFill>
                  <a:latin typeface="Times New Roman" panose="02020603050405020304" charset="0"/>
                  <a:sym typeface="Arial" panose="020B0604020202020204" pitchFamily="34" charset="0"/>
                </a:rPr>
                <a:t>sock</a:t>
              </a:r>
              <a:r>
                <a:rPr lang="zh-CN" altLang="en-US" sz="3600" b="1" dirty="0">
                  <a:latin typeface="Times New Roman" panose="02020603050405020304" charset="0"/>
                  <a:sym typeface="Arial" panose="020B0604020202020204" pitchFamily="34" charset="0"/>
                </a:rPr>
                <a:t>s</a:t>
              </a:r>
            </a:p>
            <a:p>
              <a:pPr algn="ctr" eaLnBrk="1" hangingPunct="1"/>
              <a:r>
                <a:rPr lang="zh-CN" altLang="en-US" sz="2800" dirty="0">
                  <a:latin typeface="Times New Roman" panose="02020603050405020304" charset="0"/>
                  <a:cs typeface="Times New Roman" panose="02020603050405020304" charset="0"/>
                  <a:sym typeface="Arial" panose="020B0604020202020204" pitchFamily="34" charset="0"/>
                </a:rPr>
                <a:t>n.短袜</a:t>
              </a:r>
              <a:r>
                <a:rPr lang="zh-CN" altLang="en-US" sz="2800" b="1" dirty="0">
                  <a:latin typeface="Times New Roman" panose="02020603050405020304" charset="0"/>
                  <a:cs typeface="Times New Roman" panose="02020603050405020304" charset="0"/>
                </a:rPr>
                <a:t> </a:t>
              </a:r>
            </a:p>
          </p:txBody>
        </p:sp>
      </p:grpSp>
      <p:pic>
        <p:nvPicPr>
          <p:cNvPr id="34822" name="Picture 6" descr="scarf"/>
          <p:cNvPicPr>
            <a:picLocks noChangeAspect="1" noChangeArrowheads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438775" y="3068638"/>
            <a:ext cx="2446338" cy="24431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3" name="Picture 7" descr="handbag1"/>
          <p:cNvPicPr>
            <a:picLocks noChangeAspect="1" noChangeArrowheads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5292725" y="-22225"/>
            <a:ext cx="2230438" cy="21351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8"/>
          <p:cNvGrpSpPr/>
          <p:nvPr/>
        </p:nvGrpSpPr>
        <p:grpSpPr bwMode="auto">
          <a:xfrm>
            <a:off x="5651500" y="5302250"/>
            <a:ext cx="2520950" cy="1066800"/>
            <a:chOff x="0" y="0"/>
            <a:chExt cx="3968" cy="1680"/>
          </a:xfrm>
        </p:grpSpPr>
        <p:pic>
          <p:nvPicPr>
            <p:cNvPr id="49166" name="Picture 9"/>
            <p:cNvPicPr>
              <a:picLocks noChangeAspect="1" noChangeArrowheads="1"/>
            </p:cNvPicPr>
            <p:nvPr/>
          </p:nvPicPr>
          <p:blipFill>
            <a:blip r:embed="rId6" cstate="email"/>
            <a:srcRect/>
            <a:stretch>
              <a:fillRect/>
            </a:stretch>
          </p:blipFill>
          <p:spPr bwMode="auto">
            <a:xfrm>
              <a:off x="1622" y="28"/>
              <a:ext cx="2346" cy="106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67" name="Rectangle 10"/>
            <p:cNvSpPr>
              <a:spLocks noChangeArrowheads="1"/>
            </p:cNvSpPr>
            <p:nvPr/>
          </p:nvSpPr>
          <p:spPr bwMode="auto">
            <a:xfrm>
              <a:off x="0" y="0"/>
              <a:ext cx="3968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600" b="1" dirty="0">
                  <a:solidFill>
                    <a:srgbClr val="FF0000"/>
                  </a:solidFill>
                  <a:latin typeface="Times New Roman" panose="02020603050405020304" charset="0"/>
                </a:rPr>
                <a:t>scarf</a:t>
              </a:r>
              <a:r>
                <a:rPr lang="zh-CN" altLang="en-US" sz="3600" b="1" dirty="0">
                  <a:latin typeface="Times New Roman" panose="02020603050405020304" charset="0"/>
                </a:rPr>
                <a:t> </a:t>
              </a:r>
            </a:p>
            <a:p>
              <a:pPr eaLnBrk="0" hangingPunct="0"/>
              <a:r>
                <a:rPr lang="zh-CN" altLang="en-US" sz="2800" dirty="0">
                  <a:sym typeface="Arial" panose="020B0604020202020204" pitchFamily="34" charset="0"/>
                </a:rPr>
                <a:t>n.围巾，领巾</a:t>
              </a:r>
            </a:p>
          </p:txBody>
        </p:sp>
      </p:grpSp>
      <p:grpSp>
        <p:nvGrpSpPr>
          <p:cNvPr id="4" name="Group 11"/>
          <p:cNvGrpSpPr/>
          <p:nvPr/>
        </p:nvGrpSpPr>
        <p:grpSpPr bwMode="auto">
          <a:xfrm>
            <a:off x="5221288" y="1960563"/>
            <a:ext cx="3708400" cy="1066800"/>
            <a:chOff x="0" y="0"/>
            <a:chExt cx="5841" cy="1680"/>
          </a:xfrm>
        </p:grpSpPr>
        <p:pic>
          <p:nvPicPr>
            <p:cNvPr id="49164" name="Picture 12"/>
            <p:cNvPicPr>
              <a:picLocks noChangeAspect="1" noChangeArrowheads="1"/>
            </p:cNvPicPr>
            <p:nvPr/>
          </p:nvPicPr>
          <p:blipFill>
            <a:blip r:embed="rId7" cstate="email"/>
            <a:srcRect/>
            <a:stretch>
              <a:fillRect/>
            </a:stretch>
          </p:blipFill>
          <p:spPr bwMode="auto">
            <a:xfrm>
              <a:off x="2609" y="113"/>
              <a:ext cx="3233" cy="90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65" name="Rectangle 13"/>
            <p:cNvSpPr>
              <a:spLocks noChangeArrowheads="1"/>
            </p:cNvSpPr>
            <p:nvPr/>
          </p:nvSpPr>
          <p:spPr bwMode="auto">
            <a:xfrm>
              <a:off x="0" y="0"/>
              <a:ext cx="5841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600" b="1" dirty="0">
                  <a:solidFill>
                    <a:srgbClr val="FF0000"/>
                  </a:solidFill>
                  <a:latin typeface="Times New Roman" panose="02020603050405020304" charset="0"/>
                </a:rPr>
                <a:t>handbag</a:t>
              </a:r>
              <a:r>
                <a:rPr lang="zh-CN" altLang="en-US" sz="3600" b="1" dirty="0">
                  <a:latin typeface="Times New Roman" panose="02020603050405020304" charset="0"/>
                </a:rPr>
                <a:t> </a:t>
              </a:r>
              <a:endParaRPr lang="zh-CN" altLang="en-US" sz="3600" b="1" i="1" dirty="0">
                <a:latin typeface="Times New Roman" panose="02020603050405020304" charset="0"/>
              </a:endParaRPr>
            </a:p>
            <a:p>
              <a:pPr algn="ctr" eaLnBrk="0" hangingPunct="0"/>
              <a:r>
                <a:rPr lang="zh-CN" altLang="en-US" sz="2800" dirty="0"/>
                <a:t>n.女用皮包，手提包</a:t>
              </a:r>
            </a:p>
          </p:txBody>
        </p:sp>
      </p:grpSp>
      <p:grpSp>
        <p:nvGrpSpPr>
          <p:cNvPr id="5" name="Group 14"/>
          <p:cNvGrpSpPr/>
          <p:nvPr/>
        </p:nvGrpSpPr>
        <p:grpSpPr bwMode="auto">
          <a:xfrm>
            <a:off x="1720850" y="5241925"/>
            <a:ext cx="1930400" cy="1066800"/>
            <a:chOff x="0" y="0"/>
            <a:chExt cx="3040" cy="1680"/>
          </a:xfrm>
        </p:grpSpPr>
        <p:pic>
          <p:nvPicPr>
            <p:cNvPr id="49162" name="Picture 15"/>
            <p:cNvPicPr>
              <a:picLocks noChangeAspect="1" noChangeArrowheads="1"/>
            </p:cNvPicPr>
            <p:nvPr/>
          </p:nvPicPr>
          <p:blipFill>
            <a:blip r:embed="rId8" cstate="email"/>
            <a:srcRect/>
            <a:stretch>
              <a:fillRect/>
            </a:stretch>
          </p:blipFill>
          <p:spPr bwMode="auto">
            <a:xfrm>
              <a:off x="977" y="145"/>
              <a:ext cx="1496" cy="11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49163" name="Rectangle 16"/>
            <p:cNvSpPr>
              <a:spLocks noChangeArrowheads="1"/>
            </p:cNvSpPr>
            <p:nvPr/>
          </p:nvSpPr>
          <p:spPr bwMode="auto">
            <a:xfrm>
              <a:off x="0" y="0"/>
              <a:ext cx="3041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/>
            <a:p>
              <a:pPr eaLnBrk="0" hangingPunct="0"/>
              <a:r>
                <a:rPr lang="zh-CN" altLang="en-US" sz="3600" b="1" dirty="0">
                  <a:solidFill>
                    <a:srgbClr val="FF0000"/>
                  </a:solidFill>
                  <a:latin typeface="Times New Roman" panose="02020603050405020304" charset="0"/>
                </a:rPr>
                <a:t>tie</a:t>
              </a:r>
            </a:p>
            <a:p>
              <a:pPr algn="ctr" eaLnBrk="0" hangingPunct="0"/>
              <a:r>
                <a:rPr lang="zh-CN" altLang="en-US" sz="2800" dirty="0">
                  <a:sym typeface="Arial" panose="020B0604020202020204" pitchFamily="34" charset="0"/>
                </a:rPr>
                <a:t>n.领带</a:t>
              </a:r>
            </a:p>
          </p:txBody>
        </p:sp>
      </p:grpSp>
      <p:pic>
        <p:nvPicPr>
          <p:cNvPr id="34833" name="Picture 17" descr="sock1"/>
          <p:cNvPicPr>
            <a:picLocks noChangeAspect="1" noChangeArrowheads="1"/>
          </p:cNvPicPr>
          <p:nvPr/>
        </p:nvPicPr>
        <p:blipFill>
          <a:blip r:embed="rId9" cstate="email"/>
          <a:srcRect/>
          <a:stretch>
            <a:fillRect/>
          </a:stretch>
        </p:blipFill>
        <p:spPr bwMode="auto">
          <a:xfrm>
            <a:off x="323850" y="88900"/>
            <a:ext cx="1873250" cy="1971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48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348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2000"/>
                                        <p:tgtEl>
                                          <p:spTgt spid="348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2"/>
          <p:cNvGrpSpPr/>
          <p:nvPr/>
        </p:nvGrpSpPr>
        <p:grpSpPr bwMode="auto">
          <a:xfrm>
            <a:off x="4979988" y="4138613"/>
            <a:ext cx="3679825" cy="1066800"/>
            <a:chOff x="0" y="0"/>
            <a:chExt cx="5794" cy="1680"/>
          </a:xfrm>
        </p:grpSpPr>
        <p:pic>
          <p:nvPicPr>
            <p:cNvPr id="50184" name="Picture 3"/>
            <p:cNvPicPr>
              <a:picLocks noChangeAspect="1" noChangeArrowheads="1"/>
            </p:cNvPicPr>
            <p:nvPr/>
          </p:nvPicPr>
          <p:blipFill>
            <a:blip r:embed="rId3" cstate="email"/>
            <a:srcRect/>
            <a:stretch>
              <a:fillRect/>
            </a:stretch>
          </p:blipFill>
          <p:spPr bwMode="auto">
            <a:xfrm>
              <a:off x="1966" y="26"/>
              <a:ext cx="2608" cy="112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18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5795" cy="168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>
              <a:spAutoFit/>
            </a:bodyPr>
            <a:lstStyle/>
            <a:p>
              <a:pPr eaLnBrk="0" hangingPunct="0"/>
              <a:r>
                <a:rPr lang="zh-CN" altLang="en-US" sz="3600" b="1" dirty="0">
                  <a:solidFill>
                    <a:srgbClr val="FF0000"/>
                  </a:solidFill>
                  <a:latin typeface="Times New Roman" panose="02020603050405020304" charset="0"/>
                  <a:sym typeface="Arial" panose="020B0604020202020204" pitchFamily="34" charset="0"/>
                </a:rPr>
                <a:t>cotton</a:t>
              </a:r>
            </a:p>
            <a:p>
              <a:pPr eaLnBrk="0" hangingPunct="0"/>
              <a:r>
                <a:rPr lang="zh-CN" altLang="en-US" sz="2800" dirty="0">
                  <a:sym typeface="Arial" panose="020B0604020202020204" pitchFamily="34" charset="0"/>
                </a:rPr>
                <a:t>n.棉布，棉花，棉制的</a:t>
              </a:r>
            </a:p>
          </p:txBody>
        </p:sp>
      </p:grpSp>
      <p:pic>
        <p:nvPicPr>
          <p:cNvPr id="35845" name="Picture 5" descr="丝绸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50825" y="552450"/>
            <a:ext cx="4100513" cy="3525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3" name="Group 6"/>
          <p:cNvGrpSpPr/>
          <p:nvPr/>
        </p:nvGrpSpPr>
        <p:grpSpPr bwMode="auto">
          <a:xfrm>
            <a:off x="900113" y="4078288"/>
            <a:ext cx="2947987" cy="1143000"/>
            <a:chOff x="0" y="0"/>
            <a:chExt cx="4644" cy="1801"/>
          </a:xfrm>
        </p:grpSpPr>
        <p:pic>
          <p:nvPicPr>
            <p:cNvPr id="50182" name="Picture 7"/>
            <p:cNvPicPr>
              <a:picLocks noChangeAspect="1" noChangeArrowheads="1"/>
            </p:cNvPicPr>
            <p:nvPr/>
          </p:nvPicPr>
          <p:blipFill>
            <a:blip r:embed="rId5" cstate="email"/>
            <a:srcRect/>
            <a:stretch>
              <a:fillRect/>
            </a:stretch>
          </p:blipFill>
          <p:spPr bwMode="auto">
            <a:xfrm>
              <a:off x="1360" y="0"/>
              <a:ext cx="1708" cy="12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50183" name="Rectangle 8"/>
            <p:cNvSpPr>
              <a:spLocks noChangeArrowheads="1"/>
            </p:cNvSpPr>
            <p:nvPr/>
          </p:nvSpPr>
          <p:spPr bwMode="auto">
            <a:xfrm>
              <a:off x="0" y="25"/>
              <a:ext cx="4645" cy="177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/>
            <a:p>
              <a:pPr eaLnBrk="0" hangingPunct="0"/>
              <a:r>
                <a:rPr lang="zh-CN" altLang="en-US" sz="3600" b="1" dirty="0">
                  <a:solidFill>
                    <a:srgbClr val="FF0000"/>
                  </a:solidFill>
                  <a:latin typeface="Times New Roman" panose="02020603050405020304" charset="0"/>
                  <a:sym typeface="Arial" panose="020B0604020202020204" pitchFamily="34" charset="0"/>
                </a:rPr>
                <a:t>silk</a:t>
              </a:r>
              <a:r>
                <a:rPr lang="zh-CN" altLang="en-US" sz="4000" b="1" dirty="0">
                  <a:solidFill>
                    <a:srgbClr val="FF0000"/>
                  </a:solidFill>
                </a:rPr>
                <a:t> </a:t>
              </a:r>
              <a:endParaRPr lang="zh-CN" altLang="en-US" sz="3600" b="1" i="1" dirty="0">
                <a:solidFill>
                  <a:srgbClr val="FF0000"/>
                </a:solidFill>
              </a:endParaRPr>
            </a:p>
            <a:p>
              <a:pPr eaLnBrk="0" hangingPunct="0"/>
              <a:r>
                <a:rPr lang="zh-CN" altLang="en-US" sz="2800" dirty="0">
                  <a:sym typeface="Arial" panose="020B0604020202020204" pitchFamily="34" charset="0"/>
                </a:rPr>
                <a:t>n.(蚕)丝， 丝织品</a:t>
              </a:r>
            </a:p>
          </p:txBody>
        </p:sp>
      </p:grpSp>
      <p:pic>
        <p:nvPicPr>
          <p:cNvPr id="35849" name="Picture 9" descr="cotton"/>
          <p:cNvPicPr>
            <a:picLocks noChangeAspect="1" noChangeArrowheads="1"/>
          </p:cNvPicPr>
          <p:nvPr/>
        </p:nvPicPr>
        <p:blipFill>
          <a:blip r:embed="rId6" cstate="email"/>
          <a:srcRect/>
          <a:stretch>
            <a:fillRect/>
          </a:stretch>
        </p:blipFill>
        <p:spPr bwMode="auto">
          <a:xfrm>
            <a:off x="4645025" y="550863"/>
            <a:ext cx="4179888" cy="3527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>
    <p:blind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58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8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3584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7" name="Text Box 2"/>
          <p:cNvSpPr txBox="1">
            <a:spLocks noChangeArrowheads="1"/>
          </p:cNvSpPr>
          <p:nvPr/>
        </p:nvSpPr>
        <p:spPr bwMode="auto">
          <a:xfrm>
            <a:off x="1019175" y="188913"/>
            <a:ext cx="73691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200" b="1">
                <a:solidFill>
                  <a:srgbClr val="FFFF00"/>
                </a:solidFill>
              </a:rPr>
              <a:t>Listen to 1a and circle True or False.</a:t>
            </a:r>
          </a:p>
        </p:txBody>
      </p:sp>
      <p:sp>
        <p:nvSpPr>
          <p:cNvPr id="36867" name="Text Box 3"/>
          <p:cNvSpPr txBox="1">
            <a:spLocks noChangeArrowheads="1"/>
          </p:cNvSpPr>
          <p:nvPr/>
        </p:nvSpPr>
        <p:spPr bwMode="auto">
          <a:xfrm>
            <a:off x="38100" y="1827213"/>
            <a:ext cx="8999538" cy="3402012"/>
          </a:xfrm>
          <a:prstGeom prst="rect">
            <a:avLst/>
          </a:prstGeom>
          <a:noFill/>
          <a:ln w="19050">
            <a:solidFill>
              <a:srgbClr val="006699"/>
            </a:solidFill>
            <a:miter lim="800000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charset="0"/>
              </a:rPr>
              <a:t>1. Jane has a nice coat.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charset="0"/>
              </a:rPr>
              <a:t>2. Maria likes the Chinese Tang costume very much.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charset="0"/>
              </a:rPr>
              <a:t>3.The new coat is a silk one.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charset="0"/>
              </a:rPr>
              <a:t>4. Jane wants to buy some new skirts for the class 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charset="0"/>
              </a:rPr>
              <a:t>   fashion show next Monday.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charset="0"/>
              </a:rPr>
              <a:t>5. They will meet at the school gate at 8:00 a.m.</a:t>
            </a:r>
          </a:p>
        </p:txBody>
      </p:sp>
      <p:sp>
        <p:nvSpPr>
          <p:cNvPr id="1029" name="Oval 4"/>
          <p:cNvSpPr>
            <a:spLocks noChangeArrowheads="1"/>
          </p:cNvSpPr>
          <p:nvPr/>
        </p:nvSpPr>
        <p:spPr bwMode="auto">
          <a:xfrm>
            <a:off x="38100" y="188913"/>
            <a:ext cx="981075" cy="576262"/>
          </a:xfrm>
          <a:prstGeom prst="ellipse">
            <a:avLst/>
          </a:prstGeom>
          <a:solidFill>
            <a:srgbClr val="EFF68E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anchor="ctr"/>
          <a:lstStyle/>
          <a:p>
            <a:pPr algn="ctr" eaLnBrk="0" hangingPunct="0"/>
            <a:r>
              <a:rPr lang="zh-CN" altLang="en-US" sz="3200" b="1"/>
              <a:t>1b</a:t>
            </a:r>
          </a:p>
        </p:txBody>
      </p:sp>
      <p:sp>
        <p:nvSpPr>
          <p:cNvPr id="36869" name="Text Box 5"/>
          <p:cNvSpPr txBox="1">
            <a:spLocks noChangeArrowheads="1"/>
          </p:cNvSpPr>
          <p:nvPr/>
        </p:nvSpPr>
        <p:spPr bwMode="auto">
          <a:xfrm>
            <a:off x="7138988" y="1836738"/>
            <a:ext cx="1897062" cy="33829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charset="0"/>
              </a:rPr>
              <a:t>True    False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charset="0"/>
              </a:rPr>
              <a:t>True    False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charset="0"/>
              </a:rPr>
              <a:t>True    False</a:t>
            </a: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charset="0"/>
              </a:rPr>
              <a:t>True    False</a:t>
            </a:r>
          </a:p>
          <a:p>
            <a:pPr eaLnBrk="1" hangingPunct="1">
              <a:lnSpc>
                <a:spcPct val="150000"/>
              </a:lnSpc>
            </a:pPr>
            <a:endParaRPr lang="zh-CN" altLang="en-US" sz="2400" b="1">
              <a:latin typeface="Times New Roman" panose="02020603050405020304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zh-CN" altLang="en-US" sz="2400" b="1">
                <a:latin typeface="Times New Roman" panose="02020603050405020304" charset="0"/>
              </a:rPr>
              <a:t>True    False</a:t>
            </a:r>
          </a:p>
        </p:txBody>
      </p:sp>
      <p:sp>
        <p:nvSpPr>
          <p:cNvPr id="36871" name="Oval 7"/>
          <p:cNvSpPr>
            <a:spLocks noChangeArrowheads="1"/>
          </p:cNvSpPr>
          <p:nvPr/>
        </p:nvSpPr>
        <p:spPr bwMode="auto">
          <a:xfrm>
            <a:off x="7165975" y="2617788"/>
            <a:ext cx="792163" cy="3619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72" name="Oval 8"/>
          <p:cNvSpPr>
            <a:spLocks noChangeArrowheads="1"/>
          </p:cNvSpPr>
          <p:nvPr/>
        </p:nvSpPr>
        <p:spPr bwMode="auto">
          <a:xfrm>
            <a:off x="8099425" y="2043113"/>
            <a:ext cx="793750" cy="360362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73" name="Oval 9"/>
          <p:cNvSpPr>
            <a:spLocks noChangeArrowheads="1"/>
          </p:cNvSpPr>
          <p:nvPr/>
        </p:nvSpPr>
        <p:spPr bwMode="auto">
          <a:xfrm>
            <a:off x="7164388" y="3194050"/>
            <a:ext cx="792162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74" name="Oval 10"/>
          <p:cNvSpPr>
            <a:spLocks noChangeArrowheads="1"/>
          </p:cNvSpPr>
          <p:nvPr/>
        </p:nvSpPr>
        <p:spPr bwMode="auto">
          <a:xfrm>
            <a:off x="8099425" y="3697288"/>
            <a:ext cx="793750" cy="361950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  <p:sp>
        <p:nvSpPr>
          <p:cNvPr id="36875" name="Oval 11"/>
          <p:cNvSpPr>
            <a:spLocks noChangeArrowheads="1"/>
          </p:cNvSpPr>
          <p:nvPr/>
        </p:nvSpPr>
        <p:spPr bwMode="auto">
          <a:xfrm>
            <a:off x="7164388" y="4778375"/>
            <a:ext cx="793750" cy="360363"/>
          </a:xfrm>
          <a:prstGeom prst="ellipse">
            <a:avLst/>
          </a:prstGeom>
          <a:noFill/>
          <a:ln w="28575">
            <a:solidFill>
              <a:srgbClr val="FF0000"/>
            </a:solidFill>
            <a:rou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anchor="ctr"/>
          <a:lstStyle/>
          <a:p>
            <a:endParaRPr lang="zh-CN" altLang="en-US"/>
          </a:p>
        </p:txBody>
      </p:sp>
    </p:spTree>
    <p:controls>
      <mc:AlternateContent xmlns:mc="http://schemas.openxmlformats.org/markup-compatibility/2006">
        <mc:Choice xmlns:v="urn:schemas-microsoft-com:vml" Requires="v">
          <p:control spid="1045" name="WindowsMediaPlayer1" r:id="rId2" imgW="4176720" imgH="774720"/>
        </mc:Choice>
        <mc:Fallback>
          <p:control name="WindowsMediaPlayer1" r:id="rId2" imgW="4176720" imgH="774720">
            <p:pic>
              <p:nvPicPr>
                <p:cNvPr id="2" name="WindowsMediaPlayer1"/>
                <p:cNvPicPr preferRelativeResize="0">
                  <a:picLocks noChangeArrowheads="1" noChangeShapeType="1"/>
                </p:cNvPicPr>
                <p:nvPr/>
              </p:nvPicPr>
              <p:blipFill>
                <a:blip r:embed="rId5"/>
                <a:srcRect/>
                <a:stretch>
                  <a:fillRect/>
                </a:stretch>
              </p:blipFill>
              <p:spPr bwMode="auto">
                <a:xfrm>
                  <a:off x="2960688" y="1054100"/>
                  <a:ext cx="4181475" cy="771525"/>
                </a:xfrm>
                <a:prstGeom prst="rect">
                  <a:avLst/>
                </a:prstGeom>
                <a:noFill/>
                <a:ln w="9525">
                  <a:miter lim="800000"/>
                  <a:headEnd/>
                  <a:tailEnd/>
                </a:ln>
                <a:effectLst>
                  <a:prstShdw prst="shdw11">
                    <a:schemeClr val="bg2">
                      <a:alpha val="50000"/>
                    </a:schemeClr>
                  </a:prstShdw>
                </a:effectLst>
              </p:spPr>
            </p:pic>
          </p:control>
        </mc:Fallback>
      </mc:AlternateContent>
    </p:controls>
  </p:cSld>
  <p:clrMapOvr>
    <a:masterClrMapping/>
  </p:clrMapOvr>
  <p:transition>
    <p:wipe dir="r"/>
    <p:sndAc>
      <p:stSnd>
        <p:snd r:embed="rId4" name="click.wav"/>
      </p:stSnd>
    </p:sndAc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68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68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6" dur="500"/>
                                        <p:tgtEl>
                                          <p:spTgt spid="368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500"/>
                                        <p:tgtEl>
                                          <p:spTgt spid="368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6" dur="500"/>
                                        <p:tgtEl>
                                          <p:spTgt spid="368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1" dur="500"/>
                                        <p:tgtEl>
                                          <p:spTgt spid="368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8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500"/>
                                        <p:tgtEl>
                                          <p:spTgt spid="368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6867" grpId="0" bldLvl="0" animBg="1" autoUpdateAnimBg="0"/>
      <p:bldP spid="36869" grpId="0" bldLvl="0" autoUpdateAnimBg="0"/>
      <p:bldP spid="36871" grpId="0" animBg="1"/>
      <p:bldP spid="36872" grpId="0" animBg="1"/>
      <p:bldP spid="36873" grpId="0" animBg="1"/>
      <p:bldP spid="36874" grpId="0" animBg="1"/>
      <p:bldP spid="3687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WordArt 2"/>
          <p:cNvSpPr>
            <a:spLocks noChangeArrowheads="1" noChangeShapeType="1"/>
          </p:cNvSpPr>
          <p:nvPr/>
        </p:nvSpPr>
        <p:spPr bwMode="auto">
          <a:xfrm>
            <a:off x="541338" y="44450"/>
            <a:ext cx="4030662" cy="576263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</a14:hiddenLine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altLang="zh-CN" sz="3600" b="1" kern="10" dirty="0">
                <a:gradFill rotWithShape="1">
                  <a:gsLst>
                    <a:gs pos="0">
                      <a:srgbClr val="FFFF00"/>
                    </a:gs>
                    <a:gs pos="100000">
                      <a:srgbClr val="FF9933"/>
                    </a:gs>
                  </a:gsLst>
                  <a:path path="rect">
                    <a:fillToRect r="100000" b="100000"/>
                  </a:path>
                </a:gradFill>
                <a:effectLst>
                  <a:outerShdw dist="35921" dir="2700000" algn="ctr" rotWithShape="0">
                    <a:srgbClr val="C0C0C0">
                      <a:alpha val="75000"/>
                    </a:srgbClr>
                  </a:outerShdw>
                </a:effectLst>
                <a:latin typeface="Arail"/>
              </a:rPr>
              <a:t>Key points of 1a</a:t>
            </a:r>
            <a:endParaRPr lang="zh-CN" altLang="en-US" sz="3600" b="1" kern="10" dirty="0">
              <a:gradFill rotWithShape="1">
                <a:gsLst>
                  <a:gs pos="0">
                    <a:srgbClr val="FFFF00"/>
                  </a:gs>
                  <a:gs pos="100000">
                    <a:srgbClr val="FF9933"/>
                  </a:gs>
                </a:gsLst>
                <a:path path="rect">
                  <a:fillToRect r="100000" b="100000"/>
                </a:path>
              </a:gradFill>
              <a:effectLst>
                <a:outerShdw dist="35921" dir="2700000" algn="ctr" rotWithShape="0">
                  <a:srgbClr val="C0C0C0">
                    <a:alpha val="75000"/>
                  </a:srgbClr>
                </a:outerShdw>
              </a:effectLst>
              <a:latin typeface="Arail"/>
            </a:endParaRPr>
          </a:p>
        </p:txBody>
      </p:sp>
      <p:sp>
        <p:nvSpPr>
          <p:cNvPr id="38915" name="Text Box 3"/>
          <p:cNvSpPr txBox="1">
            <a:spLocks noChangeArrowheads="1"/>
          </p:cNvSpPr>
          <p:nvPr/>
        </p:nvSpPr>
        <p:spPr bwMode="auto">
          <a:xfrm>
            <a:off x="0" y="1092200"/>
            <a:ext cx="9144000" cy="5148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buFont typeface="Arial" panose="020B0604020202020204" pitchFamily="34" charset="0"/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r>
              <a:rPr lang="zh-CN" altLang="en-US" sz="3200" b="1" dirty="0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1</a:t>
            </a:r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. </a:t>
            </a:r>
            <a:r>
              <a:rPr lang="zh-CN" altLang="en-US" sz="2800" b="1" dirty="0">
                <a:latin typeface="Times New Roman" panose="02020603050405020304" charset="0"/>
                <a:cs typeface="Times New Roman" panose="02020603050405020304" charset="0"/>
              </a:rPr>
              <a:t>My old coats are so short that I want to buy some new ones.</a:t>
            </a:r>
          </a:p>
          <a:p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    我的旧外套太短了，我想买些新的。    </a:t>
            </a:r>
            <a:endParaRPr lang="zh-CN" altLang="en-US" sz="2800" b="1" dirty="0">
              <a:solidFill>
                <a:srgbClr val="FF0000"/>
              </a:solidFill>
              <a:latin typeface="Times New Roman" panose="02020603050405020304" charset="0"/>
              <a:cs typeface="Times New Roman" panose="02020603050405020304" charset="0"/>
            </a:endParaRPr>
          </a:p>
          <a:p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    </a:t>
            </a:r>
            <a:r>
              <a:rPr lang="zh-CN" altLang="en-US" sz="2400" b="1" dirty="0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◆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so ... that ... </a:t>
            </a:r>
            <a:r>
              <a:rPr lang="zh-CN" altLang="en-US" sz="2400" b="1" dirty="0">
                <a:latin typeface="Times New Roman" panose="02020603050405020304" charset="0"/>
                <a:cs typeface="Times New Roman" panose="02020603050405020304" charset="0"/>
              </a:rPr>
              <a:t>如此......以至于...... ，that 引导的是结果状语从句，其结构是“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</a:rPr>
              <a:t>so+形容词或副词+that从句</a:t>
            </a:r>
            <a:r>
              <a:rPr lang="zh-CN" altLang="en-US" sz="2400" b="1" dirty="0">
                <a:latin typeface="Times New Roman" panose="02020603050405020304" charset="0"/>
                <a:cs typeface="Times New Roman" panose="02020603050405020304" charset="0"/>
              </a:rPr>
              <a:t>”。</a:t>
            </a:r>
          </a:p>
          <a:p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</a:rPr>
              <a:t>    E.g:他跑得如此快以至于我们追不上他。</a:t>
            </a:r>
          </a:p>
          <a:p>
            <a:r>
              <a:rPr lang="zh-CN" altLang="en-US" sz="2800" dirty="0">
                <a:latin typeface="Times New Roman" panose="02020603050405020304" charset="0"/>
                <a:cs typeface="Times New Roman" panose="02020603050405020304" charset="0"/>
              </a:rPr>
              <a:t>        He ran </a:t>
            </a:r>
            <a:r>
              <a:rPr lang="zh-CN" altLang="en-US" sz="2800" dirty="0">
                <a:solidFill>
                  <a:srgbClr val="FF00FF"/>
                </a:solidFill>
                <a:latin typeface="Times New Roman" panose="02020603050405020304" charset="0"/>
                <a:cs typeface="Times New Roman" panose="02020603050405020304" charset="0"/>
              </a:rPr>
              <a:t>so fast that </a:t>
            </a:r>
            <a:r>
              <a:rPr lang="zh-CN" altLang="en-US" sz="2800" dirty="0">
                <a:latin typeface="Times New Roman" panose="02020603050405020304" charset="0"/>
                <a:cs typeface="Times New Roman" panose="02020603050405020304" charset="0"/>
              </a:rPr>
              <a:t>we couldn't catch up with him.</a:t>
            </a:r>
          </a:p>
          <a:p>
            <a:r>
              <a:rPr lang="zh-CN" altLang="en-US" sz="3200" b="1" dirty="0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      </a:t>
            </a:r>
            <a:r>
              <a:rPr lang="zh-CN" altLang="en-US" sz="2400" dirty="0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  天气太冷了，以至于我不想起床。</a:t>
            </a:r>
          </a:p>
          <a:p>
            <a:r>
              <a:rPr lang="zh-CN" altLang="en-US" sz="2800" dirty="0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        It is </a:t>
            </a:r>
            <a:r>
              <a:rPr lang="zh-CN" altLang="en-US" sz="2800" dirty="0">
                <a:solidFill>
                  <a:srgbClr val="FF00FF"/>
                </a:solidFill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so cold that</a:t>
            </a:r>
            <a:r>
              <a:rPr lang="zh-CN" altLang="en-US" sz="2800" dirty="0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 I don't want to get up.</a:t>
            </a:r>
          </a:p>
          <a:p>
            <a:r>
              <a:rPr lang="zh-CN" altLang="en-US" sz="2400" b="1" dirty="0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    ◆</a:t>
            </a:r>
            <a:r>
              <a:rPr lang="zh-CN" altLang="en-US" sz="24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ones </a:t>
            </a:r>
            <a:r>
              <a:rPr lang="zh-CN" altLang="en-US" sz="2400" b="1" dirty="0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代替上文提到的同类复数事物，以避免重复。</a:t>
            </a:r>
          </a:p>
          <a:p>
            <a:endParaRPr lang="zh-CN" altLang="en-US" sz="3200" b="1" dirty="0">
              <a:latin typeface="Times New Roman" panose="02020603050405020304" charset="0"/>
              <a:cs typeface="Times New Roman" panose="02020603050405020304" charset="0"/>
              <a:sym typeface="宋体" panose="02010600030101010101" pitchFamily="2" charset="-122"/>
            </a:endParaRPr>
          </a:p>
          <a:p>
            <a:r>
              <a:rPr lang="zh-CN" altLang="en-US" sz="3200" b="1" dirty="0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2. </a:t>
            </a:r>
            <a:r>
              <a:rPr lang="zh-CN" altLang="en-US" sz="2800" b="1" dirty="0">
                <a:solidFill>
                  <a:srgbClr val="FF0000"/>
                </a:solidFill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fashion show</a:t>
            </a:r>
            <a:r>
              <a:rPr lang="zh-CN" altLang="en-US" sz="2400" b="1" dirty="0">
                <a:latin typeface="Times New Roman" panose="02020603050405020304" charset="0"/>
                <a:cs typeface="Times New Roman" panose="02020603050405020304" charset="0"/>
                <a:sym typeface="宋体" panose="02010600030101010101" pitchFamily="2" charset="-122"/>
              </a:rPr>
              <a:t> 时装秀/时装展示</a:t>
            </a:r>
          </a:p>
        </p:txBody>
      </p:sp>
    </p:spTree>
  </p:cSld>
  <p:clrMapOvr>
    <a:masterClrMapping/>
  </p:clrMapOvr>
  <p:transition>
    <p:pull dir="r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389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89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89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89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89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3891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3891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3891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3891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WWW.2PPT.COM&#10;">
  <a:themeElements>
    <a:clrScheme name="蓝色模板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蓝色模板">
      <a:majorFont>
        <a:latin typeface="Calibri"/>
        <a:ea typeface="微软雅黑"/>
        <a:cs typeface=""/>
      </a:majorFont>
      <a:minorFont>
        <a:latin typeface="Calibri"/>
        <a:ea typeface="微软雅黑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/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 typeface="Arial" panose="020B0604020202020204" pitchFamily="34" charset="0"/>
          <a:buNone/>
          <a:defRPr kumimoji="0" lang="zh-CN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宋体" panose="02010600030101010101" pitchFamily="2" charset="-122"/>
          </a:defRPr>
        </a:defPPr>
      </a:lstStyle>
    </a:lnDef>
  </a:objectDefaults>
  <a:extraClrSchemeLst>
    <a:extraClrScheme>
      <a:clrScheme name="蓝色模板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1290</Words>
  <Application>Microsoft Office PowerPoint</Application>
  <PresentationFormat>全屏显示(4:3)</PresentationFormat>
  <Paragraphs>188</Paragraphs>
  <Slides>18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18</vt:i4>
      </vt:variant>
    </vt:vector>
  </HeadingPairs>
  <TitlesOfParts>
    <vt:vector size="25" baseType="lpstr">
      <vt:lpstr>Arail</vt:lpstr>
      <vt:lpstr>宋体</vt:lpstr>
      <vt:lpstr>微软雅黑</vt:lpstr>
      <vt:lpstr>Arial</vt:lpstr>
      <vt:lpstr>Calibri</vt:lpstr>
      <vt:lpstr>Times New Roman</vt:lpstr>
      <vt:lpstr>WWW.2PPT.COM
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3</cp:revision>
  <dcterms:created xsi:type="dcterms:W3CDTF">2013-01-24T01:44:00Z</dcterms:created>
  <dcterms:modified xsi:type="dcterms:W3CDTF">2023-01-16T18:53:29Z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D186D33B00D8482C99AADA06EFD2641D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