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7" r:id="rId2"/>
    <p:sldId id="331" r:id="rId3"/>
    <p:sldId id="333" r:id="rId4"/>
    <p:sldId id="353" r:id="rId5"/>
    <p:sldId id="344" r:id="rId6"/>
    <p:sldId id="365" r:id="rId7"/>
    <p:sldId id="366" r:id="rId8"/>
    <p:sldId id="357" r:id="rId9"/>
    <p:sldId id="347" r:id="rId10"/>
    <p:sldId id="348" r:id="rId11"/>
    <p:sldId id="349" r:id="rId12"/>
    <p:sldId id="350" r:id="rId13"/>
    <p:sldId id="367" r:id="rId14"/>
    <p:sldId id="259" r:id="rId15"/>
    <p:sldId id="313" r:id="rId16"/>
    <p:sldId id="358" r:id="rId17"/>
    <p:sldId id="362" r:id="rId18"/>
    <p:sldId id="359" r:id="rId19"/>
    <p:sldId id="368" r:id="rId20"/>
    <p:sldId id="314" r:id="rId21"/>
    <p:sldId id="316" r:id="rId22"/>
    <p:sldId id="323" r:id="rId23"/>
    <p:sldId id="355" r:id="rId24"/>
    <p:sldId id="363" r:id="rId25"/>
    <p:sldId id="356" r:id="rId26"/>
    <p:sldId id="274" r:id="rId27"/>
    <p:sldId id="280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FF"/>
    <a:srgbClr val="800000"/>
    <a:srgbClr val="0000FF"/>
    <a:srgbClr val="99FF33"/>
    <a:srgbClr val="FFCCFF"/>
    <a:srgbClr val="FF66CC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740" autoAdjust="0"/>
  </p:normalViewPr>
  <p:slideViewPr>
    <p:cSldViewPr>
      <p:cViewPr>
        <p:scale>
          <a:sx n="90" d="100"/>
          <a:sy n="90" d="100"/>
        </p:scale>
        <p:origin x="-594" y="-49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171A-A97B-433D-8FAF-CA065A499D2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B835-6888-4407-A681-F5A2B78B11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B835-6888-4407-A681-F5A2B78B11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9222-8E83-46B3-9566-C2F28479AA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61C7-EBFE-4959-B4C4-774304A897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3D28A-96D0-4B74-86AB-E76FF931EE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719BF-075D-4B64-A681-AE6DD933E6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48E8-515B-43CB-86AA-CE2E219101B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8303C-BB4D-491D-9151-CCF68DEC369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38E48-EF5C-4ED9-AE6F-67B8669DE9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EDAD1-4B48-4A0B-AA0C-954BF41C78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1ED90-26BC-4C67-AC61-D3349FA469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0997F-3BC7-4E6E-B639-C4168667008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90FFC21-D091-4CCF-BB63-EBD20CED533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6032;&#24314;&#25991;&#20214;&#22841;\&#21548;&#21147;1.wav" TargetMode="External"/><Relationship Id="rId1" Type="http://schemas.microsoft.com/office/2007/relationships/media" Target="file:///H:\&#26032;&#24314;&#25991;&#20214;&#22841;\&#21548;&#21147;1.wa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H:\&#26032;&#24314;&#25991;&#20214;&#22841;\&#35270;&#39057;.wmv" TargetMode="External"/><Relationship Id="rId1" Type="http://schemas.microsoft.com/office/2007/relationships/media" Target="file:///H:\&#26032;&#24314;&#25991;&#20214;&#22841;\&#35270;&#39057;.wmv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2806;&#30740;8&#19978;&#65288;&#26032;&#65289;\Module%209%20Population\&#25945;&#23398;&#35838;&#20214;\Unit%201\U1%20A3.mp3" TargetMode="External"/><Relationship Id="rId1" Type="http://schemas.microsoft.com/office/2007/relationships/media" Target="file:///E:\&#22806;&#30740;8&#19978;&#65288;&#26032;&#65289;\Module%209%20Population\&#25945;&#23398;&#35838;&#20214;\Unit%201\U1%20A3.mp3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5902" y="1010671"/>
            <a:ext cx="4826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Module 9 Population </a:t>
            </a:r>
            <a:endParaRPr lang="zh-CN" altLang="en-US" sz="36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4210" y="2209832"/>
            <a:ext cx="8610374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spc="-150" noProof="1" smtClean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Unit 1</a:t>
            </a:r>
            <a:r>
              <a:rPr lang="zh-CN" altLang="en-US" sz="4400" b="1" spc="-150" noProof="1" smtClean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zh-CN" altLang="en-US" sz="4400" b="1" spc="-150" noProof="1" smtClean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The population of China </a:t>
            </a:r>
            <a:endParaRPr lang="zh-CN" altLang="en-US" sz="4400" b="1" spc="-150" noProof="1" smtClean="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spc="-150" noProof="1" smtClean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is</a:t>
            </a:r>
            <a:r>
              <a:rPr lang="zh-CN" altLang="en-US" sz="4400" b="1" spc="-150" noProof="1" smtClean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about 1.37 billion.</a:t>
            </a:r>
            <a:endParaRPr lang="zh-CN" altLang="en-US" sz="4400" b="1" spc="-150" noProof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6289" y="556254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99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260350"/>
            <a:ext cx="3059113" cy="550545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b="1" smtClean="0">
                <a:latin typeface="Times New Roman" panose="02020603050405020304" pitchFamily="18" charset="0"/>
              </a:rPr>
              <a:t>101</a:t>
            </a:r>
          </a:p>
          <a:p>
            <a:pPr>
              <a:lnSpc>
                <a:spcPct val="140000"/>
              </a:lnSpc>
            </a:pPr>
            <a:r>
              <a:rPr lang="en-US" altLang="zh-CN" b="1" smtClean="0">
                <a:latin typeface="Times New Roman" panose="02020603050405020304" pitchFamily="18" charset="0"/>
              </a:rPr>
              <a:t>110</a:t>
            </a:r>
          </a:p>
          <a:p>
            <a:pPr>
              <a:lnSpc>
                <a:spcPct val="140000"/>
              </a:lnSpc>
            </a:pPr>
            <a:r>
              <a:rPr lang="en-US" altLang="zh-CN" b="1" smtClean="0">
                <a:latin typeface="Times New Roman" panose="02020603050405020304" pitchFamily="18" charset="0"/>
              </a:rPr>
              <a:t>122</a:t>
            </a:r>
          </a:p>
          <a:p>
            <a:pPr>
              <a:lnSpc>
                <a:spcPct val="140000"/>
              </a:lnSpc>
            </a:pPr>
            <a:r>
              <a:rPr lang="en-US" altLang="zh-CN" b="1" smtClean="0">
                <a:latin typeface="Times New Roman" panose="02020603050405020304" pitchFamily="18" charset="0"/>
              </a:rPr>
              <a:t>1,000</a:t>
            </a:r>
          </a:p>
          <a:p>
            <a:pPr>
              <a:lnSpc>
                <a:spcPct val="140000"/>
              </a:lnSpc>
            </a:pPr>
            <a:r>
              <a:rPr lang="en-US" altLang="zh-CN" b="1" smtClean="0">
                <a:latin typeface="Times New Roman" panose="02020603050405020304" pitchFamily="18" charset="0"/>
              </a:rPr>
              <a:t>1,000,000</a:t>
            </a:r>
          </a:p>
          <a:p>
            <a:pPr>
              <a:lnSpc>
                <a:spcPct val="140000"/>
              </a:lnSpc>
            </a:pPr>
            <a:r>
              <a:rPr lang="en-US" altLang="zh-CN" b="1" smtClean="0">
                <a:latin typeface="Times New Roman" panose="02020603050405020304" pitchFamily="18" charset="0"/>
              </a:rPr>
              <a:t>1,000,000,000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76600" y="260350"/>
            <a:ext cx="5688013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one hundred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200" b="1">
                <a:latin typeface="Times New Roman" panose="02020603050405020304" pitchFamily="18" charset="0"/>
              </a:rPr>
              <a:t> one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one hundred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200" b="1">
                <a:latin typeface="Times New Roman" panose="02020603050405020304" pitchFamily="18" charset="0"/>
              </a:rPr>
              <a:t> ten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one hundred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twenty-two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one thousand</a:t>
            </a:r>
            <a:r>
              <a:rPr lang="zh-CN" altLang="en-US" sz="3200" b="1">
                <a:latin typeface="Times New Roman" panose="02020603050405020304" pitchFamily="18" charset="0"/>
              </a:rPr>
              <a:t>（千）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one million(</a:t>
            </a:r>
            <a:r>
              <a:rPr lang="zh-CN" altLang="en-US" sz="3200" b="1">
                <a:latin typeface="Times New Roman" panose="02020603050405020304" pitchFamily="18" charset="0"/>
              </a:rPr>
              <a:t>百万）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one billion(</a:t>
            </a:r>
            <a:r>
              <a:rPr lang="zh-CN" altLang="en-US" sz="3200" b="1">
                <a:latin typeface="Times New Roman" panose="02020603050405020304" pitchFamily="18" charset="0"/>
              </a:rPr>
              <a:t>十亿）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>
            <a:spLocks noChangeArrowheads="1"/>
          </p:cNvSpPr>
          <p:nvPr/>
        </p:nvSpPr>
        <p:spPr bwMode="auto">
          <a:xfrm>
            <a:off x="2209800" y="3175"/>
            <a:ext cx="348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</a:rPr>
              <a:t>1, 000, 000, 000</a:t>
            </a:r>
          </a:p>
        </p:txBody>
      </p:sp>
      <p:sp>
        <p:nvSpPr>
          <p:cNvPr id="13314" name="AutoShape 3"/>
          <p:cNvSpPr>
            <a:spLocks noChangeArrowheads="1"/>
          </p:cNvSpPr>
          <p:nvPr/>
        </p:nvSpPr>
        <p:spPr bwMode="auto">
          <a:xfrm>
            <a:off x="2209800" y="609600"/>
            <a:ext cx="485775" cy="976313"/>
          </a:xfrm>
          <a:prstGeom prst="downArrow">
            <a:avLst>
              <a:gd name="adj1" fmla="val 50000"/>
              <a:gd name="adj2" fmla="val 5023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3348038" y="620713"/>
            <a:ext cx="485775" cy="976312"/>
          </a:xfrm>
          <a:prstGeom prst="downArrow">
            <a:avLst>
              <a:gd name="adj1" fmla="val 50000"/>
              <a:gd name="adj2" fmla="val 5023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4284663" y="620713"/>
            <a:ext cx="485775" cy="976312"/>
          </a:xfrm>
          <a:prstGeom prst="downArrow">
            <a:avLst>
              <a:gd name="adj1" fmla="val 50000"/>
              <a:gd name="adj2" fmla="val 5023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547813" y="1484313"/>
            <a:ext cx="1289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billion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843213" y="1557338"/>
            <a:ext cx="1401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million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356100" y="1557338"/>
            <a:ext cx="1785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thousand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79388" y="2478088"/>
            <a:ext cx="19700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</a:rPr>
              <a:t>123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</a:rPr>
              <a:t>2,200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</a:rPr>
              <a:t>12,000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</a:rPr>
              <a:t>123,340</a:t>
            </a: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</a:rPr>
              <a:t>1,234,567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2057400" y="23622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3200" i="1">
              <a:latin typeface="Times New Roman" panose="02020603050405020304" pitchFamily="18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600200" y="2316163"/>
            <a:ext cx="5230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latin typeface="Times New Roman" panose="02020603050405020304" pitchFamily="18" charset="0"/>
              </a:rPr>
              <a:t>one hundred</a:t>
            </a:r>
            <a:r>
              <a:rPr lang="en-US" altLang="zh-CN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 twenty-three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619250" y="2997200"/>
            <a:ext cx="5427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latin typeface="Times New Roman" panose="02020603050405020304" pitchFamily="18" charset="0"/>
              </a:rPr>
              <a:t>two 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thousand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200" b="1" i="1">
                <a:latin typeface="Times New Roman" panose="02020603050405020304" pitchFamily="18" charset="0"/>
              </a:rPr>
              <a:t> two hundred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1619250" y="3733800"/>
            <a:ext cx="720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i="1">
                <a:latin typeface="Times New Roman" panose="02020603050405020304" pitchFamily="18" charset="0"/>
              </a:rPr>
              <a:t>twelve </a:t>
            </a: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thousand</a:t>
            </a:r>
            <a:endParaRPr lang="en-US" altLang="zh-CN" sz="3200" b="1" i="1">
              <a:latin typeface="Times New Roman" panose="02020603050405020304" pitchFamily="18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752600" y="4343400"/>
            <a:ext cx="709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latin typeface="Times New Roman" panose="02020603050405020304" pitchFamily="18" charset="0"/>
              </a:rPr>
              <a:t>one hundred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200" b="1" i="1">
                <a:latin typeface="Times New Roman" panose="02020603050405020304" pitchFamily="18" charset="0"/>
              </a:rPr>
              <a:t> twenty-three </a:t>
            </a: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thousand,</a:t>
            </a:r>
            <a:r>
              <a:rPr lang="en-US" altLang="zh-CN" sz="3200" b="1" i="1"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sz="3200" b="1" i="1">
                <a:latin typeface="Times New Roman" panose="02020603050405020304" pitchFamily="18" charset="0"/>
              </a:rPr>
              <a:t>three hundred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200" b="1" i="1">
                <a:latin typeface="Times New Roman" panose="02020603050405020304" pitchFamily="18" charset="0"/>
              </a:rPr>
              <a:t> forty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981200" y="5410200"/>
            <a:ext cx="7000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latin typeface="Times New Roman" panose="02020603050405020304" pitchFamily="18" charset="0"/>
              </a:rPr>
              <a:t>one </a:t>
            </a: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million</a:t>
            </a:r>
            <a:r>
              <a:rPr lang="en-US" altLang="zh-CN" sz="3200" b="1" i="1">
                <a:latin typeface="Times New Roman" panose="02020603050405020304" pitchFamily="18" charset="0"/>
              </a:rPr>
              <a:t> two hundred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200" b="1" i="1">
                <a:latin typeface="Times New Roman" panose="02020603050405020304" pitchFamily="18" charset="0"/>
              </a:rPr>
              <a:t> thirty-four </a:t>
            </a:r>
          </a:p>
          <a:p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thousand</a:t>
            </a:r>
            <a:r>
              <a:rPr lang="en-US" altLang="zh-CN" sz="3200" b="1" i="1">
                <a:latin typeface="Times New Roman" panose="02020603050405020304" pitchFamily="18" charset="0"/>
              </a:rPr>
              <a:t> five hundred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200" b="1" i="1">
                <a:latin typeface="Times New Roman" panose="02020603050405020304" pitchFamily="18" charset="0"/>
              </a:rPr>
              <a:t> sixty-seven</a:t>
            </a:r>
          </a:p>
        </p:txBody>
      </p:sp>
      <p:sp>
        <p:nvSpPr>
          <p:cNvPr id="13327" name="AutoShape 16"/>
          <p:cNvSpPr>
            <a:spLocks noChangeArrowheads="1"/>
          </p:cNvSpPr>
          <p:nvPr/>
        </p:nvSpPr>
        <p:spPr bwMode="auto">
          <a:xfrm>
            <a:off x="6732588" y="549275"/>
            <a:ext cx="1801812" cy="1217613"/>
          </a:xfrm>
          <a:prstGeom prst="wedgeRoundRectCallout">
            <a:avLst>
              <a:gd name="adj1" fmla="val -164097"/>
              <a:gd name="adj2" fmla="val -47912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</a:rPr>
              <a:t>comma</a:t>
            </a:r>
          </a:p>
          <a:p>
            <a:pPr algn="ctr"/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</a:rPr>
              <a:t>逗号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304800" y="457200"/>
            <a:ext cx="1463675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注  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/>
      <p:bldP spid="52235" grpId="0"/>
      <p:bldP spid="52236" grpId="0"/>
      <p:bldP spid="52237" grpId="0"/>
      <p:bldP spid="52238" grpId="0"/>
      <p:bldP spid="522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82804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英语中四位数和四位数以上数字的读法：</a:t>
            </a: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   从数字的右端向左端数起，每三位数加一个逗号“，”。从右开始，第一个“</a:t>
            </a:r>
            <a:r>
              <a:rPr lang="en-US" altLang="zh-CN" sz="3200" b="1" dirty="0">
                <a:latin typeface="Times New Roman" panose="02020603050405020304" pitchFamily="18" charset="0"/>
              </a:rPr>
              <a:t>,”</a:t>
            </a:r>
            <a:r>
              <a:rPr lang="zh-CN" altLang="en-US" sz="3200" b="1" dirty="0">
                <a:latin typeface="Times New Roman" panose="02020603050405020304" pitchFamily="18" charset="0"/>
              </a:rPr>
              <a:t>前的数字后添加 </a:t>
            </a:r>
            <a:r>
              <a:rPr lang="en-US" altLang="zh-CN" sz="3200" b="1" dirty="0">
                <a:latin typeface="Times New Roman" panose="02020603050405020304" pitchFamily="18" charset="0"/>
              </a:rPr>
              <a:t>thousand</a:t>
            </a:r>
            <a:r>
              <a:rPr lang="zh-CN" altLang="en-US" sz="3200" b="1" dirty="0">
                <a:latin typeface="Times New Roman" panose="02020603050405020304" pitchFamily="18" charset="0"/>
              </a:rPr>
              <a:t>，第二个“</a:t>
            </a:r>
            <a:r>
              <a:rPr lang="en-US" altLang="zh-CN" sz="3200" b="1" dirty="0">
                <a:latin typeface="Times New Roman" panose="02020603050405020304" pitchFamily="18" charset="0"/>
              </a:rPr>
              <a:t>,”</a:t>
            </a:r>
            <a:r>
              <a:rPr lang="zh-CN" altLang="en-US" sz="3200" b="1" dirty="0">
                <a:latin typeface="Times New Roman" panose="02020603050405020304" pitchFamily="18" charset="0"/>
              </a:rPr>
              <a:t>前面的数字后添加 </a:t>
            </a:r>
            <a:r>
              <a:rPr lang="en-US" altLang="zh-CN" sz="3200" b="1" dirty="0">
                <a:latin typeface="Times New Roman" panose="02020603050405020304" pitchFamily="18" charset="0"/>
              </a:rPr>
              <a:t>million</a:t>
            </a:r>
            <a:r>
              <a:rPr lang="zh-CN" altLang="en-US" sz="3200" b="1" dirty="0">
                <a:latin typeface="Times New Roman" panose="02020603050405020304" pitchFamily="18" charset="0"/>
              </a:rPr>
              <a:t>，第三个“</a:t>
            </a:r>
            <a:r>
              <a:rPr lang="en-US" altLang="zh-CN" sz="3200" b="1" dirty="0">
                <a:latin typeface="Times New Roman" panose="02020603050405020304" pitchFamily="18" charset="0"/>
              </a:rPr>
              <a:t>,”</a:t>
            </a:r>
            <a:r>
              <a:rPr lang="zh-CN" altLang="en-US" sz="3200" b="1" dirty="0">
                <a:latin typeface="Times New Roman" panose="02020603050405020304" pitchFamily="18" charset="0"/>
              </a:rPr>
              <a:t>前的数字后添加 </a:t>
            </a:r>
            <a:r>
              <a:rPr lang="en-US" altLang="zh-CN" sz="3200" b="1" dirty="0">
                <a:latin typeface="Times New Roman" panose="02020603050405020304" pitchFamily="18" charset="0"/>
              </a:rPr>
              <a:t>billion</a:t>
            </a:r>
            <a:r>
              <a:rPr lang="zh-CN" altLang="en-US" sz="3200" b="1" dirty="0">
                <a:latin typeface="Times New Roman" panose="02020603050405020304" pitchFamily="18" charset="0"/>
              </a:rPr>
              <a:t>。然后一节一节分别表示，两个逗号之间最大的数为百位数形式。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905070" y="685872"/>
            <a:ext cx="647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</a:rPr>
              <a:t>Let's  practice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52400" y="1981200"/>
            <a:ext cx="37973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/>
              <a:t>8,742</a:t>
            </a:r>
          </a:p>
          <a:p>
            <a:endParaRPr lang="en-US" altLang="zh-CN" sz="4400" b="1" dirty="0"/>
          </a:p>
          <a:p>
            <a:r>
              <a:rPr lang="en-US" altLang="zh-CN" sz="4400" b="1" dirty="0"/>
              <a:t>1,370,000,000</a:t>
            </a:r>
          </a:p>
          <a:p>
            <a:endParaRPr lang="en-US" altLang="zh-CN" sz="4400" b="1" dirty="0"/>
          </a:p>
          <a:p>
            <a:endParaRPr lang="en-US" altLang="zh-CN" sz="4400" b="1" dirty="0"/>
          </a:p>
          <a:p>
            <a:r>
              <a:rPr lang="en-US" altLang="zh-CN" sz="4400" b="1" dirty="0"/>
              <a:t>2,000,030,000</a:t>
            </a:r>
            <a:endParaRPr lang="zh-CN" altLang="en-US" sz="4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1905000"/>
            <a:ext cx="8632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/>
              <a:t>eight thousand ,seven hundred</a:t>
            </a:r>
          </a:p>
          <a:p>
            <a:r>
              <a:rPr lang="en-US" altLang="zh-CN" sz="3600" b="1" dirty="0">
                <a:solidFill>
                  <a:srgbClr val="FF0000"/>
                </a:solidFill>
              </a:rPr>
              <a:t>and </a:t>
            </a:r>
            <a:r>
              <a:rPr lang="en-US" altLang="zh-CN" sz="3600" b="1" dirty="0"/>
              <a:t>forty-two</a:t>
            </a:r>
            <a:endParaRPr lang="zh-CN" altLang="en-US" sz="36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3886200"/>
            <a:ext cx="8672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/>
              <a:t>one </a:t>
            </a:r>
            <a:r>
              <a:rPr lang="en-US" altLang="zh-CN" sz="3600" b="1" dirty="0" err="1"/>
              <a:t>billion,three</a:t>
            </a:r>
            <a:r>
              <a:rPr lang="en-US" altLang="zh-CN" sz="3600" b="1" dirty="0"/>
              <a:t> </a:t>
            </a:r>
            <a:r>
              <a:rPr lang="en-US" altLang="zh-CN" sz="3600" b="1" dirty="0" err="1"/>
              <a:t>hundred</a:t>
            </a:r>
            <a:r>
              <a:rPr lang="en-US" altLang="zh-CN" sz="3600" b="1" dirty="0" err="1">
                <a:solidFill>
                  <a:srgbClr val="FF0000"/>
                </a:solidFill>
              </a:rPr>
              <a:t>and</a:t>
            </a:r>
            <a:r>
              <a:rPr lang="en-US" altLang="zh-CN" sz="3600" b="1" dirty="0"/>
              <a:t> seventy million</a:t>
            </a:r>
            <a:endParaRPr lang="zh-CN" altLang="en-US" sz="36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6172200"/>
            <a:ext cx="6904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/>
              <a:t>two billion and thirty thousand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81000" y="2041525"/>
            <a:ext cx="86106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sz="3400" b="1" dirty="0">
                <a:latin typeface="Times New Roman" panose="02020603050405020304" pitchFamily="18" charset="0"/>
              </a:rPr>
              <a:t> What’s the population of Beijing?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a) About 11 million.     c) About 20 million.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b) About 13 million.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2. What’s the population of Chongqing?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a) About 28 million.     c) About 36 million.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b) More than 33 million.</a:t>
            </a:r>
          </a:p>
        </p:txBody>
      </p:sp>
      <p:sp>
        <p:nvSpPr>
          <p:cNvPr id="16387" name="WordArt 25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7620000" cy="684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Listen and choose the correct answer.</a:t>
            </a:r>
            <a:endParaRPr lang="zh-CN" altLang="en-US" sz="3600" b="1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8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9220" name="Picture 40" descr="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2905125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1" descr="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5638800"/>
            <a:ext cx="731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听力1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812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690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2590800"/>
            <a:ext cx="73914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2. What′s the population of the world ?</a:t>
            </a:r>
          </a:p>
          <a:p>
            <a:pPr>
              <a:lnSpc>
                <a:spcPct val="130000"/>
              </a:lnSpc>
            </a:pP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7411" name="AutoShape 3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51054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8458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Listen to the dialogue and answer the questions.</a:t>
            </a:r>
            <a:endParaRPr lang="zh-CN" altLang="en-US" sz="3600" b="1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8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7413" name="AutoShape 5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51054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AutoShape 6" descr="proxy?url=aHR0cDovL2hpcGhvdG9zLmJhaWR1LmNvbS9zbHl0bC9waWMvaXRlbS8wY2IwOTkxZjBhMDdmYWQ4YTY4NjY5YjguanBn&amp;md5=6f924ed0f999527df2e3f32c41f2102a"/>
          <p:cNvSpPr>
            <a:spLocks noChangeAspect="1" noChangeArrowheads="1"/>
          </p:cNvSpPr>
          <p:nvPr/>
        </p:nvSpPr>
        <p:spPr bwMode="auto">
          <a:xfrm>
            <a:off x="51054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矩形 11"/>
          <p:cNvSpPr>
            <a:spLocks noChangeArrowheads="1"/>
          </p:cNvSpPr>
          <p:nvPr/>
        </p:nvSpPr>
        <p:spPr bwMode="auto">
          <a:xfrm>
            <a:off x="609600" y="2514600"/>
            <a:ext cx="83058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3230" indent="-443230">
              <a:lnSpc>
                <a:spcPct val="110000"/>
              </a:lnSpc>
            </a:pP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0249" name="矩形 12"/>
          <p:cNvSpPr>
            <a:spLocks noChangeArrowheads="1"/>
          </p:cNvSpPr>
          <p:nvPr/>
        </p:nvSpPr>
        <p:spPr bwMode="auto">
          <a:xfrm rot="10800000" flipV="1">
            <a:off x="1038225" y="3968750"/>
            <a:ext cx="4086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3200"/>
          </a:p>
        </p:txBody>
      </p:sp>
      <p:pic>
        <p:nvPicPr>
          <p:cNvPr id="10250" name="视频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55673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矩形 10"/>
          <p:cNvSpPr>
            <a:spLocks noChangeArrowheads="1"/>
          </p:cNvSpPr>
          <p:nvPr/>
        </p:nvSpPr>
        <p:spPr bwMode="auto">
          <a:xfrm>
            <a:off x="457200" y="1143000"/>
            <a:ext cx="8001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3230" indent="-443230"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How many babies are born every minute in the world?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90600" y="2133600"/>
            <a:ext cx="166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Over 250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3581400"/>
            <a:ext cx="280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Obout 7 billion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video>
          </p:childTnLst>
        </p:cTn>
      </p:par>
    </p:tnLst>
    <p:bldLst>
      <p:bldP spid="1024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" name="Group 5"/>
          <p:cNvGraphicFramePr>
            <a:graphicFrameLocks noGrp="1"/>
          </p:cNvGraphicFramePr>
          <p:nvPr/>
        </p:nvGraphicFramePr>
        <p:xfrm>
          <a:off x="250825" y="1484313"/>
          <a:ext cx="8748713" cy="3971925"/>
        </p:xfrm>
        <a:graphic>
          <a:graphicData uri="http://schemas.openxmlformats.org/drawingml/2006/table">
            <a:tbl>
              <a:tblPr/>
              <a:tblGrid>
                <a:gridCol w="520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People in the world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>
                        <a:alpha val="5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Babies born every minute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Babies born every 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Population of China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Population of the world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52" name="Rectangle 24"/>
          <p:cNvSpPr>
            <a:spLocks noChangeArrowheads="1"/>
          </p:cNvSpPr>
          <p:nvPr/>
        </p:nvSpPr>
        <p:spPr bwMode="auto">
          <a:xfrm>
            <a:off x="539750" y="549275"/>
            <a:ext cx="8280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Read the conversation and complete the table.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5795963" y="2400300"/>
            <a:ext cx="166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over 250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5724525" y="3192463"/>
            <a:ext cx="2417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131.4 million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5724525" y="3984625"/>
            <a:ext cx="2101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1.37 billion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5724525" y="4797425"/>
            <a:ext cx="1593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7 billion</a:t>
            </a:r>
          </a:p>
        </p:txBody>
      </p:sp>
      <p:pic>
        <p:nvPicPr>
          <p:cNvPr id="9248" name="U1 A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562600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816" fill="hold"/>
                                        <p:tgtEl>
                                          <p:spTgt spid="9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8"/>
                </p:tgtEl>
              </p:cMediaNode>
            </p:audio>
          </p:childTnLst>
        </p:cTn>
      </p:par>
    </p:tnLst>
    <p:bldLst>
      <p:bldP spid="9241" grpId="0"/>
      <p:bldP spid="9242" grpId="0"/>
      <p:bldP spid="9243" grpId="0"/>
      <p:bldP spid="92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altLang="zh-CN" sz="4800" dirty="0" smtClean="0">
                <a:solidFill>
                  <a:srgbClr val="0000FF"/>
                </a:solidFill>
              </a:rPr>
              <a:t>Read the sentences</a:t>
            </a:r>
            <a:endParaRPr lang="zh-CN" altLang="en-US" sz="4800" dirty="0" smtClean="0"/>
          </a:p>
        </p:txBody>
      </p:sp>
      <p:sp>
        <p:nvSpPr>
          <p:cNvPr id="19458" name="内容占位符 2"/>
          <p:cNvSpPr>
            <a:spLocks noGrp="1" noChangeArrowheads="1"/>
          </p:cNvSpPr>
          <p:nvPr>
            <p:ph idx="1"/>
          </p:nvPr>
        </p:nvSpPr>
        <p:spPr>
          <a:xfrm>
            <a:off x="457200" y="1408862"/>
            <a:ext cx="79248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u="sng" dirty="0" smtClean="0"/>
              <a:t>1.What</a:t>
            </a:r>
            <a:r>
              <a:rPr lang="en-US" altLang="en-US" b="1" u="sng" dirty="0" smtClean="0"/>
              <a:t>′</a:t>
            </a:r>
            <a:r>
              <a:rPr lang="en-US" altLang="zh-CN" b="1" u="sng" dirty="0" smtClean="0"/>
              <a:t>s the population of Beijing?</a:t>
            </a:r>
            <a:r>
              <a:rPr lang="zh-CN" altLang="en-US" sz="3600" b="1" u="sng" dirty="0" smtClean="0"/>
              <a:t>北京的人口是多少？</a:t>
            </a:r>
            <a:endParaRPr lang="en-US" altLang="zh-CN" sz="3600" b="1" u="sng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381000" y="2667000"/>
            <a:ext cx="800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</a:rPr>
              <a:t>在询问人口时，要注意 </a:t>
            </a:r>
            <a:r>
              <a:rPr lang="en-US" altLang="zh-CN" sz="2800" b="1" dirty="0">
                <a:solidFill>
                  <a:schemeClr val="tx2"/>
                </a:solidFill>
              </a:rPr>
              <a:t>population .</a:t>
            </a:r>
            <a:r>
              <a:rPr lang="zh-CN" altLang="en-US" sz="2800" b="1" dirty="0">
                <a:solidFill>
                  <a:schemeClr val="tx2"/>
                </a:solidFill>
              </a:rPr>
              <a:t>通常用</a:t>
            </a:r>
            <a:r>
              <a:rPr lang="en-US" altLang="zh-CN" sz="2800" b="1" dirty="0">
                <a:solidFill>
                  <a:schemeClr val="tx2"/>
                </a:solidFill>
              </a:rPr>
              <a:t>what</a:t>
            </a:r>
            <a:r>
              <a:rPr lang="zh-CN" altLang="en-US" sz="2800" b="1" dirty="0">
                <a:solidFill>
                  <a:schemeClr val="tx2"/>
                </a:solidFill>
              </a:rPr>
              <a:t>来提问</a:t>
            </a:r>
            <a:r>
              <a:rPr lang="en-US" altLang="zh-CN" sz="2800" b="1" dirty="0">
                <a:solidFill>
                  <a:schemeClr val="tx2"/>
                </a:solidFill>
              </a:rPr>
              <a:t>.</a:t>
            </a:r>
            <a:r>
              <a:rPr lang="en-US" altLang="zh-CN" sz="2800" b="1" dirty="0"/>
              <a:t> </a:t>
            </a:r>
            <a:r>
              <a:rPr lang="zh-CN" altLang="en-US" sz="2800" b="1" dirty="0"/>
              <a:t>它</a:t>
            </a:r>
            <a:r>
              <a:rPr lang="zh-CN" altLang="en-US" sz="2800" b="1" dirty="0">
                <a:solidFill>
                  <a:schemeClr val="tx2"/>
                </a:solidFill>
              </a:rPr>
              <a:t>是一个集体名词作主语时，若指一个整体人口谓语动词通常用单数；形容人口多与少时用</a:t>
            </a:r>
            <a:r>
              <a:rPr lang="en-US" altLang="zh-CN" sz="2800" b="1" dirty="0">
                <a:solidFill>
                  <a:schemeClr val="tx2"/>
                </a:solidFill>
              </a:rPr>
              <a:t>large </a:t>
            </a:r>
            <a:r>
              <a:rPr lang="zh-CN" altLang="en-US" sz="2800" b="1" dirty="0">
                <a:solidFill>
                  <a:schemeClr val="tx2"/>
                </a:solidFill>
              </a:rPr>
              <a:t>和</a:t>
            </a:r>
            <a:r>
              <a:rPr lang="en-US" altLang="zh-CN" sz="2800" b="1" dirty="0">
                <a:solidFill>
                  <a:schemeClr val="tx2"/>
                </a:solidFill>
              </a:rPr>
              <a:t>small. For example:</a:t>
            </a:r>
          </a:p>
          <a:p>
            <a:endParaRPr lang="en-US" altLang="zh-CN" sz="2800" b="1" dirty="0">
              <a:solidFill>
                <a:schemeClr val="tx2"/>
              </a:solidFill>
            </a:endParaRPr>
          </a:p>
          <a:p>
            <a:r>
              <a:rPr lang="en-US" altLang="zh-CN" sz="2800" b="1" dirty="0">
                <a:solidFill>
                  <a:schemeClr val="tx2"/>
                </a:solidFill>
              </a:rPr>
              <a:t>The population of China </a:t>
            </a:r>
            <a:r>
              <a:rPr lang="en-US" altLang="zh-CN" sz="2800" b="1" dirty="0">
                <a:solidFill>
                  <a:srgbClr val="FF0000"/>
                </a:solidFill>
              </a:rPr>
              <a:t>is</a:t>
            </a:r>
            <a:r>
              <a:rPr lang="en-US" altLang="zh-CN" sz="2800" b="1" dirty="0">
                <a:solidFill>
                  <a:schemeClr val="tx2"/>
                </a:solidFill>
              </a:rPr>
              <a:t> about 1.37 billion.</a:t>
            </a:r>
            <a:r>
              <a:rPr lang="zh-CN" altLang="en-US" sz="2800" b="1" dirty="0">
                <a:solidFill>
                  <a:schemeClr val="tx2"/>
                </a:solidFill>
              </a:rPr>
              <a:t>中国的人口大约是</a:t>
            </a:r>
            <a:r>
              <a:rPr lang="en-US" altLang="zh-CN" sz="2800" b="1" dirty="0">
                <a:solidFill>
                  <a:schemeClr val="tx2"/>
                </a:solidFill>
              </a:rPr>
              <a:t>13.7</a:t>
            </a:r>
            <a:r>
              <a:rPr lang="zh-CN" altLang="en-US" sz="2800" b="1" dirty="0">
                <a:solidFill>
                  <a:schemeClr val="tx2"/>
                </a:solidFill>
              </a:rPr>
              <a:t>亿。</a:t>
            </a:r>
            <a:endParaRPr lang="en-US" altLang="zh-CN" sz="2800" b="1" dirty="0">
              <a:solidFill>
                <a:schemeClr val="tx2"/>
              </a:solidFill>
            </a:endParaRPr>
          </a:p>
          <a:p>
            <a:r>
              <a:rPr lang="en-US" altLang="zh-CN" sz="2800" b="1" dirty="0">
                <a:solidFill>
                  <a:schemeClr val="tx2"/>
                </a:solidFill>
              </a:rPr>
              <a:t>Beijing is a huge city  </a:t>
            </a:r>
            <a:r>
              <a:rPr lang="en-US" altLang="zh-CN" sz="2800" b="1" dirty="0">
                <a:solidFill>
                  <a:srgbClr val="008000"/>
                </a:solidFill>
              </a:rPr>
              <a:t>with</a:t>
            </a:r>
            <a:r>
              <a:rPr lang="en-US" altLang="zh-CN" sz="2800" b="1" dirty="0">
                <a:solidFill>
                  <a:schemeClr val="tx2"/>
                </a:solidFill>
              </a:rPr>
              <a:t> a large population.</a:t>
            </a:r>
            <a:r>
              <a:rPr lang="zh-CN" altLang="en-US" sz="2800" b="1" dirty="0">
                <a:solidFill>
                  <a:schemeClr val="tx2"/>
                </a:solidFill>
              </a:rPr>
              <a:t>北京是一个人口众多的大城市</a:t>
            </a:r>
            <a:r>
              <a:rPr lang="zh-CN" altLang="en-US" sz="2800" b="1" dirty="0" smtClean="0">
                <a:solidFill>
                  <a:schemeClr val="tx2"/>
                </a:solidFill>
              </a:rPr>
              <a:t>。</a:t>
            </a:r>
            <a:endParaRPr lang="en-US" altLang="zh-CN" sz="2800" b="1" dirty="0">
              <a:solidFill>
                <a:schemeClr val="tx2"/>
              </a:solidFill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28600" y="2286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/>
              <a:t>精讲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173701" y="1828842"/>
            <a:ext cx="8763000" cy="1524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 smtClean="0"/>
              <a:t>One fifth </a:t>
            </a:r>
            <a:r>
              <a:rPr lang="zh-CN" altLang="en-US" sz="2800" b="1" dirty="0" smtClean="0"/>
              <a:t>分之一；分数的表示方式：分子是基数词，分母是序数词五；如果分子大于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，分母要用复数形式。</a:t>
            </a:r>
            <a:r>
              <a:rPr lang="en-US" altLang="zh-CN" sz="2800" b="1" dirty="0" smtClean="0"/>
              <a:t>two 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fifths</a:t>
            </a:r>
            <a:r>
              <a:rPr lang="en-US" altLang="zh-CN" sz="2800" b="1" dirty="0" smtClean="0"/>
              <a:t> </a:t>
            </a:r>
            <a:r>
              <a:rPr lang="zh-CN" altLang="en-US" sz="2800" b="1" dirty="0" smtClean="0"/>
              <a:t>五分之二</a:t>
            </a:r>
          </a:p>
        </p:txBody>
      </p:sp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152400" y="38108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/>
              <a:t>2.The population of China is almost </a:t>
            </a:r>
            <a:r>
              <a:rPr lang="en-US" altLang="zh-CN" sz="2800" b="1" dirty="0">
                <a:solidFill>
                  <a:srgbClr val="FF0000"/>
                </a:solidFill>
              </a:rPr>
              <a:t>one fifth </a:t>
            </a:r>
            <a:r>
              <a:rPr lang="en-US" altLang="zh-CN" sz="2800" b="1" dirty="0"/>
              <a:t>of the world′s </a:t>
            </a:r>
            <a:r>
              <a:rPr lang="en-US" altLang="zh-CN" sz="2800" b="1" dirty="0" err="1"/>
              <a:t>populatian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那几乎是世界人口的五分之一。</a:t>
            </a:r>
            <a:endParaRPr lang="zh-CN" altLang="en-US" sz="2800" dirty="0"/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52400" y="3525053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smtClean="0"/>
              <a:t>3.I </a:t>
            </a:r>
            <a:r>
              <a:rPr lang="en-US" altLang="zh-CN" sz="2800" b="1" dirty="0"/>
              <a:t>am preparing some notes for a report.</a:t>
            </a:r>
            <a:r>
              <a:rPr lang="zh-CN" altLang="en-US" sz="2800" b="1" dirty="0"/>
              <a:t>我正在为一篇报告准备笔记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96" y="4800564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 smtClean="0"/>
              <a:t>Prepare  </a:t>
            </a:r>
            <a:r>
              <a:rPr lang="en-US" altLang="zh-CN" sz="3600" dirty="0"/>
              <a:t>for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为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......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做准</a:t>
            </a:r>
            <a:r>
              <a:rPr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备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6" name="内容占位符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229600" cy="3657600"/>
          </a:xfrm>
        </p:spPr>
        <p:txBody>
          <a:bodyPr/>
          <a:lstStyle/>
          <a:p>
            <a:r>
              <a:rPr lang="en-US" altLang="zh-CN" b="1" smtClean="0"/>
              <a:t>4.The causes a lot of problems such as</a:t>
            </a:r>
          </a:p>
          <a:p>
            <a:pPr>
              <a:buFontTx/>
              <a:buNone/>
            </a:pPr>
            <a:r>
              <a:rPr lang="en-US" altLang="zh-CN" b="1" smtClean="0"/>
              <a:t> </a:t>
            </a:r>
            <a:r>
              <a:rPr lang="en-US" altLang="zh-CN" b="1" u="sng" smtClean="0">
                <a:solidFill>
                  <a:srgbClr val="FF0000"/>
                </a:solidFill>
              </a:rPr>
              <a:t>too much </a:t>
            </a:r>
            <a:r>
              <a:rPr lang="en-US" altLang="zh-CN" b="1" smtClean="0"/>
              <a:t>traffic and noise</a:t>
            </a:r>
            <a:r>
              <a:rPr lang="en-US" altLang="zh-CN" smtClean="0"/>
              <a:t>.</a:t>
            </a:r>
          </a:p>
          <a:p>
            <a:pPr>
              <a:buFontTx/>
              <a:buNone/>
            </a:pPr>
            <a:r>
              <a:rPr lang="zh-CN" altLang="en-US" sz="2800" b="1" smtClean="0"/>
              <a:t>那引起了许多问题，例如有太多的车辆和噪音。</a:t>
            </a:r>
          </a:p>
          <a:p>
            <a:endParaRPr lang="zh-CN" alt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2209800"/>
            <a:ext cx="65373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too many</a:t>
            </a:r>
            <a:r>
              <a:rPr lang="zh-CN" altLang="en-US" sz="3200" b="1">
                <a:solidFill>
                  <a:srgbClr val="FF0000"/>
                </a:solidFill>
              </a:rPr>
              <a:t>太多</a:t>
            </a:r>
            <a:r>
              <a:rPr lang="zh-CN" altLang="en-US" sz="3200" b="1"/>
              <a:t>后接可数名词复数，</a:t>
            </a:r>
            <a:endParaRPr lang="en-US" altLang="zh-CN" sz="3200" b="1"/>
          </a:p>
          <a:p>
            <a:endParaRPr lang="en-US" altLang="zh-CN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FF0000"/>
                </a:solidFill>
              </a:rPr>
              <a:t>too much</a:t>
            </a:r>
            <a:r>
              <a:rPr lang="zh-CN" altLang="en-US" sz="3200" b="1">
                <a:solidFill>
                  <a:srgbClr val="FF0000"/>
                </a:solidFill>
              </a:rPr>
              <a:t>太多</a:t>
            </a:r>
            <a:r>
              <a:rPr lang="zh-CN" altLang="en-US" sz="3200" b="1"/>
              <a:t>后接不可数名词，</a:t>
            </a:r>
            <a:endParaRPr lang="en-US" altLang="zh-CN" sz="3200" b="1"/>
          </a:p>
          <a:p>
            <a:endParaRPr lang="en-US" altLang="zh-CN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FF0000"/>
                </a:solidFill>
              </a:rPr>
              <a:t>much too</a:t>
            </a:r>
            <a:r>
              <a:rPr lang="zh-CN" altLang="en-US" sz="3200" b="1">
                <a:solidFill>
                  <a:srgbClr val="FF0000"/>
                </a:solidFill>
              </a:rPr>
              <a:t>太</a:t>
            </a:r>
            <a:r>
              <a:rPr lang="zh-CN" altLang="en-US" sz="3200" b="1"/>
              <a:t>后接形容词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d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83088" y="1600200"/>
            <a:ext cx="35417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rowdedDisneylan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3611563"/>
            <a:ext cx="32766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ubwayCrow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1600200"/>
            <a:ext cx="320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LollaCrow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14850" y="3581400"/>
            <a:ext cx="3409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图片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972800" y="1752600"/>
            <a:ext cx="132556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33400" y="0"/>
            <a:ext cx="6172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Lead-in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Look at the pictures .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内容占位符 10"/>
          <p:cNvSpPr>
            <a:spLocks noGrp="1" noChangeArrowheads="1"/>
          </p:cNvSpPr>
          <p:nvPr>
            <p:ph idx="4294967295"/>
          </p:nvPr>
        </p:nvSpPr>
        <p:spPr>
          <a:xfrm>
            <a:off x="457200" y="5638800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We can see many people in the world.</a:t>
            </a:r>
            <a:endParaRPr lang="zh-CN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28600" y="1898650"/>
            <a:ext cx="86106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-What are you preparing _____ your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party?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-I’m thinking about who I’ll invite.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A. at              B. for                C. with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There are _____ people in the little room.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A. </a:t>
            </a:r>
            <a:r>
              <a:rPr lang="zh-CN" altLang="en-US" sz="3600" b="1" dirty="0">
                <a:latin typeface="Times New Roman" panose="02020603050405020304" pitchFamily="18" charset="0"/>
              </a:rPr>
              <a:t>too </a:t>
            </a:r>
            <a:r>
              <a:rPr lang="en-US" altLang="zh-CN" sz="3600" b="1" dirty="0">
                <a:latin typeface="Times New Roman" panose="02020603050405020304" pitchFamily="18" charset="0"/>
              </a:rPr>
              <a:t>much    B. </a:t>
            </a:r>
            <a:r>
              <a:rPr lang="zh-CN" altLang="en-US" sz="3600" b="1" dirty="0">
                <a:latin typeface="Times New Roman" panose="02020603050405020304" pitchFamily="18" charset="0"/>
              </a:rPr>
              <a:t>too </a:t>
            </a:r>
            <a:r>
              <a:rPr lang="en-US" altLang="zh-CN" sz="3600" b="1" dirty="0">
                <a:latin typeface="Times New Roman" panose="02020603050405020304" pitchFamily="18" charset="0"/>
              </a:rPr>
              <a:t>many    C. very much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096000" y="20256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124200" y="4648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2533" name="WordArt 10" descr="纸袋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426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1" dir="14049737" sx="125000" sy="125000" algn="tl" rotWithShape="0">
                    <a:srgbClr val="C7DFD3">
                      <a:alpha val="78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Exercises</a:t>
            </a:r>
            <a:endParaRPr lang="zh-CN" altLang="en-US" sz="3600" b="1" kern="10" dirty="0">
              <a:ln w="9525">
                <a:solidFill>
                  <a:srgbClr val="0080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1" dir="14049737" sx="125000" sy="125000" algn="tl" rotWithShape="0">
                  <a:srgbClr val="C7DFD3">
                    <a:alpha val="78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225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76200" y="850900"/>
            <a:ext cx="89154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_ of the world’s population is in China.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A. One five     B. One fifths     C. One</a:t>
            </a:r>
            <a:r>
              <a:rPr lang="zh-CN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 fifth</a:t>
            </a: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4.  The population of Beijing___ about 20 million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</a:t>
            </a:r>
            <a:endParaRPr lang="en-US" altLang="zh-CN" sz="3600" b="1" u="sng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A. is       B. are        C. be</a:t>
            </a: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876800" y="2298700"/>
            <a:ext cx="457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4572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943600" y="2895600"/>
            <a:ext cx="884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001000" cy="5257800"/>
          </a:xfrm>
        </p:spPr>
        <p:txBody>
          <a:bodyPr/>
          <a:lstStyle/>
          <a:p>
            <a:pPr marL="542925" indent="-542925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5. How do you read 131,</a:t>
            </a:r>
            <a:r>
              <a:rPr lang="zh-CN" altLang="en-US" sz="3600" b="1" smtClean="0">
                <a:latin typeface="Times New Roman" panose="02020603050405020304" pitchFamily="18" charset="0"/>
              </a:rPr>
              <a:t>0</a:t>
            </a:r>
            <a:r>
              <a:rPr lang="en-US" altLang="zh-CN" sz="3600" b="1" smtClean="0">
                <a:latin typeface="Times New Roman" panose="02020603050405020304" pitchFamily="18" charset="0"/>
              </a:rPr>
              <a:t>00,000?  ____.</a:t>
            </a:r>
          </a:p>
          <a:p>
            <a:pPr marL="542925" indent="-542925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A. One hundred and thirty</a:t>
            </a:r>
            <a:r>
              <a:rPr lang="zh-CN" altLang="en-US" sz="3600" b="1" smtClean="0">
                <a:latin typeface="Times New Roman" panose="02020603050405020304" pitchFamily="18" charset="0"/>
              </a:rPr>
              <a:t>-</a:t>
            </a:r>
            <a:r>
              <a:rPr lang="en-US" altLang="zh-CN" sz="3600" b="1" smtClean="0">
                <a:latin typeface="Times New Roman" panose="02020603050405020304" pitchFamily="18" charset="0"/>
              </a:rPr>
              <a:t>one million</a:t>
            </a:r>
          </a:p>
          <a:p>
            <a:pPr marL="542925" indent="-542925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B. One hundred  thirty one million </a:t>
            </a:r>
          </a:p>
          <a:p>
            <a:pPr marL="542925" indent="-542925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C. One hundred and thirty one million </a:t>
            </a:r>
            <a:endParaRPr lang="en-US" altLang="zh-CN" sz="3600" smtClean="0">
              <a:latin typeface="Times New Roman" panose="02020603050405020304" pitchFamily="18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391400" y="9906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381000" y="1295400"/>
            <a:ext cx="8064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1. You have ________ shoes.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2. Sometimes I eat _________ noodles.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3. The work is __________ hard for us.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4. She drank _________ water.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5. Among ourselves, that young man's hair is _________ long.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14600" y="1219200"/>
            <a:ext cx="179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too many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733800" y="1905000"/>
            <a:ext cx="179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too many</a:t>
            </a:r>
          </a:p>
        </p:txBody>
      </p:sp>
      <p:sp>
        <p:nvSpPr>
          <p:cNvPr id="25604" name="Text Box 15"/>
          <p:cNvSpPr txBox="1">
            <a:spLocks noChangeArrowheads="1"/>
          </p:cNvSpPr>
          <p:nvPr/>
        </p:nvSpPr>
        <p:spPr bwMode="auto">
          <a:xfrm>
            <a:off x="457200" y="228600"/>
            <a:ext cx="4838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Fill in the blanks. </a:t>
            </a:r>
          </a:p>
          <a:p>
            <a:r>
              <a:rPr lang="en-US" altLang="zh-CN" sz="2400" b="1" dirty="0"/>
              <a:t>too many, too much</a:t>
            </a:r>
            <a:r>
              <a:rPr lang="zh-CN" altLang="en-US" sz="2400" b="1" dirty="0"/>
              <a:t>和</a:t>
            </a:r>
            <a:r>
              <a:rPr lang="en-US" altLang="zh-CN" sz="2400" b="1" dirty="0"/>
              <a:t>much too</a:t>
            </a:r>
            <a:r>
              <a:rPr lang="en-US" altLang="zh-CN" dirty="0"/>
              <a:t> </a:t>
            </a: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3200400" y="5638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4200" y="2590800"/>
            <a:ext cx="1968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</a:rPr>
              <a:t> much too</a:t>
            </a:r>
            <a:endParaRPr lang="zh-CN" altLang="en-US" sz="320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43200" y="3505200"/>
            <a:ext cx="2028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</a:rPr>
              <a:t>too much</a:t>
            </a:r>
            <a:endParaRPr lang="zh-CN" altLang="en-US" sz="3200">
              <a:solidFill>
                <a:srgbClr val="0000FF"/>
              </a:solidFill>
            </a:endParaRPr>
          </a:p>
          <a:p>
            <a:endParaRPr lang="zh-CN" altLang="en-US" sz="32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4572000"/>
            <a:ext cx="1870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</a:rPr>
              <a:t>much too</a:t>
            </a:r>
            <a:endParaRPr lang="zh-CN" alt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12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2514600" y="3810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Work in pairs.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81110" y="160024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 smtClean="0">
                <a:solidFill>
                  <a:srgbClr val="800000"/>
                </a:solidFill>
              </a:rPr>
              <a:t>Ask </a:t>
            </a:r>
            <a:r>
              <a:rPr lang="en-US" altLang="zh-CN" sz="3600" b="1" dirty="0">
                <a:solidFill>
                  <a:srgbClr val="800000"/>
                </a:solidFill>
              </a:rPr>
              <a:t>and answer: </a:t>
            </a:r>
            <a:endParaRPr lang="zh-CN" altLang="en-US" sz="3600" b="1" dirty="0">
              <a:solidFill>
                <a:srgbClr val="800000"/>
              </a:solidFill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0" y="2514600"/>
            <a:ext cx="91408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/>
              <a:t>A:What's the population of </a:t>
            </a:r>
            <a:r>
              <a:rPr lang="en-US" altLang="zh-CN" sz="2400" b="1" dirty="0"/>
              <a:t>_____?(</a:t>
            </a:r>
            <a:r>
              <a:rPr lang="en-US" altLang="zh-CN" sz="2400" dirty="0"/>
              <a:t>Beijing\Chongqing\</a:t>
            </a:r>
          </a:p>
          <a:p>
            <a:endParaRPr lang="en-US" altLang="zh-CN" sz="2400" dirty="0"/>
          </a:p>
          <a:p>
            <a:r>
              <a:rPr lang="en-US" altLang="zh-CN" sz="2400" dirty="0"/>
              <a:t>                                                                               China \the world)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3200" b="1" dirty="0"/>
              <a:t>B:The population is__________  </a:t>
            </a:r>
            <a:r>
              <a:rPr lang="en-US" altLang="zh-CN" sz="2400" b="1" dirty="0"/>
              <a:t>?(</a:t>
            </a:r>
            <a:r>
              <a:rPr lang="en-US" altLang="zh-CN" sz="2400" dirty="0"/>
              <a:t>about 20 million\</a:t>
            </a:r>
          </a:p>
          <a:p>
            <a:r>
              <a:rPr lang="en-US" altLang="zh-CN" sz="2400" dirty="0"/>
              <a:t>                                                                          </a:t>
            </a:r>
          </a:p>
          <a:p>
            <a:r>
              <a:rPr lang="en-US" altLang="zh-CN" sz="2400" dirty="0"/>
              <a:t>                                          about 33 </a:t>
            </a:r>
            <a:r>
              <a:rPr lang="en-US" altLang="zh-CN" sz="2400" dirty="0" err="1"/>
              <a:t>miillion</a:t>
            </a:r>
            <a:r>
              <a:rPr lang="en-US" altLang="zh-CN" sz="2400" dirty="0"/>
              <a:t>\over 250\about 7billion)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6"/>
          <p:cNvSpPr txBox="1">
            <a:spLocks noChangeArrowheads="1"/>
          </p:cNvSpPr>
          <p:nvPr/>
        </p:nvSpPr>
        <p:spPr bwMode="auto">
          <a:xfrm>
            <a:off x="2916238" y="333375"/>
            <a:ext cx="304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Work in pairs.</a:t>
            </a:r>
          </a:p>
        </p:txBody>
      </p:sp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611188" y="981075"/>
            <a:ext cx="7535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Work in groups and discuss your answers.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4213" y="1628775"/>
            <a:ext cx="80787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Topic: </a:t>
            </a:r>
            <a:r>
              <a:rPr lang="en-US" altLang="zh-CN" sz="3200" b="1" dirty="0"/>
              <a:t>The increasing population is the biggest problem in the world.</a:t>
            </a:r>
            <a:r>
              <a:rPr lang="zh-CN" altLang="en-US" sz="2400" b="1" dirty="0"/>
              <a:t>人口增长是世界上最大的问题。讨论它带来的影响。</a:t>
            </a:r>
            <a:endParaRPr lang="en-US" altLang="zh-CN" sz="2400" b="1" dirty="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39750" y="3074988"/>
            <a:ext cx="8223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</a:t>
            </a:r>
            <a:r>
              <a:rPr lang="en-US" altLang="zh-CN" sz="3200" b="1" dirty="0">
                <a:latin typeface="Times New Roman" panose="02020603050405020304" pitchFamily="18" charset="0"/>
              </a:rPr>
              <a:t> We think there are many traffic on the       road.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</a:t>
            </a:r>
            <a:r>
              <a:rPr lang="en-US" altLang="zh-CN" sz="3200" b="1" dirty="0">
                <a:latin typeface="Times New Roman" panose="02020603050405020304" pitchFamily="18" charset="0"/>
              </a:rPr>
              <a:t> I hate the noise of the traffic in big cities.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It is not easy to find a parking space in big cities 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  <a:r>
              <a:rPr lang="en-US" altLang="zh-CN" sz="3200" b="1" dirty="0">
                <a:latin typeface="Times New Roman" panose="02020603050405020304" pitchFamily="18" charset="0"/>
              </a:rPr>
              <a:t>Too much rubbish causes terrible pollution and we will not enough water to drink and so on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.  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228600" y="381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0000FF"/>
                </a:solidFill>
              </a:rPr>
              <a:t>拓展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1" descr="homework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685800"/>
            <a:ext cx="6045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3"/>
          <p:cNvSpPr>
            <a:spLocks noChangeArrowheads="1" noChangeShapeType="1" noTextEdit="1"/>
          </p:cNvSpPr>
          <p:nvPr/>
        </p:nvSpPr>
        <p:spPr bwMode="auto">
          <a:xfrm>
            <a:off x="304800" y="3657600"/>
            <a:ext cx="8305800" cy="2819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FF66CC"/>
                  </a:solidFill>
                  <a:round/>
                </a:ln>
                <a:solidFill>
                  <a:srgbClr val="9900FF"/>
                </a:solidFill>
                <a:effectLst>
                  <a:outerShdw dist="35921" dir="2700000" sy="50000" rotWithShape="0">
                    <a:srgbClr val="875B0D">
                      <a:alpha val="67998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Thank you!</a:t>
            </a:r>
            <a:endParaRPr lang="zh-CN" altLang="en-US" sz="3600" b="1" kern="10">
              <a:ln w="12700">
                <a:solidFill>
                  <a:srgbClr val="FF66CC"/>
                </a:solidFill>
                <a:round/>
              </a:ln>
              <a:solidFill>
                <a:srgbClr val="9900FF"/>
              </a:solidFill>
              <a:effectLst>
                <a:outerShdw dist="35921" dir="2700000" sy="50000" rotWithShape="0">
                  <a:srgbClr val="875B0D">
                    <a:alpha val="67998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Leaning aims</a:t>
            </a:r>
            <a:endParaRPr lang="zh-CN" altLang="en-US" dirty="0" smtClean="0"/>
          </a:p>
        </p:txBody>
      </p:sp>
      <p:sp>
        <p:nvSpPr>
          <p:cNvPr id="5122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1.The new words: </a:t>
            </a:r>
            <a:r>
              <a:rPr lang="en-US" altLang="zh-CN" sz="2400" dirty="0" smtClean="0"/>
              <a:t>noise, prepare, notes, report ,huge, increase, problem, birth ,billion ,fifth, grow, hang on, prepare for, too much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2.The sentences:</a:t>
            </a:r>
          </a:p>
          <a:p>
            <a:pPr eaLnBrk="1" hangingPunct="1"/>
            <a:r>
              <a:rPr lang="en-US" altLang="zh-CN" sz="2400" u="sng" dirty="0" smtClean="0"/>
              <a:t>What′s the population of Beijing?</a:t>
            </a:r>
          </a:p>
          <a:p>
            <a:pPr eaLnBrk="1" hangingPunct="1"/>
            <a:r>
              <a:rPr lang="en-US" altLang="zh-CN" sz="2400" dirty="0" smtClean="0"/>
              <a:t>That causes a lot of problems such as too much traffic and noise.</a:t>
            </a:r>
          </a:p>
          <a:p>
            <a:pPr eaLnBrk="1" hangingPunct="1"/>
            <a:r>
              <a:rPr lang="en-US" altLang="zh-CN" sz="2400" u="sng" dirty="0" smtClean="0"/>
              <a:t>The population of China is about 1.37 billion.</a:t>
            </a:r>
          </a:p>
          <a:p>
            <a:pPr eaLnBrk="1" hangingPunct="1"/>
            <a:r>
              <a:rPr lang="en-US" altLang="zh-CN" sz="2400" dirty="0" smtClean="0"/>
              <a:t>Hang on a minute</a:t>
            </a:r>
            <a:r>
              <a:rPr lang="en-US" altLang="zh-CN" dirty="0" smtClean="0"/>
              <a:t>﹗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3.The grammar:</a:t>
            </a:r>
            <a:r>
              <a:rPr lang="zh-CN" altLang="en-US" sz="2000" dirty="0" smtClean="0"/>
              <a:t>初步了解冠词和数词的用法，运用所学句型谈论人口问题。</a:t>
            </a:r>
          </a:p>
          <a:p>
            <a:pPr eaLnBrk="1" hangingPunct="1"/>
            <a:endParaRPr lang="en-US" altLang="zh-CN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3124200" y="533400"/>
            <a:ext cx="3313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New words</a:t>
            </a:r>
          </a:p>
        </p:txBody>
      </p:sp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517650" y="1057275"/>
            <a:ext cx="2520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noise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prepare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notes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report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huge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increase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problem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birth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billion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grow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495800" y="1066800"/>
            <a:ext cx="36576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噪声，杂音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准备；预备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笔记；随笔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报告，汇报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巨大的；庞大的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增大，增长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问题，麻烦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出生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十亿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增长，增大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90600" y="3124200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noise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562600" y="32004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prepare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371600" y="621665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huge</a:t>
            </a:r>
          </a:p>
        </p:txBody>
      </p:sp>
      <p:pic>
        <p:nvPicPr>
          <p:cNvPr id="7172" name="Picture 94" descr="1271751481G91B8Rrq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990600"/>
            <a:ext cx="2628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7" descr="u=3187397631,380110159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990600"/>
            <a:ext cx="2667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08"/>
          <p:cNvSpPr txBox="1">
            <a:spLocks noChangeArrowheads="1"/>
          </p:cNvSpPr>
          <p:nvPr/>
        </p:nvSpPr>
        <p:spPr bwMode="auto">
          <a:xfrm>
            <a:off x="1600200" y="228600"/>
            <a:ext cx="6400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use a word to describe the pictures</a:t>
            </a:r>
          </a:p>
        </p:txBody>
      </p:sp>
      <p:pic>
        <p:nvPicPr>
          <p:cNvPr id="7175" name="Picture 111" descr="12969005130029839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895600" y="2438400"/>
            <a:ext cx="32004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3962400"/>
            <a:ext cx="2667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" name="Rectangle 133"/>
          <p:cNvSpPr>
            <a:spLocks noChangeArrowheads="1"/>
          </p:cNvSpPr>
          <p:nvPr/>
        </p:nvSpPr>
        <p:spPr bwMode="auto">
          <a:xfrm>
            <a:off x="5486400" y="6216650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grow</a:t>
            </a:r>
          </a:p>
        </p:txBody>
      </p:sp>
      <p:pic>
        <p:nvPicPr>
          <p:cNvPr id="7178" name="Picture 11" descr="C:\Users\Administrator\Desktop\8e3456267805e519918bdd4e265673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810000"/>
            <a:ext cx="3001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60" grpId="0"/>
      <p:bldP spid="62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14400" y="2895600"/>
            <a:ext cx="183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problem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562600" y="3200400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birth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 flipH="1">
            <a:off x="8458200" y="304800"/>
            <a:ext cx="7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billion</a:t>
            </a:r>
          </a:p>
        </p:txBody>
      </p:sp>
      <p:pic>
        <p:nvPicPr>
          <p:cNvPr id="8196" name="Picture 16" descr="u=2017526566,2322562979&amp;fm=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762000"/>
            <a:ext cx="259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0" descr="u=1437947219,2482945005&amp;fm=12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315200" y="1295400"/>
            <a:ext cx="984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e6508eefec9c7bb2ce1b3e9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0" y="1143000"/>
            <a:ext cx="31242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3581400" y="621665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report</a:t>
            </a:r>
          </a:p>
        </p:txBody>
      </p:sp>
      <p:pic>
        <p:nvPicPr>
          <p:cNvPr id="8200" name="Picture 26" descr="2012110613451555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350520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6705600" y="601980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increase</a:t>
            </a:r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1219200" y="5867400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notes</a:t>
            </a:r>
          </a:p>
        </p:txBody>
      </p:sp>
      <p:pic>
        <p:nvPicPr>
          <p:cNvPr id="8203" name="Picture 29" descr="20130218084419_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9800" y="38100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1000" y="35814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/>
      <p:bldP spid="82948" grpId="0"/>
      <p:bldP spid="82969" grpId="0"/>
      <p:bldP spid="82971" grpId="0"/>
      <p:bldP spid="829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0" descr="u=1437947219,2482945005&amp;fm=12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40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29200" y="6096000"/>
            <a:ext cx="136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800000"/>
                </a:solidFill>
              </a:rPr>
              <a:t>billion</a:t>
            </a:r>
            <a:endParaRPr lang="zh-CN" altLang="en-US" sz="360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900113" y="188913"/>
            <a:ext cx="574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CC0000"/>
                </a:solidFill>
                <a:latin typeface="Times New Roman" panose="02020603050405020304" pitchFamily="18" charset="0"/>
              </a:rPr>
              <a:t>Can you say these numbers?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81000"/>
            <a:ext cx="1008063" cy="58769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zh-CN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971800" y="838200"/>
            <a:ext cx="14001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971800" y="3429000"/>
            <a:ext cx="1225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60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80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90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ChangeArrowheads="1"/>
          </p:cNvSpPr>
          <p:nvPr/>
        </p:nvSpPr>
        <p:spPr bwMode="auto">
          <a:xfrm>
            <a:off x="900113" y="188913"/>
            <a:ext cx="574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CC0000"/>
                </a:solidFill>
                <a:latin typeface="Times New Roman" panose="02020603050405020304" pitchFamily="18" charset="0"/>
              </a:rPr>
              <a:t>Can you say these numbers?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04800"/>
            <a:ext cx="1008063" cy="58769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zh-CN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  <a:p>
            <a:pPr>
              <a:lnSpc>
                <a:spcPct val="90000"/>
              </a:lnSpc>
            </a:pPr>
            <a:r>
              <a:rPr lang="en-US" altLang="zh-C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971800" y="838200"/>
            <a:ext cx="14001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971800" y="3429000"/>
            <a:ext cx="1225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60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80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90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304800"/>
            <a:ext cx="1655763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two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three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four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five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six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seven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eight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nine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ten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105400" y="838200"/>
            <a:ext cx="31242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eleven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twelve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thir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teen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/>
              <a:t>t</a:t>
            </a:r>
            <a:r>
              <a:rPr lang="en-US" altLang="zh-CN" sz="3200" b="1">
                <a:latin typeface="Times New Roman" panose="02020603050405020304" pitchFamily="18" charset="0"/>
              </a:rPr>
              <a:t>wen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twenty-one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257800" y="3429000"/>
            <a:ext cx="21955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thir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six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eigh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nine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hundred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全屏显示(4:3)</PresentationFormat>
  <Paragraphs>259</Paragraphs>
  <Slides>27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Leaning aims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the sentences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2016-05-18T01:00:00Z</dcterms:created>
  <dcterms:modified xsi:type="dcterms:W3CDTF">2023-01-16T18:53:35Z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4DD1FDB81E5E48FC880BE2660514F8C5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