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8" r:id="rId2"/>
    <p:sldId id="306" r:id="rId3"/>
    <p:sldId id="285" r:id="rId4"/>
    <p:sldId id="288" r:id="rId5"/>
    <p:sldId id="293" r:id="rId6"/>
    <p:sldId id="295" r:id="rId7"/>
    <p:sldId id="303" r:id="rId8"/>
    <p:sldId id="286" r:id="rId9"/>
    <p:sldId id="287" r:id="rId10"/>
    <p:sldId id="289" r:id="rId11"/>
    <p:sldId id="299" r:id="rId12"/>
    <p:sldId id="290" r:id="rId13"/>
    <p:sldId id="291" r:id="rId14"/>
    <p:sldId id="310" r:id="rId15"/>
    <p:sldId id="301" r:id="rId16"/>
    <p:sldId id="296" r:id="rId17"/>
    <p:sldId id="307" r:id="rId18"/>
    <p:sldId id="305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54B8"/>
    <a:srgbClr val="B2DCC0"/>
    <a:srgbClr val="000099"/>
    <a:srgbClr val="00E7E2"/>
    <a:srgbClr val="FF3300"/>
    <a:srgbClr val="FFD08B"/>
    <a:srgbClr val="0000CC"/>
    <a:srgbClr val="2588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0" autoAdjust="0"/>
    <p:restoredTop sz="94660"/>
  </p:normalViewPr>
  <p:slideViewPr>
    <p:cSldViewPr>
      <p:cViewPr>
        <p:scale>
          <a:sx n="100" d="100"/>
          <a:sy n="100" d="100"/>
        </p:scale>
        <p:origin x="-19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17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7620"/>
  <ax:ocxPr ax:name="_cy" ax:value="1689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17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8467"/>
  <ax:ocxPr ax:name="_cy" ax:value="1693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18-3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9313"/>
  <ax:ocxPr ax:name="_cy" ax:value="1693"/>
</ax:ocx>
</file>

<file path=ppt/activeX/activeX4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18-3b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9313"/>
  <ax:ocxPr ax:name="_cy" ax:value="169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C2E43-44A6-4CCE-845B-948BE90FBF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B1B48-75FA-4DA3-BD82-387FC95D607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1688219-707A-4D84-BF43-B5B9AF0BF7F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688219-707A-4D84-BF43-B5B9AF0BF7FF}" type="slidenum">
              <a:rPr lang="en-US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7CF2D-C069-4AC4-950C-2DF4922E8C2B}" type="slidenum">
              <a:rPr lang="en-US" altLang="zh-CN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A492-AB09-47D7-9629-C549EE83AFBD}" type="slidenum">
              <a:rPr lang="en-US" altLang="zh-CN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7025" y="447675"/>
            <a:ext cx="2047875" cy="59531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447675"/>
            <a:ext cx="5991225" cy="59531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0404-C478-4458-8652-CFC6930D5ECD}" type="slidenum">
              <a:rPr lang="en-US" altLang="zh-CN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600" y="447675"/>
            <a:ext cx="7086600" cy="4873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33400" y="1295400"/>
            <a:ext cx="8191500" cy="51054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A5BF5-45D3-45DA-8241-DE03A16463E6}" type="slidenum">
              <a:rPr lang="en-US" altLang="zh-CN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B99D5-FF9A-4D5B-AD4D-855D8AA2E1C7}" type="slidenum">
              <a:rPr lang="en-US" altLang="zh-CN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8F618-1CEF-4DC3-9017-38FB71D3DF60}" type="slidenum">
              <a:rPr lang="en-US" altLang="zh-CN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1955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05350" y="1295400"/>
            <a:ext cx="401955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8F0C-67B5-4419-B361-E9F6752BA19B}" type="slidenum">
              <a:rPr lang="en-US" altLang="zh-CN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9B2D2-4A82-43AD-86ED-BF5DBB937C6E}" type="slidenum">
              <a:rPr lang="en-US" altLang="zh-CN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7537A-3369-41ED-9B4F-A653FF9A388A}" type="slidenum">
              <a:rPr lang="en-US" altLang="zh-CN"/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9E00-24B2-4CDC-9DDD-9E1E1EF0C5B3}" type="slidenum">
              <a:rPr lang="en-US" altLang="zh-CN"/>
              <a:t>‹#›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D030A-C36B-418B-A710-9C8B8B4A3EE3}" type="slidenum">
              <a:rPr lang="en-US" altLang="zh-CN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D94C6-7942-4491-BE83-E0CAA83A0EE5}" type="slidenum">
              <a:rPr lang="en-US" altLang="zh-CN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15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680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505575"/>
            <a:ext cx="838200" cy="261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D35BD48-18BF-45E5-A299-87E37A112FEF}" type="slidenum">
              <a:rPr lang="en-US" altLang="zh-CN"/>
              <a:t>‹#›</a:t>
            </a:fld>
            <a:endParaRPr lang="en-US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086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680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05575"/>
            <a:ext cx="1905000" cy="261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.wmf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3187700" y="3860800"/>
            <a:ext cx="274320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66FF"/>
                  </a:solidFill>
                  <a:round/>
                </a:ln>
                <a:solidFill>
                  <a:srgbClr val="0066FF"/>
                </a:solidFill>
                <a:latin typeface="Times New Roman" panose="02020603050405020304"/>
                <a:cs typeface="Times New Roman" panose="02020603050405020304"/>
              </a:rPr>
              <a:t>Section A</a:t>
            </a:r>
            <a:endParaRPr lang="zh-CN" altLang="en-US" sz="3600" kern="10" dirty="0">
              <a:ln w="9525">
                <a:solidFill>
                  <a:srgbClr val="0066FF"/>
                </a:solidFill>
                <a:round/>
              </a:ln>
              <a:solidFill>
                <a:srgbClr val="0066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2700" y="1219200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b="1" kern="10" dirty="0" smtClean="0">
                <a:ln w="9525">
                  <a:solidFill>
                    <a:srgbClr val="0066FF"/>
                  </a:solidFill>
                  <a:round/>
                </a:ln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5 Topic 3</a:t>
            </a:r>
          </a:p>
          <a:p>
            <a:pPr algn="ctr">
              <a:lnSpc>
                <a:spcPct val="150000"/>
              </a:lnSpc>
            </a:pPr>
            <a:r>
              <a:rPr lang="en-US" altLang="zh-CN" sz="4000" b="1" kern="10" dirty="0" smtClean="0">
                <a:ln w="9525">
                  <a:solidFill>
                    <a:srgbClr val="0066FF"/>
                  </a:solidFill>
                  <a:round/>
                </a:ln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things can affect our feelings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12054" y="546717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6553200" cy="762000"/>
          </a:xfrm>
        </p:spPr>
        <p:txBody>
          <a:bodyPr/>
          <a:lstStyle/>
          <a:p>
            <a:pPr algn="l" eaLnBrk="1" hangingPunct="1"/>
            <a:r>
              <a:rPr lang="en-US" altLang="zh-CN" sz="2800" b="1" dirty="0" smtClean="0"/>
              <a:t>Read 1a and complete the passage.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229600" cy="5943600"/>
          </a:xfrm>
        </p:spPr>
        <p:txBody>
          <a:bodyPr/>
          <a:lstStyle/>
          <a:p>
            <a:pPr eaLnBrk="1" hangingPunct="1">
              <a:lnSpc>
                <a:spcPct val="175000"/>
              </a:lnSpc>
              <a:buFontTx/>
              <a:buNone/>
            </a:pPr>
            <a:r>
              <a:rPr lang="en-US" altLang="zh-CN" sz="2800" dirty="0" smtClean="0">
                <a:solidFill>
                  <a:srgbClr val="401FB7"/>
                </a:solidFill>
                <a:latin typeface="Arial Narrow" panose="020B0606020202030204" pitchFamily="34" charset="0"/>
              </a:rPr>
              <a:t>		Michael is _________ because he will give a _______ tomorrow. </a:t>
            </a:r>
            <a:r>
              <a:rPr lang="en-US" altLang="zh-CN" sz="2800" dirty="0" err="1" smtClean="0">
                <a:solidFill>
                  <a:srgbClr val="401FB7"/>
                </a:solidFill>
                <a:latin typeface="Arial Narrow" panose="020B0606020202030204" pitchFamily="34" charset="0"/>
              </a:rPr>
              <a:t>Kangkang</a:t>
            </a:r>
            <a:r>
              <a:rPr lang="en-US" altLang="zh-CN" sz="2800" dirty="0" smtClean="0">
                <a:solidFill>
                  <a:srgbClr val="401FB7"/>
                </a:solidFill>
                <a:latin typeface="Arial Narrow" panose="020B0606020202030204" pitchFamily="34" charset="0"/>
              </a:rPr>
              <a:t> asks him to ______ and believes Michael can do _______. </a:t>
            </a:r>
            <a:r>
              <a:rPr lang="en-US" altLang="zh-CN" sz="2800" dirty="0" err="1" smtClean="0">
                <a:solidFill>
                  <a:srgbClr val="401FB7"/>
                </a:solidFill>
                <a:latin typeface="Arial Narrow" panose="020B0606020202030204" pitchFamily="34" charset="0"/>
              </a:rPr>
              <a:t>Kangkang</a:t>
            </a:r>
            <a:r>
              <a:rPr lang="en-US" altLang="zh-CN" sz="2800" dirty="0" smtClean="0">
                <a:solidFill>
                  <a:srgbClr val="401FB7"/>
                </a:solidFill>
                <a:latin typeface="Arial Narrow" panose="020B0606020202030204" pitchFamily="34" charset="0"/>
              </a:rPr>
              <a:t> also asks Michael to listen to a CD about _________ speeches at </a:t>
            </a:r>
            <a:r>
              <a:rPr lang="en-US" altLang="zh-CN" sz="2800" dirty="0" err="1" smtClean="0">
                <a:solidFill>
                  <a:srgbClr val="401FB7"/>
                </a:solidFill>
                <a:latin typeface="Arial Narrow" panose="020B0606020202030204" pitchFamily="34" charset="0"/>
              </a:rPr>
              <a:t>Kangkang’s</a:t>
            </a:r>
            <a:r>
              <a:rPr lang="en-US" altLang="zh-CN" sz="2800" dirty="0" smtClean="0">
                <a:solidFill>
                  <a:srgbClr val="401FB7"/>
                </a:solidFill>
                <a:latin typeface="Arial Narrow" panose="020B0606020202030204" pitchFamily="34" charset="0"/>
              </a:rPr>
              <a:t> house. Michael feels _________ because of </a:t>
            </a:r>
            <a:r>
              <a:rPr lang="en-US" altLang="zh-CN" sz="2800" dirty="0" err="1" smtClean="0">
                <a:solidFill>
                  <a:srgbClr val="401FB7"/>
                </a:solidFill>
                <a:latin typeface="Arial Narrow" panose="020B0606020202030204" pitchFamily="34" charset="0"/>
              </a:rPr>
              <a:t>Kangkang’s</a:t>
            </a:r>
            <a:r>
              <a:rPr lang="en-US" altLang="zh-CN" sz="2800" dirty="0" smtClean="0">
                <a:solidFill>
                  <a:srgbClr val="401FB7"/>
                </a:solidFill>
                <a:latin typeface="Arial Narrow" panose="020B0606020202030204" pitchFamily="34" charset="0"/>
              </a:rPr>
              <a:t> help. He thinks </a:t>
            </a:r>
            <a:r>
              <a:rPr lang="en-US" altLang="zh-CN" sz="2800" dirty="0" err="1" smtClean="0">
                <a:solidFill>
                  <a:srgbClr val="401FB7"/>
                </a:solidFill>
                <a:latin typeface="Arial Narrow" panose="020B0606020202030204" pitchFamily="34" charset="0"/>
              </a:rPr>
              <a:t>Kangkang</a:t>
            </a:r>
            <a:r>
              <a:rPr lang="en-US" altLang="zh-CN" sz="2800" dirty="0" smtClean="0">
                <a:solidFill>
                  <a:srgbClr val="401FB7"/>
                </a:solidFill>
                <a:latin typeface="Arial Narrow" panose="020B0606020202030204" pitchFamily="34" charset="0"/>
              </a:rPr>
              <a:t> is a good _______. 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743200" y="990600"/>
            <a:ext cx="1354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worried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7162800" y="990600"/>
            <a:ext cx="1333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speech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5181600" y="1752600"/>
            <a:ext cx="957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relax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2971800" y="2514600"/>
            <a:ext cx="798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well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657600" y="3200400"/>
            <a:ext cx="1116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giving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3505200" y="3976688"/>
            <a:ext cx="1354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relaxed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5486400" y="4738688"/>
            <a:ext cx="1076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friend</a:t>
            </a:r>
          </a:p>
        </p:txBody>
      </p:sp>
      <p:grpSp>
        <p:nvGrpSpPr>
          <p:cNvPr id="21515" name="Group 13"/>
          <p:cNvGrpSpPr/>
          <p:nvPr/>
        </p:nvGrpSpPr>
        <p:grpSpPr bwMode="auto">
          <a:xfrm>
            <a:off x="1143000" y="304800"/>
            <a:ext cx="533400" cy="457200"/>
            <a:chOff x="768" y="144"/>
            <a:chExt cx="336" cy="288"/>
          </a:xfrm>
        </p:grpSpPr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768" y="144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7" name="Text Box 11"/>
            <p:cNvSpPr txBox="1">
              <a:spLocks noChangeArrowheads="1"/>
            </p:cNvSpPr>
            <p:nvPr/>
          </p:nvSpPr>
          <p:spPr bwMode="auto">
            <a:xfrm>
              <a:off x="768" y="14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/>
                <a:t>1c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7" grpId="0"/>
      <p:bldP spid="69638" grpId="0"/>
      <p:bldP spid="69639" grpId="0"/>
      <p:bldP spid="69640" grpId="0"/>
      <p:bldP spid="69641" grpId="0"/>
      <p:bldP spid="696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914400" y="1676400"/>
            <a:ext cx="723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2. Find out and learn the key points in 1a. </a:t>
            </a:r>
            <a:br>
              <a:rPr lang="en-US" altLang="zh-CN" sz="3200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endParaRPr lang="en-US" altLang="zh-CN" sz="32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914400" y="1981200"/>
            <a:ext cx="7543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en-US" altLang="zh-CN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3. Retell 1a according to the key words: </a:t>
            </a:r>
            <a:br>
              <a:rPr lang="en-US" altLang="zh-CN" sz="3200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zh-CN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	speaking, 	wrong, 	test, 	nervous, 	relax,  speech, 	get … when, 	CD, 	practice, relaxed, really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914400" y="685800"/>
            <a:ext cx="769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1. Read and act 1a out.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4" grpId="0"/>
      <p:bldP spid="839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92100"/>
            <a:ext cx="7772400" cy="762000"/>
          </a:xfrm>
        </p:spPr>
        <p:txBody>
          <a:bodyPr/>
          <a:lstStyle/>
          <a:p>
            <a:pPr algn="l" eaLnBrk="1" hangingPunct="1"/>
            <a:r>
              <a:rPr lang="en-US" altLang="zh-CN" sz="2800" b="1" dirty="0" smtClean="0"/>
              <a:t>Work in groups and discuss the following questions.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6477000" cy="4525963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zh-CN" smtClean="0">
                <a:solidFill>
                  <a:srgbClr val="401FB7"/>
                </a:solidFill>
              </a:rPr>
              <a:t>How do you feel when </a:t>
            </a:r>
          </a:p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altLang="zh-CN" smtClean="0">
                <a:solidFill>
                  <a:srgbClr val="401FB7"/>
                </a:solidFill>
              </a:rPr>
              <a:t>	you give a speech?</a:t>
            </a:r>
          </a:p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altLang="zh-CN" smtClean="0">
                <a:solidFill>
                  <a:srgbClr val="401FB7"/>
                </a:solidFill>
              </a:rPr>
              <a:t>2. If your friend is worried about his / her speech, how will you help him / her to relax?</a:t>
            </a:r>
          </a:p>
        </p:txBody>
      </p:sp>
      <p:grpSp>
        <p:nvGrpSpPr>
          <p:cNvPr id="23555" name="Group 6"/>
          <p:cNvGrpSpPr/>
          <p:nvPr/>
        </p:nvGrpSpPr>
        <p:grpSpPr bwMode="auto">
          <a:xfrm>
            <a:off x="228600" y="304800"/>
            <a:ext cx="609600" cy="460375"/>
            <a:chOff x="0" y="3456"/>
            <a:chExt cx="384" cy="290"/>
          </a:xfrm>
        </p:grpSpPr>
        <p:sp>
          <p:nvSpPr>
            <p:cNvPr id="23560" name="Oval 5"/>
            <p:cNvSpPr>
              <a:spLocks noChangeArrowheads="1"/>
            </p:cNvSpPr>
            <p:nvPr/>
          </p:nvSpPr>
          <p:spPr bwMode="auto">
            <a:xfrm>
              <a:off x="0" y="3456"/>
              <a:ext cx="384" cy="288"/>
            </a:xfrm>
            <a:prstGeom prst="ellipse">
              <a:avLst/>
            </a:prstGeom>
            <a:solidFill>
              <a:srgbClr val="88C9CE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61" name="Rectangle 4"/>
            <p:cNvSpPr>
              <a:spLocks noChangeArrowheads="1"/>
            </p:cNvSpPr>
            <p:nvPr/>
          </p:nvSpPr>
          <p:spPr bwMode="auto">
            <a:xfrm>
              <a:off x="96" y="345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3556" name="Group 9"/>
          <p:cNvGrpSpPr/>
          <p:nvPr/>
        </p:nvGrpSpPr>
        <p:grpSpPr bwMode="auto">
          <a:xfrm>
            <a:off x="5224463" y="762000"/>
            <a:ext cx="3690937" cy="2073275"/>
            <a:chOff x="3168" y="2832"/>
            <a:chExt cx="2325" cy="1306"/>
          </a:xfrm>
        </p:grpSpPr>
        <p:pic>
          <p:nvPicPr>
            <p:cNvPr id="23558" name="Picture 7" descr="TIP7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68" y="2832"/>
              <a:ext cx="2325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9" name="Text Box 8"/>
            <p:cNvSpPr txBox="1">
              <a:spLocks noChangeArrowheads="1"/>
            </p:cNvSpPr>
            <p:nvPr/>
          </p:nvSpPr>
          <p:spPr bwMode="auto">
            <a:xfrm>
              <a:off x="3456" y="3456"/>
              <a:ext cx="168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Giving a prepared talk will help you for real–life speech in English.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5600" y="533400"/>
            <a:ext cx="6248400" cy="792163"/>
          </a:xfrm>
        </p:spPr>
        <p:txBody>
          <a:bodyPr/>
          <a:lstStyle/>
          <a:p>
            <a:pPr algn="l" eaLnBrk="1" hangingPunct="1"/>
            <a:r>
              <a:rPr lang="en-US" altLang="zh-CN" sz="2800" b="1" smtClean="0"/>
              <a:t>A. Listen to the conversations and number the pictures. </a:t>
            </a:r>
          </a:p>
        </p:txBody>
      </p:sp>
      <p:grpSp>
        <p:nvGrpSpPr>
          <p:cNvPr id="4101" name="Group 6"/>
          <p:cNvGrpSpPr/>
          <p:nvPr/>
        </p:nvGrpSpPr>
        <p:grpSpPr bwMode="auto">
          <a:xfrm>
            <a:off x="685800" y="609600"/>
            <a:ext cx="685800" cy="457200"/>
            <a:chOff x="192" y="3936"/>
            <a:chExt cx="432" cy="288"/>
          </a:xfrm>
        </p:grpSpPr>
        <p:sp>
          <p:nvSpPr>
            <p:cNvPr id="4112" name="Oval 5"/>
            <p:cNvSpPr>
              <a:spLocks noChangeArrowheads="1"/>
            </p:cNvSpPr>
            <p:nvPr/>
          </p:nvSpPr>
          <p:spPr bwMode="auto">
            <a:xfrm>
              <a:off x="192" y="3936"/>
              <a:ext cx="432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3" name="Rectangle 4"/>
            <p:cNvSpPr>
              <a:spLocks noChangeArrowheads="1"/>
            </p:cNvSpPr>
            <p:nvPr/>
          </p:nvSpPr>
          <p:spPr bwMode="auto">
            <a:xfrm>
              <a:off x="288" y="39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chemeClr val="tx2"/>
                  </a:solidFill>
                </a:rPr>
                <a:t>3</a:t>
              </a:r>
            </a:p>
          </p:txBody>
        </p:sp>
      </p:grpSp>
      <p:grpSp>
        <p:nvGrpSpPr>
          <p:cNvPr id="4102" name="Group 21"/>
          <p:cNvGrpSpPr/>
          <p:nvPr/>
        </p:nvGrpSpPr>
        <p:grpSpPr bwMode="auto">
          <a:xfrm>
            <a:off x="381000" y="2209800"/>
            <a:ext cx="8315325" cy="2746375"/>
            <a:chOff x="240" y="1392"/>
            <a:chExt cx="5238" cy="1730"/>
          </a:xfrm>
        </p:grpSpPr>
        <p:pic>
          <p:nvPicPr>
            <p:cNvPr id="4106" name="Picture 7" descr="p17-3a-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840" y="1392"/>
              <a:ext cx="1638" cy="1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7" name="Picture 8" descr="p17-3a-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40" y="1392"/>
              <a:ext cx="1639" cy="1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8" name="Picture 9" descr="p17-3a-2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016" y="1392"/>
              <a:ext cx="1638" cy="1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9" name="Oval 10"/>
            <p:cNvSpPr>
              <a:spLocks noChangeArrowheads="1"/>
            </p:cNvSpPr>
            <p:nvPr/>
          </p:nvSpPr>
          <p:spPr bwMode="auto">
            <a:xfrm>
              <a:off x="240" y="1425"/>
              <a:ext cx="256" cy="255"/>
            </a:xfrm>
            <a:prstGeom prst="ellipse">
              <a:avLst/>
            </a:prstGeom>
            <a:solidFill>
              <a:schemeClr val="bg1">
                <a:alpha val="65097"/>
              </a:schemeClr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0" name="Oval 11"/>
            <p:cNvSpPr>
              <a:spLocks noChangeArrowheads="1"/>
            </p:cNvSpPr>
            <p:nvPr/>
          </p:nvSpPr>
          <p:spPr bwMode="auto">
            <a:xfrm>
              <a:off x="2038" y="1408"/>
              <a:ext cx="256" cy="255"/>
            </a:xfrm>
            <a:prstGeom prst="ellipse">
              <a:avLst/>
            </a:prstGeom>
            <a:solidFill>
              <a:schemeClr val="bg1">
                <a:alpha val="65097"/>
              </a:schemeClr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1" name="Oval 12"/>
            <p:cNvSpPr>
              <a:spLocks noChangeArrowheads="1"/>
            </p:cNvSpPr>
            <p:nvPr/>
          </p:nvSpPr>
          <p:spPr bwMode="auto">
            <a:xfrm>
              <a:off x="3847" y="1392"/>
              <a:ext cx="256" cy="255"/>
            </a:xfrm>
            <a:prstGeom prst="ellipse">
              <a:avLst/>
            </a:prstGeom>
            <a:solidFill>
              <a:schemeClr val="bg1">
                <a:alpha val="65097"/>
              </a:schemeClr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6096000" y="2209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66"/>
                </a:solidFill>
              </a:rPr>
              <a:t>1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381000" y="2209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3276600" y="2209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66"/>
                </a:solidFill>
              </a:rPr>
              <a:t>3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19" name="WindowsMediaPlayer1" r:id="rId2" imgW="3352680" imgH="609480"/>
        </mc:Choice>
        <mc:Fallback>
          <p:control name="WindowsMediaPlayer1" r:id="rId2" imgW="335268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838200" y="5410200"/>
                  <a:ext cx="33528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5" grpId="0"/>
      <p:bldP spid="71696" grpId="0"/>
      <p:bldP spid="716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A479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2800" b="1">
                <a:solidFill>
                  <a:schemeClr val="bg1"/>
                </a:solidFill>
                <a:latin typeface="Arial Narrow" panose="020B0606020202030204" pitchFamily="34" charset="0"/>
              </a:rPr>
              <a:t>B. Listen again and match the problems with the people. Then complete the suggestions for them. </a:t>
            </a:r>
          </a:p>
        </p:txBody>
      </p:sp>
      <p:sp>
        <p:nvSpPr>
          <p:cNvPr id="5125" name="Text Box 18"/>
          <p:cNvSpPr txBox="1">
            <a:spLocks noChangeArrowheads="1"/>
          </p:cNvSpPr>
          <p:nvPr/>
        </p:nvSpPr>
        <p:spPr bwMode="auto">
          <a:xfrm>
            <a:off x="228600" y="914400"/>
            <a:ext cx="5667375" cy="457200"/>
          </a:xfrm>
          <a:prstGeom prst="rect">
            <a:avLst/>
          </a:prstGeom>
          <a:solidFill>
            <a:srgbClr val="CCFFFF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Maria	Jane	Kangkang	Mike	Lucy</a:t>
            </a:r>
          </a:p>
        </p:txBody>
      </p:sp>
      <p:grpSp>
        <p:nvGrpSpPr>
          <p:cNvPr id="5126" name="Group 37"/>
          <p:cNvGrpSpPr/>
          <p:nvPr/>
        </p:nvGrpSpPr>
        <p:grpSpPr bwMode="auto">
          <a:xfrm>
            <a:off x="304800" y="1600200"/>
            <a:ext cx="8489950" cy="990600"/>
            <a:chOff x="192" y="1200"/>
            <a:chExt cx="5348" cy="624"/>
          </a:xfrm>
        </p:grpSpPr>
        <p:sp>
          <p:nvSpPr>
            <p:cNvPr id="5154" name="Text Box 20"/>
            <p:cNvSpPr txBox="1">
              <a:spLocks noChangeArrowheads="1"/>
            </p:cNvSpPr>
            <p:nvPr/>
          </p:nvSpPr>
          <p:spPr bwMode="auto">
            <a:xfrm>
              <a:off x="192" y="1200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latin typeface="楷体" panose="02010609060101010101" pitchFamily="49" charset="-122"/>
                  <a:ea typeface="楷体" panose="02010609060101010101" pitchFamily="49" charset="-122"/>
                </a:rPr>
                <a:t>1. </a:t>
              </a:r>
            </a:p>
          </p:txBody>
        </p:sp>
        <p:grpSp>
          <p:nvGrpSpPr>
            <p:cNvPr id="5155" name="Group 24"/>
            <p:cNvGrpSpPr/>
            <p:nvPr/>
          </p:nvGrpSpPr>
          <p:grpSpPr bwMode="auto">
            <a:xfrm>
              <a:off x="480" y="1248"/>
              <a:ext cx="5060" cy="576"/>
              <a:chOff x="528" y="1248"/>
              <a:chExt cx="5060" cy="576"/>
            </a:xfrm>
          </p:grpSpPr>
          <p:grpSp>
            <p:nvGrpSpPr>
              <p:cNvPr id="5156" name="Group 22"/>
              <p:cNvGrpSpPr/>
              <p:nvPr/>
            </p:nvGrpSpPr>
            <p:grpSpPr bwMode="auto">
              <a:xfrm>
                <a:off x="528" y="1248"/>
                <a:ext cx="3264" cy="576"/>
                <a:chOff x="1008" y="2064"/>
                <a:chExt cx="3264" cy="576"/>
              </a:xfrm>
            </p:grpSpPr>
            <p:sp>
              <p:nvSpPr>
                <p:cNvPr id="5158" name="AutoShape 21"/>
                <p:cNvSpPr>
                  <a:spLocks noChangeArrowheads="1"/>
                </p:cNvSpPr>
                <p:nvPr/>
              </p:nvSpPr>
              <p:spPr bwMode="auto">
                <a:xfrm>
                  <a:off x="1008" y="2064"/>
                  <a:ext cx="3120" cy="576"/>
                </a:xfrm>
                <a:prstGeom prst="wedgeRoundRectCallout">
                  <a:avLst>
                    <a:gd name="adj1" fmla="val 66667"/>
                    <a:gd name="adj2" fmla="val 32051"/>
                    <a:gd name="adj3" fmla="val 16667"/>
                  </a:avLst>
                </a:prstGeom>
                <a:solidFill>
                  <a:srgbClr val="FF99CC">
                    <a:alpha val="79999"/>
                  </a:srgbClr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pPr algn="ctr"/>
                  <a:endParaRPr lang="zh-CN" altLang="zh-CN"/>
                </a:p>
              </p:txBody>
            </p:sp>
            <p:sp>
              <p:nvSpPr>
                <p:cNvPr id="515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56" y="2064"/>
                  <a:ext cx="321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400">
                      <a:solidFill>
                        <a:srgbClr val="0000CC"/>
                      </a:solidFill>
                      <a:latin typeface="Arial Narrow" panose="020B0606020202030204" pitchFamily="34" charset="0"/>
                    </a:rPr>
                    <a:t>I’m worried. I always get frightened when I have to go to the dentist. </a:t>
                  </a:r>
                </a:p>
              </p:txBody>
            </p:sp>
          </p:grpSp>
          <p:sp>
            <p:nvSpPr>
              <p:cNvPr id="5157" name="Text Box 23"/>
              <p:cNvSpPr txBox="1">
                <a:spLocks noChangeArrowheads="1"/>
              </p:cNvSpPr>
              <p:nvPr/>
            </p:nvSpPr>
            <p:spPr bwMode="auto">
              <a:xfrm>
                <a:off x="3792" y="1488"/>
                <a:ext cx="179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latin typeface="楷体" panose="02010609060101010101" pitchFamily="49" charset="-122"/>
                    <a:ea typeface="楷体" panose="02010609060101010101" pitchFamily="49" charset="-122"/>
                  </a:rPr>
                  <a:t>______________ </a:t>
                </a:r>
              </a:p>
            </p:txBody>
          </p:sp>
        </p:grpSp>
      </p:grpSp>
      <p:grpSp>
        <p:nvGrpSpPr>
          <p:cNvPr id="5127" name="Group 38"/>
          <p:cNvGrpSpPr/>
          <p:nvPr/>
        </p:nvGrpSpPr>
        <p:grpSpPr bwMode="auto">
          <a:xfrm>
            <a:off x="304800" y="3276600"/>
            <a:ext cx="8489950" cy="990600"/>
            <a:chOff x="192" y="2352"/>
            <a:chExt cx="5348" cy="624"/>
          </a:xfrm>
        </p:grpSpPr>
        <p:grpSp>
          <p:nvGrpSpPr>
            <p:cNvPr id="5148" name="Group 25"/>
            <p:cNvGrpSpPr/>
            <p:nvPr/>
          </p:nvGrpSpPr>
          <p:grpSpPr bwMode="auto">
            <a:xfrm>
              <a:off x="480" y="2352"/>
              <a:ext cx="5060" cy="624"/>
              <a:chOff x="528" y="1200"/>
              <a:chExt cx="5060" cy="624"/>
            </a:xfrm>
          </p:grpSpPr>
          <p:grpSp>
            <p:nvGrpSpPr>
              <p:cNvPr id="5150" name="Group 26"/>
              <p:cNvGrpSpPr/>
              <p:nvPr/>
            </p:nvGrpSpPr>
            <p:grpSpPr bwMode="auto">
              <a:xfrm>
                <a:off x="528" y="1200"/>
                <a:ext cx="3168" cy="624"/>
                <a:chOff x="1008" y="2016"/>
                <a:chExt cx="3168" cy="624"/>
              </a:xfrm>
            </p:grpSpPr>
            <p:sp>
              <p:nvSpPr>
                <p:cNvPr id="5152" name="AutoShape 27"/>
                <p:cNvSpPr>
                  <a:spLocks noChangeArrowheads="1"/>
                </p:cNvSpPr>
                <p:nvPr/>
              </p:nvSpPr>
              <p:spPr bwMode="auto">
                <a:xfrm>
                  <a:off x="1008" y="2016"/>
                  <a:ext cx="3120" cy="624"/>
                </a:xfrm>
                <a:prstGeom prst="wedgeRoundRectCallout">
                  <a:avLst>
                    <a:gd name="adj1" fmla="val 66667"/>
                    <a:gd name="adj2" fmla="val 32051"/>
                    <a:gd name="adj3" fmla="val 16667"/>
                  </a:avLst>
                </a:prstGeom>
                <a:solidFill>
                  <a:srgbClr val="FF99CC">
                    <a:alpha val="79999"/>
                  </a:srgbClr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pPr algn="ctr"/>
                  <a:endParaRPr lang="zh-CN" altLang="zh-CN"/>
                </a:p>
              </p:txBody>
            </p:sp>
            <p:sp>
              <p:nvSpPr>
                <p:cNvPr id="515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056" y="2064"/>
                  <a:ext cx="3120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400">
                      <a:solidFill>
                        <a:srgbClr val="0000CC"/>
                      </a:solidFill>
                      <a:latin typeface="Arial Narrow" panose="020B0606020202030204" pitchFamily="34" charset="0"/>
                    </a:rPr>
                    <a:t>I always get nervous and feel shy when I speak English in public. </a:t>
                  </a:r>
                </a:p>
              </p:txBody>
            </p:sp>
          </p:grpSp>
          <p:sp>
            <p:nvSpPr>
              <p:cNvPr id="5151" name="Text Box 29"/>
              <p:cNvSpPr txBox="1">
                <a:spLocks noChangeArrowheads="1"/>
              </p:cNvSpPr>
              <p:nvPr/>
            </p:nvSpPr>
            <p:spPr bwMode="auto">
              <a:xfrm>
                <a:off x="3792" y="1488"/>
                <a:ext cx="179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latin typeface="楷体" panose="02010609060101010101" pitchFamily="49" charset="-122"/>
                    <a:ea typeface="楷体" panose="02010609060101010101" pitchFamily="49" charset="-122"/>
                  </a:rPr>
                  <a:t>______________ </a:t>
                </a:r>
              </a:p>
            </p:txBody>
          </p:sp>
        </p:grpSp>
        <p:sp>
          <p:nvSpPr>
            <p:cNvPr id="5149" name="Text Box 35"/>
            <p:cNvSpPr txBox="1">
              <a:spLocks noChangeArrowheads="1"/>
            </p:cNvSpPr>
            <p:nvPr/>
          </p:nvSpPr>
          <p:spPr bwMode="auto">
            <a:xfrm>
              <a:off x="192" y="2400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latin typeface="楷体" panose="02010609060101010101" pitchFamily="49" charset="-122"/>
                  <a:ea typeface="楷体" panose="02010609060101010101" pitchFamily="49" charset="-122"/>
                </a:rPr>
                <a:t>2. </a:t>
              </a:r>
            </a:p>
          </p:txBody>
        </p:sp>
      </p:grpSp>
      <p:grpSp>
        <p:nvGrpSpPr>
          <p:cNvPr id="5128" name="Group 39"/>
          <p:cNvGrpSpPr/>
          <p:nvPr/>
        </p:nvGrpSpPr>
        <p:grpSpPr bwMode="auto">
          <a:xfrm>
            <a:off x="304800" y="4953000"/>
            <a:ext cx="8489950" cy="914400"/>
            <a:chOff x="192" y="3447"/>
            <a:chExt cx="5348" cy="576"/>
          </a:xfrm>
        </p:grpSpPr>
        <p:grpSp>
          <p:nvGrpSpPr>
            <p:cNvPr id="5142" name="Group 30"/>
            <p:cNvGrpSpPr/>
            <p:nvPr/>
          </p:nvGrpSpPr>
          <p:grpSpPr bwMode="auto">
            <a:xfrm>
              <a:off x="480" y="3456"/>
              <a:ext cx="5060" cy="567"/>
              <a:chOff x="528" y="1248"/>
              <a:chExt cx="5060" cy="567"/>
            </a:xfrm>
          </p:grpSpPr>
          <p:grpSp>
            <p:nvGrpSpPr>
              <p:cNvPr id="5144" name="Group 31"/>
              <p:cNvGrpSpPr/>
              <p:nvPr/>
            </p:nvGrpSpPr>
            <p:grpSpPr bwMode="auto">
              <a:xfrm>
                <a:off x="528" y="1248"/>
                <a:ext cx="3312" cy="480"/>
                <a:chOff x="1008" y="2064"/>
                <a:chExt cx="3312" cy="480"/>
              </a:xfrm>
            </p:grpSpPr>
            <p:sp>
              <p:nvSpPr>
                <p:cNvPr id="5146" name="AutoShape 32"/>
                <p:cNvSpPr>
                  <a:spLocks noChangeArrowheads="1"/>
                </p:cNvSpPr>
                <p:nvPr/>
              </p:nvSpPr>
              <p:spPr bwMode="auto">
                <a:xfrm>
                  <a:off x="1008" y="2112"/>
                  <a:ext cx="3168" cy="432"/>
                </a:xfrm>
                <a:prstGeom prst="wedgeRoundRectCallout">
                  <a:avLst>
                    <a:gd name="adj1" fmla="val 66667"/>
                    <a:gd name="adj2" fmla="val 32051"/>
                    <a:gd name="adj3" fmla="val 16667"/>
                  </a:avLst>
                </a:prstGeom>
                <a:solidFill>
                  <a:srgbClr val="FF99CC">
                    <a:alpha val="79999"/>
                  </a:srgbClr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pPr algn="ctr"/>
                  <a:endParaRPr lang="zh-CN" altLang="zh-CN"/>
                </a:p>
              </p:txBody>
            </p:sp>
            <p:sp>
              <p:nvSpPr>
                <p:cNvPr id="514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056" y="2064"/>
                  <a:ext cx="3264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400">
                      <a:solidFill>
                        <a:srgbClr val="0000CC"/>
                      </a:solidFill>
                      <a:latin typeface="Arial Narrow" panose="020B0606020202030204" pitchFamily="34" charset="0"/>
                    </a:rPr>
                    <a:t>I’m getting fat. </a:t>
                  </a:r>
                </a:p>
              </p:txBody>
            </p:sp>
          </p:grpSp>
          <p:sp>
            <p:nvSpPr>
              <p:cNvPr id="5145" name="Text Box 34"/>
              <p:cNvSpPr txBox="1">
                <a:spLocks noChangeArrowheads="1"/>
              </p:cNvSpPr>
              <p:nvPr/>
            </p:nvSpPr>
            <p:spPr bwMode="auto">
              <a:xfrm>
                <a:off x="3792" y="1488"/>
                <a:ext cx="179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latin typeface="楷体" panose="02010609060101010101" pitchFamily="49" charset="-122"/>
                    <a:ea typeface="楷体" panose="02010609060101010101" pitchFamily="49" charset="-122"/>
                  </a:rPr>
                  <a:t>______________ </a:t>
                </a:r>
              </a:p>
            </p:txBody>
          </p:sp>
        </p:grpSp>
        <p:sp>
          <p:nvSpPr>
            <p:cNvPr id="5143" name="Text Box 36"/>
            <p:cNvSpPr txBox="1">
              <a:spLocks noChangeArrowheads="1"/>
            </p:cNvSpPr>
            <p:nvPr/>
          </p:nvSpPr>
          <p:spPr bwMode="auto">
            <a:xfrm>
              <a:off x="192" y="3447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latin typeface="楷体" panose="02010609060101010101" pitchFamily="49" charset="-122"/>
                  <a:ea typeface="楷体" panose="02010609060101010101" pitchFamily="49" charset="-122"/>
                </a:rPr>
                <a:t>3. </a:t>
              </a:r>
            </a:p>
          </p:txBody>
        </p:sp>
      </p:grpSp>
      <p:sp>
        <p:nvSpPr>
          <p:cNvPr id="5129" name="Text Box 40"/>
          <p:cNvSpPr txBox="1">
            <a:spLocks noChangeArrowheads="1"/>
          </p:cNvSpPr>
          <p:nvPr/>
        </p:nvSpPr>
        <p:spPr bwMode="auto">
          <a:xfrm>
            <a:off x="76200" y="2667000"/>
            <a:ext cx="7527925" cy="457200"/>
          </a:xfrm>
          <a:prstGeom prst="rect">
            <a:avLst/>
          </a:prstGeom>
          <a:solidFill>
            <a:srgbClr val="FFD08B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 Narrow" panose="020B0606020202030204" pitchFamily="34" charset="0"/>
              </a:rPr>
              <a:t>Suggestion: __________ and just _________ the dentist’s advice.</a:t>
            </a:r>
          </a:p>
        </p:txBody>
      </p:sp>
      <p:sp>
        <p:nvSpPr>
          <p:cNvPr id="5130" name="Text Box 41"/>
          <p:cNvSpPr txBox="1">
            <a:spLocks noChangeArrowheads="1"/>
          </p:cNvSpPr>
          <p:nvPr/>
        </p:nvSpPr>
        <p:spPr bwMode="auto">
          <a:xfrm>
            <a:off x="76200" y="4419600"/>
            <a:ext cx="6580188" cy="457200"/>
          </a:xfrm>
          <a:prstGeom prst="rect">
            <a:avLst/>
          </a:prstGeom>
          <a:solidFill>
            <a:srgbClr val="FFD08B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 Narrow" panose="020B0606020202030204" pitchFamily="34" charset="0"/>
              </a:rPr>
              <a:t>Suggestion: Just be___________and ___________often.</a:t>
            </a:r>
          </a:p>
        </p:txBody>
      </p:sp>
      <p:sp>
        <p:nvSpPr>
          <p:cNvPr id="5131" name="Text Box 42"/>
          <p:cNvSpPr txBox="1">
            <a:spLocks noChangeArrowheads="1"/>
          </p:cNvSpPr>
          <p:nvPr/>
        </p:nvSpPr>
        <p:spPr bwMode="auto">
          <a:xfrm>
            <a:off x="0" y="5842000"/>
            <a:ext cx="9034463" cy="457200"/>
          </a:xfrm>
          <a:prstGeom prst="rect">
            <a:avLst/>
          </a:prstGeom>
          <a:solidFill>
            <a:srgbClr val="FFD08B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 Narrow" panose="020B0606020202030204" pitchFamily="34" charset="0"/>
              </a:rPr>
              <a:t>Suggestion: ___________! Why not eat less _____ food and do more _______.</a:t>
            </a:r>
          </a:p>
        </p:txBody>
      </p:sp>
      <p:sp>
        <p:nvSpPr>
          <p:cNvPr id="105515" name="Rectangle 43"/>
          <p:cNvSpPr>
            <a:spLocks noChangeArrowheads="1"/>
          </p:cNvSpPr>
          <p:nvPr/>
        </p:nvSpPr>
        <p:spPr bwMode="auto">
          <a:xfrm>
            <a:off x="6781800" y="2057400"/>
            <a:ext cx="933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Mike</a:t>
            </a:r>
          </a:p>
        </p:txBody>
      </p:sp>
      <p:sp>
        <p:nvSpPr>
          <p:cNvPr id="105516" name="Rectangle 44"/>
          <p:cNvSpPr>
            <a:spLocks noChangeArrowheads="1"/>
          </p:cNvSpPr>
          <p:nvPr/>
        </p:nvSpPr>
        <p:spPr bwMode="auto">
          <a:xfrm>
            <a:off x="6781800" y="3733800"/>
            <a:ext cx="814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Jane</a:t>
            </a:r>
          </a:p>
        </p:txBody>
      </p:sp>
      <p:sp>
        <p:nvSpPr>
          <p:cNvPr id="5134" name="Rectangle 45"/>
          <p:cNvSpPr>
            <a:spLocks noChangeArrowheads="1"/>
          </p:cNvSpPr>
          <p:nvPr/>
        </p:nvSpPr>
        <p:spPr bwMode="auto">
          <a:xfrm>
            <a:off x="6781800" y="52578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Lucy</a:t>
            </a:r>
          </a:p>
        </p:txBody>
      </p:sp>
      <p:sp>
        <p:nvSpPr>
          <p:cNvPr id="105518" name="Rectangle 46"/>
          <p:cNvSpPr>
            <a:spLocks noChangeArrowheads="1"/>
          </p:cNvSpPr>
          <p:nvPr/>
        </p:nvSpPr>
        <p:spPr bwMode="auto">
          <a:xfrm>
            <a:off x="1905000" y="2590800"/>
            <a:ext cx="1011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Relax</a:t>
            </a:r>
          </a:p>
        </p:txBody>
      </p:sp>
      <p:sp>
        <p:nvSpPr>
          <p:cNvPr id="105519" name="Rectangle 47"/>
          <p:cNvSpPr>
            <a:spLocks noChangeArrowheads="1"/>
          </p:cNvSpPr>
          <p:nvPr/>
        </p:nvSpPr>
        <p:spPr bwMode="auto">
          <a:xfrm>
            <a:off x="4038600" y="2590800"/>
            <a:ext cx="111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follow</a:t>
            </a:r>
          </a:p>
        </p:txBody>
      </p:sp>
      <p:sp>
        <p:nvSpPr>
          <p:cNvPr id="105520" name="Rectangle 48"/>
          <p:cNvSpPr>
            <a:spLocks noChangeArrowheads="1"/>
          </p:cNvSpPr>
          <p:nvPr/>
        </p:nvSpPr>
        <p:spPr bwMode="auto">
          <a:xfrm>
            <a:off x="2743200" y="4343400"/>
            <a:ext cx="1062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 brave</a:t>
            </a:r>
          </a:p>
        </p:txBody>
      </p:sp>
      <p:sp>
        <p:nvSpPr>
          <p:cNvPr id="105521" name="Rectangle 49"/>
          <p:cNvSpPr>
            <a:spLocks noChangeArrowheads="1"/>
          </p:cNvSpPr>
          <p:nvPr/>
        </p:nvSpPr>
        <p:spPr bwMode="auto">
          <a:xfrm>
            <a:off x="4419600" y="4357688"/>
            <a:ext cx="1306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practice</a:t>
            </a:r>
          </a:p>
        </p:txBody>
      </p:sp>
      <p:sp>
        <p:nvSpPr>
          <p:cNvPr id="5139" name="Rectangle 50"/>
          <p:cNvSpPr>
            <a:spLocks noChangeArrowheads="1"/>
          </p:cNvSpPr>
          <p:nvPr/>
        </p:nvSpPr>
        <p:spPr bwMode="auto">
          <a:xfrm>
            <a:off x="1295400" y="5791200"/>
            <a:ext cx="1755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Arial Narrow" panose="020B0606020202030204" pitchFamily="34" charset="0"/>
              </a:rPr>
              <a:t>Take it easy</a:t>
            </a:r>
          </a:p>
        </p:txBody>
      </p:sp>
      <p:sp>
        <p:nvSpPr>
          <p:cNvPr id="5140" name="Rectangle 51"/>
          <p:cNvSpPr>
            <a:spLocks noChangeArrowheads="1"/>
          </p:cNvSpPr>
          <p:nvPr/>
        </p:nvSpPr>
        <p:spPr bwMode="auto">
          <a:xfrm>
            <a:off x="5105400" y="5791200"/>
            <a:ext cx="654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Arial Narrow" panose="020B0606020202030204" pitchFamily="34" charset="0"/>
              </a:rPr>
              <a:t>rich</a:t>
            </a:r>
          </a:p>
        </p:txBody>
      </p:sp>
      <p:sp>
        <p:nvSpPr>
          <p:cNvPr id="5141" name="Rectangle 52"/>
          <p:cNvSpPr>
            <a:spLocks noChangeArrowheads="1"/>
          </p:cNvSpPr>
          <p:nvPr/>
        </p:nvSpPr>
        <p:spPr bwMode="auto">
          <a:xfrm>
            <a:off x="7797800" y="5791200"/>
            <a:ext cx="127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Arial Narrow" panose="020B0606020202030204" pitchFamily="34" charset="0"/>
              </a:rPr>
              <a:t>exercise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27" name="WindowsMediaPlayer1" r:id="rId2" imgW="3352680" imgH="609480"/>
        </mc:Choice>
        <mc:Fallback>
          <p:control name="WindowsMediaPlayer1" r:id="rId2" imgW="335268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6324600" y="914400"/>
                  <a:ext cx="25908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5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15" grpId="0"/>
      <p:bldP spid="105516" grpId="0"/>
      <p:bldP spid="5134" grpId="0"/>
      <p:bldP spid="105518" grpId="0"/>
      <p:bldP spid="105519" grpId="0"/>
      <p:bldP spid="105520" grpId="0"/>
      <p:bldP spid="105521" grpId="0"/>
      <p:bldP spid="5139" grpId="0"/>
      <p:bldP spid="5140" grpId="0"/>
      <p:bldP spid="51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4000" smtClean="0"/>
              <a:t>Fill in the table according to the conversations in 3 B.</a:t>
            </a:r>
          </a:p>
        </p:txBody>
      </p:sp>
      <p:graphicFrame>
        <p:nvGraphicFramePr>
          <p:cNvPr id="87111" name="Group 71"/>
          <p:cNvGraphicFramePr>
            <a:graphicFrameLocks noGrp="1"/>
          </p:cNvGraphicFramePr>
          <p:nvPr>
            <p:ph type="tbl" idx="1"/>
          </p:nvPr>
        </p:nvGraphicFramePr>
        <p:xfrm>
          <a:off x="533400" y="1295400"/>
          <a:ext cx="8191500" cy="4548189"/>
        </p:xfrm>
        <a:graphic>
          <a:graphicData uri="http://schemas.openxmlformats.org/drawingml/2006/table">
            <a:tbl>
              <a:tblPr/>
              <a:tblGrid>
                <a:gridCol w="1289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2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2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Feeling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Reason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Advice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4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Mike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Follow the dentist’s advice.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Jane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 good.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Lucy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Getting fat.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7112" name="Text Box 72"/>
          <p:cNvSpPr txBox="1">
            <a:spLocks noChangeArrowheads="1"/>
          </p:cNvSpPr>
          <p:nvPr/>
        </p:nvSpPr>
        <p:spPr bwMode="auto">
          <a:xfrm>
            <a:off x="1905000" y="2743200"/>
            <a:ext cx="1676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66"/>
                </a:solidFill>
              </a:rPr>
              <a:t>Worried &amp;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66"/>
                </a:solidFill>
              </a:rPr>
              <a:t>frightened</a:t>
            </a:r>
          </a:p>
        </p:txBody>
      </p:sp>
      <p:sp>
        <p:nvSpPr>
          <p:cNvPr id="87113" name="Text Box 73"/>
          <p:cNvSpPr txBox="1">
            <a:spLocks noChangeArrowheads="1"/>
          </p:cNvSpPr>
          <p:nvPr/>
        </p:nvSpPr>
        <p:spPr bwMode="auto">
          <a:xfrm>
            <a:off x="3886200" y="28194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66"/>
                </a:solidFill>
              </a:rPr>
              <a:t>Go to the dentist</a:t>
            </a:r>
          </a:p>
        </p:txBody>
      </p:sp>
      <p:sp>
        <p:nvSpPr>
          <p:cNvPr id="87114" name="Text Box 74"/>
          <p:cNvSpPr txBox="1">
            <a:spLocks noChangeArrowheads="1"/>
          </p:cNvSpPr>
          <p:nvPr/>
        </p:nvSpPr>
        <p:spPr bwMode="auto">
          <a:xfrm>
            <a:off x="3962400" y="40386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66"/>
                </a:solidFill>
              </a:rPr>
              <a:t>Will make a speech</a:t>
            </a:r>
          </a:p>
        </p:txBody>
      </p:sp>
      <p:sp>
        <p:nvSpPr>
          <p:cNvPr id="87115" name="Text Box 75"/>
          <p:cNvSpPr txBox="1">
            <a:spLocks noChangeArrowheads="1"/>
          </p:cNvSpPr>
          <p:nvPr/>
        </p:nvSpPr>
        <p:spPr bwMode="auto">
          <a:xfrm>
            <a:off x="6019800" y="4038600"/>
            <a:ext cx="228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66"/>
                </a:solidFill>
              </a:rPr>
              <a:t>Be brave and practice</a:t>
            </a:r>
          </a:p>
        </p:txBody>
      </p:sp>
      <p:sp>
        <p:nvSpPr>
          <p:cNvPr id="87116" name="Text Box 76"/>
          <p:cNvSpPr txBox="1">
            <a:spLocks noChangeArrowheads="1"/>
          </p:cNvSpPr>
          <p:nvPr/>
        </p:nvSpPr>
        <p:spPr bwMode="auto">
          <a:xfrm>
            <a:off x="1752600" y="5410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66"/>
                </a:solidFill>
              </a:rPr>
              <a:t>Unhappy </a:t>
            </a:r>
          </a:p>
        </p:txBody>
      </p:sp>
      <p:sp>
        <p:nvSpPr>
          <p:cNvPr id="87117" name="Text Box 77"/>
          <p:cNvSpPr txBox="1">
            <a:spLocks noChangeArrowheads="1"/>
          </p:cNvSpPr>
          <p:nvPr/>
        </p:nvSpPr>
        <p:spPr bwMode="auto">
          <a:xfrm>
            <a:off x="5867400" y="5029200"/>
            <a:ext cx="2590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66"/>
                </a:solidFill>
              </a:rPr>
              <a:t>Eat less rich food and do more exercise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12" grpId="0"/>
      <p:bldP spid="87113" grpId="0"/>
      <p:bldP spid="87114" grpId="0"/>
      <p:bldP spid="87115" grpId="0"/>
      <p:bldP spid="87116" grpId="0"/>
      <p:bldP spid="871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  </a:t>
            </a:r>
          </a:p>
          <a:p>
            <a:pPr eaLnBrk="1" hangingPunct="1"/>
            <a:r>
              <a:rPr lang="en-US" altLang="zh-CN"/>
              <a:t>   </a:t>
            </a:r>
          </a:p>
        </p:txBody>
      </p:sp>
      <p:grpSp>
        <p:nvGrpSpPr>
          <p:cNvPr id="25603" name="Group 71"/>
          <p:cNvGrpSpPr/>
          <p:nvPr/>
        </p:nvGrpSpPr>
        <p:grpSpPr bwMode="auto">
          <a:xfrm>
            <a:off x="6172200" y="228600"/>
            <a:ext cx="2209800" cy="838200"/>
            <a:chOff x="3744" y="144"/>
            <a:chExt cx="1728" cy="528"/>
          </a:xfrm>
        </p:grpSpPr>
        <p:grpSp>
          <p:nvGrpSpPr>
            <p:cNvPr id="25621" name="Group 47"/>
            <p:cNvGrpSpPr/>
            <p:nvPr/>
          </p:nvGrpSpPr>
          <p:grpSpPr bwMode="auto">
            <a:xfrm>
              <a:off x="3744" y="144"/>
              <a:ext cx="1728" cy="528"/>
              <a:chOff x="0" y="5"/>
              <a:chExt cx="668" cy="647"/>
            </a:xfrm>
          </p:grpSpPr>
          <p:sp>
            <p:nvSpPr>
              <p:cNvPr id="25623" name="Oval 59"/>
              <p:cNvSpPr>
                <a:spLocks noChangeArrowheads="1"/>
              </p:cNvSpPr>
              <p:nvPr/>
            </p:nvSpPr>
            <p:spPr bwMode="auto">
              <a:xfrm>
                <a:off x="0" y="150"/>
                <a:ext cx="668" cy="371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zh-CN"/>
              </a:p>
            </p:txBody>
          </p:sp>
          <p:sp>
            <p:nvSpPr>
              <p:cNvPr id="25624" name="Oval 60"/>
              <p:cNvSpPr>
                <a:spLocks noChangeArrowheads="1"/>
              </p:cNvSpPr>
              <p:nvPr/>
            </p:nvSpPr>
            <p:spPr bwMode="auto">
              <a:xfrm>
                <a:off x="7" y="5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zh-CN"/>
              </a:p>
            </p:txBody>
          </p:sp>
          <p:sp>
            <p:nvSpPr>
              <p:cNvPr id="25625" name="Oval 61"/>
              <p:cNvSpPr>
                <a:spLocks noChangeArrowheads="1"/>
              </p:cNvSpPr>
              <p:nvPr/>
            </p:nvSpPr>
            <p:spPr bwMode="auto">
              <a:xfrm>
                <a:off x="15" y="9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zh-CN"/>
              </a:p>
            </p:txBody>
          </p:sp>
          <p:sp>
            <p:nvSpPr>
              <p:cNvPr id="25626" name="Oval 62"/>
              <p:cNvSpPr>
                <a:spLocks noChangeArrowheads="1"/>
              </p:cNvSpPr>
              <p:nvPr/>
            </p:nvSpPr>
            <p:spPr bwMode="auto">
              <a:xfrm>
                <a:off x="22" y="15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zh-CN"/>
              </a:p>
            </p:txBody>
          </p:sp>
          <p:sp>
            <p:nvSpPr>
              <p:cNvPr id="25627" name="Oval 63"/>
              <p:cNvSpPr>
                <a:spLocks noChangeArrowheads="1"/>
              </p:cNvSpPr>
              <p:nvPr/>
            </p:nvSpPr>
            <p:spPr bwMode="auto">
              <a:xfrm>
                <a:off x="57" y="31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zh-CN"/>
              </a:p>
            </p:txBody>
          </p:sp>
        </p:grpSp>
        <p:sp>
          <p:nvSpPr>
            <p:cNvPr id="25622" name="Text Box 64"/>
            <p:cNvSpPr txBox="1">
              <a:spLocks noChangeArrowheads="1"/>
            </p:cNvSpPr>
            <p:nvPr/>
          </p:nvSpPr>
          <p:spPr bwMode="auto">
            <a:xfrm>
              <a:off x="4518" y="261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/>
            </a:p>
          </p:txBody>
        </p:sp>
      </p:grpSp>
      <p:grpSp>
        <p:nvGrpSpPr>
          <p:cNvPr id="25604" name="Group 73"/>
          <p:cNvGrpSpPr/>
          <p:nvPr/>
        </p:nvGrpSpPr>
        <p:grpSpPr bwMode="auto">
          <a:xfrm>
            <a:off x="381000" y="914400"/>
            <a:ext cx="8115300" cy="2362200"/>
            <a:chOff x="144" y="576"/>
            <a:chExt cx="5112" cy="1296"/>
          </a:xfrm>
        </p:grpSpPr>
        <p:grpSp>
          <p:nvGrpSpPr>
            <p:cNvPr id="25615" name="Group 72"/>
            <p:cNvGrpSpPr/>
            <p:nvPr/>
          </p:nvGrpSpPr>
          <p:grpSpPr bwMode="auto">
            <a:xfrm>
              <a:off x="144" y="864"/>
              <a:ext cx="5112" cy="1008"/>
              <a:chOff x="144" y="1056"/>
              <a:chExt cx="5112" cy="1008"/>
            </a:xfrm>
          </p:grpSpPr>
          <p:sp>
            <p:nvSpPr>
              <p:cNvPr id="25619" name="AutoShape 53"/>
              <p:cNvSpPr>
                <a:spLocks noChangeArrowheads="1"/>
              </p:cNvSpPr>
              <p:nvPr/>
            </p:nvSpPr>
            <p:spPr bwMode="auto">
              <a:xfrm>
                <a:off x="144" y="1056"/>
                <a:ext cx="5112" cy="1008"/>
              </a:xfrm>
              <a:prstGeom prst="roundRect">
                <a:avLst>
                  <a:gd name="adj" fmla="val 16667"/>
                </a:avLst>
              </a:prstGeom>
              <a:solidFill>
                <a:srgbClr val="3CA1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 sz="2800"/>
              </a:p>
            </p:txBody>
          </p:sp>
          <p:sp>
            <p:nvSpPr>
              <p:cNvPr id="25620" name="Text Box 65"/>
              <p:cNvSpPr txBox="1">
                <a:spLocks noChangeArrowheads="1"/>
              </p:cNvSpPr>
              <p:nvPr/>
            </p:nvSpPr>
            <p:spPr bwMode="auto">
              <a:xfrm>
                <a:off x="192" y="1200"/>
                <a:ext cx="4896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AutoNum type="arabicPeriod"/>
                </a:pPr>
                <a:r>
                  <a:rPr lang="en-US" altLang="zh-CN" sz="2400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Words and phrases:</a:t>
                </a:r>
              </a:p>
              <a:p>
                <a:pPr eaLnBrk="1" hangingPunct="1"/>
                <a:r>
                  <a:rPr lang="en-US" altLang="zh-CN" sz="2400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	test, nervous, speech, have a test, give a speech, get so nervous, </a:t>
                </a:r>
              </a:p>
              <a:p>
                <a:pPr eaLnBrk="1" hangingPunct="1"/>
                <a:r>
                  <a:rPr lang="en-US" altLang="zh-CN" sz="2400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2. Six structures of simple sentences. </a:t>
                </a:r>
              </a:p>
            </p:txBody>
          </p:sp>
        </p:grpSp>
        <p:grpSp>
          <p:nvGrpSpPr>
            <p:cNvPr id="25616" name="Group 60"/>
            <p:cNvGrpSpPr/>
            <p:nvPr/>
          </p:nvGrpSpPr>
          <p:grpSpPr bwMode="auto">
            <a:xfrm>
              <a:off x="432" y="576"/>
              <a:ext cx="1027" cy="384"/>
              <a:chOff x="3811" y="3290"/>
              <a:chExt cx="1363" cy="509"/>
            </a:xfrm>
          </p:grpSpPr>
          <p:sp>
            <p:nvSpPr>
              <p:cNvPr id="25617" name="AutoShape 93"/>
              <p:cNvSpPr>
                <a:spLocks noChangeArrowheads="1"/>
              </p:cNvSpPr>
              <p:nvPr/>
            </p:nvSpPr>
            <p:spPr bwMode="auto">
              <a:xfrm>
                <a:off x="3811" y="3290"/>
                <a:ext cx="1363" cy="499"/>
              </a:xfrm>
              <a:prstGeom prst="roundRect">
                <a:avLst>
                  <a:gd name="adj" fmla="val 40389"/>
                </a:avLst>
              </a:prstGeom>
              <a:gradFill rotWithShape="1">
                <a:gsLst>
                  <a:gs pos="0">
                    <a:srgbClr val="A39446"/>
                  </a:gs>
                  <a:gs pos="100000">
                    <a:srgbClr val="00329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25618" name="AutoShape 94"/>
              <p:cNvSpPr>
                <a:spLocks noChangeArrowheads="1"/>
              </p:cNvSpPr>
              <p:nvPr/>
            </p:nvSpPr>
            <p:spPr bwMode="auto">
              <a:xfrm>
                <a:off x="3840" y="3312"/>
                <a:ext cx="1304" cy="48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9E065"/>
                  </a:gs>
                  <a:gs pos="100000">
                    <a:srgbClr val="00329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altLang="zh-CN" sz="2400" dirty="0">
                    <a:solidFill>
                      <a:srgbClr val="FF0066"/>
                    </a:solidFill>
                  </a:rPr>
                  <a:t>We learn</a:t>
                </a:r>
              </a:p>
            </p:txBody>
          </p:sp>
        </p:grpSp>
      </p:grpSp>
      <p:grpSp>
        <p:nvGrpSpPr>
          <p:cNvPr id="25605" name="Group 54"/>
          <p:cNvGrpSpPr/>
          <p:nvPr/>
        </p:nvGrpSpPr>
        <p:grpSpPr bwMode="auto">
          <a:xfrm>
            <a:off x="304800" y="3581400"/>
            <a:ext cx="8305800" cy="2717800"/>
            <a:chOff x="2992" y="911"/>
            <a:chExt cx="2576" cy="2830"/>
          </a:xfrm>
        </p:grpSpPr>
        <p:sp>
          <p:nvSpPr>
            <p:cNvPr id="25610" name="AutoShape 67"/>
            <p:cNvSpPr>
              <a:spLocks noChangeArrowheads="1"/>
            </p:cNvSpPr>
            <p:nvPr/>
          </p:nvSpPr>
          <p:spPr bwMode="auto">
            <a:xfrm>
              <a:off x="2992" y="911"/>
              <a:ext cx="2576" cy="283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5611" name="AutoShape 68"/>
            <p:cNvSpPr>
              <a:spLocks noChangeArrowheads="1"/>
            </p:cNvSpPr>
            <p:nvPr/>
          </p:nvSpPr>
          <p:spPr bwMode="auto">
            <a:xfrm>
              <a:off x="3026" y="916"/>
              <a:ext cx="2499" cy="2777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5612" name="AutoShape 69"/>
            <p:cNvSpPr>
              <a:spLocks noChangeArrowheads="1"/>
            </p:cNvSpPr>
            <p:nvPr/>
          </p:nvSpPr>
          <p:spPr bwMode="auto">
            <a:xfrm>
              <a:off x="3024" y="2208"/>
              <a:ext cx="2464" cy="139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5613" name="AutoShape 70"/>
            <p:cNvSpPr>
              <a:spLocks noChangeArrowheads="1"/>
            </p:cNvSpPr>
            <p:nvPr/>
          </p:nvSpPr>
          <p:spPr bwMode="auto">
            <a:xfrm>
              <a:off x="3043" y="930"/>
              <a:ext cx="2464" cy="70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5614" name="Text Box 77"/>
            <p:cNvSpPr txBox="1">
              <a:spLocks noChangeArrowheads="1"/>
            </p:cNvSpPr>
            <p:nvPr/>
          </p:nvSpPr>
          <p:spPr bwMode="auto">
            <a:xfrm>
              <a:off x="3061" y="1197"/>
              <a:ext cx="2451" cy="2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AutoNum type="arabicPeriod"/>
              </a:pPr>
              <a:r>
                <a:rPr lang="en-US" altLang="zh-CN" sz="2400" dirty="0">
                  <a:latin typeface="Arial Narrow" panose="020B0606020202030204" pitchFamily="34" charset="0"/>
                </a:rPr>
                <a:t>Describe our feelings:</a:t>
              </a:r>
            </a:p>
            <a:p>
              <a:pPr eaLnBrk="1" hangingPunct="1"/>
              <a:r>
                <a:rPr lang="en-US" altLang="zh-CN" sz="2400" dirty="0">
                  <a:latin typeface="Arial Narrow" panose="020B0606020202030204" pitchFamily="34" charset="0"/>
                </a:rPr>
                <a:t>	I’m worried.  I always get nervous before a test. </a:t>
              </a:r>
            </a:p>
            <a:p>
              <a:pPr eaLnBrk="1" hangingPunct="1"/>
              <a:r>
                <a:rPr lang="en-US" altLang="zh-CN" sz="2400" dirty="0">
                  <a:latin typeface="Arial Narrow" panose="020B0606020202030204" pitchFamily="34" charset="0"/>
                </a:rPr>
                <a:t>	I feel more relaxed now because of your help. </a:t>
              </a:r>
            </a:p>
            <a:p>
              <a:pPr eaLnBrk="1" hangingPunct="1">
                <a:buFontTx/>
                <a:buAutoNum type="arabicPeriod" startAt="2"/>
              </a:pPr>
              <a:r>
                <a:rPr lang="en-US" altLang="zh-CN" sz="2400" dirty="0">
                  <a:latin typeface="Arial Narrow" panose="020B0606020202030204" pitchFamily="34" charset="0"/>
                </a:rPr>
                <a:t>Comfort others: </a:t>
              </a:r>
            </a:p>
            <a:p>
              <a:pPr eaLnBrk="1" hangingPunct="1"/>
              <a:r>
                <a:rPr lang="en-US" altLang="zh-CN" sz="2400" dirty="0">
                  <a:latin typeface="Arial Narrow" panose="020B0606020202030204" pitchFamily="34" charset="0"/>
                </a:rPr>
                <a:t>	Relax, Michael. I am sure you will do well. </a:t>
              </a:r>
            </a:p>
            <a:p>
              <a:pPr eaLnBrk="1" hangingPunct="1"/>
              <a:r>
                <a:rPr lang="en-US" altLang="zh-CN" sz="2400" dirty="0">
                  <a:latin typeface="Arial Narrow" panose="020B0606020202030204" pitchFamily="34" charset="0"/>
                </a:rPr>
                <a:t>	Don’t worry! Just be brave. </a:t>
              </a:r>
            </a:p>
          </p:txBody>
        </p:sp>
      </p:grpSp>
      <p:grpSp>
        <p:nvGrpSpPr>
          <p:cNvPr id="25606" name="Group 67"/>
          <p:cNvGrpSpPr/>
          <p:nvPr/>
        </p:nvGrpSpPr>
        <p:grpSpPr bwMode="auto">
          <a:xfrm>
            <a:off x="762000" y="3200400"/>
            <a:ext cx="1630363" cy="609600"/>
            <a:chOff x="3811" y="3290"/>
            <a:chExt cx="1363" cy="509"/>
          </a:xfrm>
        </p:grpSpPr>
        <p:sp>
          <p:nvSpPr>
            <p:cNvPr id="25608" name="AutoShape 93"/>
            <p:cNvSpPr>
              <a:spLocks noChangeArrowheads="1"/>
            </p:cNvSpPr>
            <p:nvPr/>
          </p:nvSpPr>
          <p:spPr bwMode="auto">
            <a:xfrm>
              <a:off x="3811" y="3290"/>
              <a:ext cx="1363" cy="499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A39446"/>
                </a:gs>
                <a:gs pos="100000">
                  <a:srgbClr val="00329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solidFill>
                  <a:srgbClr val="FF0066"/>
                </a:solidFill>
              </a:endParaRPr>
            </a:p>
          </p:txBody>
        </p:sp>
        <p:sp>
          <p:nvSpPr>
            <p:cNvPr id="25609" name="AutoShape 94"/>
            <p:cNvSpPr>
              <a:spLocks noChangeArrowheads="1"/>
            </p:cNvSpPr>
            <p:nvPr/>
          </p:nvSpPr>
          <p:spPr bwMode="auto">
            <a:xfrm>
              <a:off x="3840" y="3312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00329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zh-CN" sz="2400" dirty="0">
                  <a:solidFill>
                    <a:srgbClr val="FF0066"/>
                  </a:solidFill>
                </a:rPr>
                <a:t>We can</a:t>
              </a:r>
            </a:p>
          </p:txBody>
        </p:sp>
      </p:grpSp>
      <p:sp>
        <p:nvSpPr>
          <p:cNvPr id="256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67400" y="304800"/>
            <a:ext cx="2667000" cy="563563"/>
          </a:xfrm>
        </p:spPr>
        <p:txBody>
          <a:bodyPr/>
          <a:lstStyle/>
          <a:p>
            <a:pPr eaLnBrk="1" hangingPunct="1"/>
            <a:r>
              <a:rPr lang="en-US" altLang="zh-CN" b="0" dirty="0" smtClean="0">
                <a:solidFill>
                  <a:srgbClr val="FF0066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1"/>
          <p:cNvSpPr>
            <a:spLocks noGrp="1" noChangeArrowheads="1"/>
          </p:cNvSpPr>
          <p:nvPr>
            <p:ph type="title"/>
          </p:nvPr>
        </p:nvSpPr>
        <p:spPr>
          <a:xfrm>
            <a:off x="533400" y="1112838"/>
            <a:ext cx="8153400" cy="868362"/>
          </a:xfrm>
        </p:spPr>
        <p:txBody>
          <a:bodyPr/>
          <a:lstStyle/>
          <a:p>
            <a:pPr algn="l" eaLnBrk="1" hangingPunct="1"/>
            <a:r>
              <a:rPr lang="en-US" altLang="zh-CN" sz="2800" smtClean="0"/>
              <a:t>Survey your classmates’ bad feelings and try to give your advice to comfort them. </a:t>
            </a:r>
          </a:p>
        </p:txBody>
      </p:sp>
      <p:graphicFrame>
        <p:nvGraphicFramePr>
          <p:cNvPr id="97375" name="Group 95"/>
          <p:cNvGraphicFramePr>
            <a:graphicFrameLocks noGrp="1"/>
          </p:cNvGraphicFramePr>
          <p:nvPr>
            <p:ph idx="1"/>
          </p:nvPr>
        </p:nvGraphicFramePr>
        <p:xfrm>
          <a:off x="533400" y="2286000"/>
          <a:ext cx="8191500" cy="3613199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Feeling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Advice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1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6649" name="Group 84"/>
          <p:cNvGrpSpPr/>
          <p:nvPr/>
        </p:nvGrpSpPr>
        <p:grpSpPr bwMode="auto">
          <a:xfrm>
            <a:off x="6324600" y="152400"/>
            <a:ext cx="2209800" cy="838200"/>
            <a:chOff x="3744" y="144"/>
            <a:chExt cx="1728" cy="528"/>
          </a:xfrm>
        </p:grpSpPr>
        <p:grpSp>
          <p:nvGrpSpPr>
            <p:cNvPr id="26651" name="Group 85"/>
            <p:cNvGrpSpPr/>
            <p:nvPr/>
          </p:nvGrpSpPr>
          <p:grpSpPr bwMode="auto">
            <a:xfrm>
              <a:off x="3744" y="144"/>
              <a:ext cx="1728" cy="528"/>
              <a:chOff x="0" y="5"/>
              <a:chExt cx="668" cy="647"/>
            </a:xfrm>
          </p:grpSpPr>
          <p:sp>
            <p:nvSpPr>
              <p:cNvPr id="26653" name="Oval 59"/>
              <p:cNvSpPr>
                <a:spLocks noChangeArrowheads="1"/>
              </p:cNvSpPr>
              <p:nvPr/>
            </p:nvSpPr>
            <p:spPr bwMode="auto">
              <a:xfrm>
                <a:off x="0" y="150"/>
                <a:ext cx="668" cy="371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zh-CN"/>
              </a:p>
            </p:txBody>
          </p:sp>
          <p:sp>
            <p:nvSpPr>
              <p:cNvPr id="26654" name="Oval 60"/>
              <p:cNvSpPr>
                <a:spLocks noChangeArrowheads="1"/>
              </p:cNvSpPr>
              <p:nvPr/>
            </p:nvSpPr>
            <p:spPr bwMode="auto">
              <a:xfrm>
                <a:off x="7" y="5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zh-CN"/>
              </a:p>
            </p:txBody>
          </p:sp>
          <p:sp>
            <p:nvSpPr>
              <p:cNvPr id="26655" name="Oval 61"/>
              <p:cNvSpPr>
                <a:spLocks noChangeArrowheads="1"/>
              </p:cNvSpPr>
              <p:nvPr/>
            </p:nvSpPr>
            <p:spPr bwMode="auto">
              <a:xfrm>
                <a:off x="15" y="9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zh-CN"/>
              </a:p>
            </p:txBody>
          </p:sp>
          <p:sp>
            <p:nvSpPr>
              <p:cNvPr id="26656" name="Oval 62"/>
              <p:cNvSpPr>
                <a:spLocks noChangeArrowheads="1"/>
              </p:cNvSpPr>
              <p:nvPr/>
            </p:nvSpPr>
            <p:spPr bwMode="auto">
              <a:xfrm>
                <a:off x="22" y="15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zh-CN"/>
              </a:p>
            </p:txBody>
          </p:sp>
          <p:sp>
            <p:nvSpPr>
              <p:cNvPr id="26657" name="Oval 63"/>
              <p:cNvSpPr>
                <a:spLocks noChangeArrowheads="1"/>
              </p:cNvSpPr>
              <p:nvPr/>
            </p:nvSpPr>
            <p:spPr bwMode="auto">
              <a:xfrm>
                <a:off x="57" y="31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zh-CN"/>
              </a:p>
            </p:txBody>
          </p:sp>
        </p:grpSp>
        <p:sp>
          <p:nvSpPr>
            <p:cNvPr id="26652" name="Text Box 64"/>
            <p:cNvSpPr txBox="1">
              <a:spLocks noChangeArrowheads="1"/>
            </p:cNvSpPr>
            <p:nvPr/>
          </p:nvSpPr>
          <p:spPr bwMode="auto">
            <a:xfrm>
              <a:off x="4518" y="261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/>
            </a:p>
          </p:txBody>
        </p:sp>
      </p:grpSp>
      <p:sp>
        <p:nvSpPr>
          <p:cNvPr id="26650" name="Rectangle 2"/>
          <p:cNvSpPr>
            <a:spLocks noChangeArrowheads="1"/>
          </p:cNvSpPr>
          <p:nvPr/>
        </p:nvSpPr>
        <p:spPr bwMode="auto">
          <a:xfrm>
            <a:off x="6019800" y="228600"/>
            <a:ext cx="26670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>
                <a:solidFill>
                  <a:srgbClr val="FF0066"/>
                </a:solidFill>
              </a:rPr>
              <a:t>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dirty="0" smtClean="0"/>
              <a:t>Review the key points in Section A.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 smtClean="0"/>
              <a:t>Try to collect more sentences with the six simple sentence structures.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 smtClean="0"/>
              <a:t>Make conversations to comfort your friends when they are feeling bad.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 smtClean="0"/>
              <a:t>Preview Section B.  </a:t>
            </a:r>
          </a:p>
        </p:txBody>
      </p:sp>
      <p:grpSp>
        <p:nvGrpSpPr>
          <p:cNvPr id="27651" name="Group 4"/>
          <p:cNvGrpSpPr/>
          <p:nvPr/>
        </p:nvGrpSpPr>
        <p:grpSpPr bwMode="auto">
          <a:xfrm>
            <a:off x="6324600" y="228600"/>
            <a:ext cx="2362200" cy="796925"/>
            <a:chOff x="2064" y="2544"/>
            <a:chExt cx="1799" cy="502"/>
          </a:xfrm>
        </p:grpSpPr>
        <p:sp>
          <p:nvSpPr>
            <p:cNvPr id="27653" name="AutoShape 78"/>
            <p:cNvSpPr>
              <a:spLocks noChangeArrowheads="1"/>
            </p:cNvSpPr>
            <p:nvPr/>
          </p:nvSpPr>
          <p:spPr bwMode="auto">
            <a:xfrm>
              <a:off x="2064" y="2544"/>
              <a:ext cx="1799" cy="502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669900"/>
                </a:gs>
                <a:gs pos="100000">
                  <a:srgbClr val="002F8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7654" name="AutoShape 79"/>
            <p:cNvSpPr>
              <a:spLocks noChangeArrowheads="1"/>
            </p:cNvSpPr>
            <p:nvPr/>
          </p:nvSpPr>
          <p:spPr bwMode="auto">
            <a:xfrm>
              <a:off x="2112" y="2544"/>
              <a:ext cx="1721" cy="49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002F8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</p:grp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0" y="381000"/>
            <a:ext cx="2057400" cy="487363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304800" y="2286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Choose the right words and use the proper forms to complete the passage. 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2163762"/>
            <a:ext cx="883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sz="3200" dirty="0">
                <a:solidFill>
                  <a:srgbClr val="401FB7"/>
                </a:solidFill>
                <a:latin typeface="Arial Narrow" panose="020B0606020202030204" pitchFamily="34" charset="0"/>
              </a:rPr>
              <a:t>		Last Sunday, we visited an old soldier who fought against the Japanese over 70 years ago. He lives _______, and he feels _______ sometimes. He was very _______ to see us. We helped him do the cleaning and cooking as _______.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sz="3200" dirty="0">
                <a:solidFill>
                  <a:srgbClr val="401FB7"/>
                </a:solidFill>
                <a:latin typeface="Arial Narrow" panose="020B0606020202030204" pitchFamily="34" charset="0"/>
              </a:rPr>
              <a:t>		After that, we chatted with him. We told him some _______ and that made him happy. We wanted  to give the old man some money but he didn’t ________ it. He _______ our help in that way. 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533400" y="1300162"/>
            <a:ext cx="8153400" cy="52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accept, alone, exciting, joke, lonely, refuse, usual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685800" y="3001962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alone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3886200" y="3001962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lonely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1066800" y="3459162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excited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2819400" y="3840162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usual</a:t>
            </a: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457200" y="4830762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jokes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6172200" y="5211762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accept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381000" y="5745162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refused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/>
      <p:bldP spid="96264" grpId="0"/>
      <p:bldP spid="96265" grpId="0"/>
      <p:bldP spid="96266" grpId="0"/>
      <p:bldP spid="96267" grpId="0"/>
      <p:bldP spid="96268" grpId="0"/>
      <p:bldP spid="962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20000" cy="5410200"/>
          </a:xfrm>
        </p:spPr>
        <p:txBody>
          <a:bodyPr/>
          <a:lstStyle/>
          <a:p>
            <a:pPr algn="ctr"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0000CC"/>
                </a:solidFill>
              </a:rPr>
              <a:t>	How do you feel when you</a:t>
            </a:r>
          </a:p>
          <a:p>
            <a:pPr lvl="1" eaLnBrk="1" hangingPunct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rgbClr val="0000CC"/>
                </a:solidFill>
              </a:rPr>
              <a:t>	have a party with friends</a:t>
            </a:r>
          </a:p>
          <a:p>
            <a:pPr lvl="1" eaLnBrk="1" hangingPunct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rgbClr val="0000CC"/>
                </a:solidFill>
              </a:rPr>
              <a:t>	win the first place in the 1500-meter race</a:t>
            </a:r>
          </a:p>
          <a:p>
            <a:pPr lvl="1" eaLnBrk="1" hangingPunct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rgbClr val="0000CC"/>
                </a:solidFill>
              </a:rPr>
              <a:t>	meet a big dog on the way home</a:t>
            </a:r>
          </a:p>
          <a:p>
            <a:pPr lvl="1" eaLnBrk="1" hangingPunct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rgbClr val="0000CC"/>
                </a:solidFill>
              </a:rPr>
              <a:t>	have nothing to do at home</a:t>
            </a:r>
          </a:p>
          <a:p>
            <a:pPr lvl="1" eaLnBrk="1" hangingPunct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rgbClr val="0000CC"/>
                </a:solidFill>
              </a:rPr>
              <a:t>	miss a wonderful game on TV</a:t>
            </a:r>
          </a:p>
          <a:p>
            <a:pPr lvl="1" eaLnBrk="1" hangingPunct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rgbClr val="0000CC"/>
                </a:solidFill>
              </a:rPr>
              <a:t>	help others in trouble</a:t>
            </a:r>
          </a:p>
          <a:p>
            <a:pPr lvl="1" eaLnBrk="1" hangingPunct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rgbClr val="0000CC"/>
                </a:solidFill>
              </a:rPr>
              <a:t>	fall ill </a:t>
            </a:r>
          </a:p>
          <a:p>
            <a:pPr lvl="1" eaLnBrk="1" hangingPunct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rgbClr val="0000CC"/>
                </a:solidFill>
              </a:rPr>
              <a:t>	will take an important test</a:t>
            </a:r>
          </a:p>
          <a:p>
            <a:pPr lvl="1" eaLnBrk="1" hangingPunct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rgbClr val="0000CC"/>
                </a:solidFill>
              </a:rPr>
              <a:t>	fail the exam		</a:t>
            </a:r>
          </a:p>
        </p:txBody>
      </p:sp>
      <p:pic>
        <p:nvPicPr>
          <p:cNvPr id="16387" name="Picture 7" descr="2008040511090188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43800" y="3048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4"/>
          <p:cNvGrpSpPr/>
          <p:nvPr/>
        </p:nvGrpSpPr>
        <p:grpSpPr bwMode="auto">
          <a:xfrm>
            <a:off x="5715000" y="4724400"/>
            <a:ext cx="1219200" cy="609600"/>
            <a:chOff x="3696" y="3072"/>
            <a:chExt cx="912" cy="384"/>
          </a:xfrm>
        </p:grpSpPr>
        <p:sp>
          <p:nvSpPr>
            <p:cNvPr id="16389" name="AutoShape 9"/>
            <p:cNvSpPr>
              <a:spLocks noChangeArrowheads="1"/>
            </p:cNvSpPr>
            <p:nvPr/>
          </p:nvSpPr>
          <p:spPr bwMode="auto">
            <a:xfrm>
              <a:off x="3696" y="3072"/>
              <a:ext cx="912" cy="384"/>
            </a:xfrm>
            <a:prstGeom prst="wedgeRoundRectCallout">
              <a:avLst>
                <a:gd name="adj1" fmla="val -86292"/>
                <a:gd name="adj2" fmla="val 52866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16390" name="Rectangle 12"/>
            <p:cNvSpPr>
              <a:spLocks noChangeArrowheads="1"/>
            </p:cNvSpPr>
            <p:nvPr/>
          </p:nvSpPr>
          <p:spPr bwMode="auto">
            <a:xfrm>
              <a:off x="3744" y="3090"/>
              <a:ext cx="7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/>
                <a:t>exam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7" name="Picture 17" descr="天使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825" y="373063"/>
            <a:ext cx="3124200" cy="1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8825" y="1171575"/>
            <a:ext cx="2971800" cy="504825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401FB7"/>
                </a:solidFill>
              </a:rPr>
              <a:t>New words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514600"/>
            <a:ext cx="4883150" cy="641350"/>
          </a:xfrm>
          <a:noFill/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3600" dirty="0" smtClean="0">
                <a:solidFill>
                  <a:srgbClr val="000099"/>
                </a:solidFill>
              </a:rPr>
              <a:t>She is giving a speech.</a:t>
            </a:r>
          </a:p>
        </p:txBody>
      </p:sp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1676400"/>
            <a:ext cx="14478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6172200" y="1649413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000099"/>
                </a:solidFill>
              </a:rPr>
              <a:t>speech </a:t>
            </a:r>
            <a:r>
              <a:rPr lang="zh-CN" altLang="en-US" sz="3600" dirty="0">
                <a:solidFill>
                  <a:srgbClr val="000099"/>
                </a:solidFill>
              </a:rPr>
              <a:t>演讲</a:t>
            </a:r>
          </a:p>
        </p:txBody>
      </p:sp>
      <p:pic>
        <p:nvPicPr>
          <p:cNvPr id="17413" name="Picture 12" descr="193000011533641302532749384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438400"/>
            <a:ext cx="35131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228600" y="3505200"/>
            <a:ext cx="523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 dirty="0">
                <a:solidFill>
                  <a:srgbClr val="000099"/>
                </a:solidFill>
              </a:rPr>
              <a:t>How is she feeling now? </a:t>
            </a: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228600" y="4724400"/>
            <a:ext cx="506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3600" dirty="0">
                <a:solidFill>
                  <a:srgbClr val="000099"/>
                </a:solidFill>
              </a:rPr>
              <a:t>She is feeling nervous.  </a:t>
            </a:r>
          </a:p>
        </p:txBody>
      </p:sp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924" t="47917" r="21523" b="39583"/>
          <a:stretch>
            <a:fillRect/>
          </a:stretch>
        </p:blipFill>
        <p:spPr bwMode="auto">
          <a:xfrm>
            <a:off x="3124200" y="4210050"/>
            <a:ext cx="16002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  <p:bldP spid="67595" grpId="0"/>
      <p:bldP spid="67597" grpId="0" build="p"/>
      <p:bldP spid="675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</p:spPr>
        <p:txBody>
          <a:bodyPr/>
          <a:lstStyle/>
          <a:p>
            <a:pPr algn="l" eaLnBrk="1" hangingPunct="1"/>
            <a:r>
              <a:rPr lang="en-US" altLang="zh-CN" sz="2800" dirty="0" smtClean="0"/>
              <a:t>Which of the following situations make you sad (S), happy (H), worried (W) or afraid (A)? Discuss your feelings in groups.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103438"/>
            <a:ext cx="7467600" cy="4144962"/>
          </a:xfrm>
          <a:solidFill>
            <a:schemeClr val="bg1">
              <a:alpha val="70195"/>
            </a:schemeClr>
          </a:solidFill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zh-CN" sz="2800" dirty="0" smtClean="0"/>
              <a:t>Your father is ill in bed. 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zh-CN" sz="2800" dirty="0" smtClean="0"/>
              <a:t>Your team won a basketball game again. 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zh-CN" sz="2800" dirty="0" smtClean="0"/>
              <a:t>Your friend fell off her bike. 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zh-CN" sz="2800" dirty="0" smtClean="0"/>
              <a:t>Your father bought you a new computer. 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zh-CN" sz="2800" dirty="0" smtClean="0"/>
              <a:t>You see a snake lying on the road. 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zh-CN" sz="2800" dirty="0" smtClean="0"/>
              <a:t>There is so much homework on the weekend. </a:t>
            </a:r>
          </a:p>
        </p:txBody>
      </p:sp>
      <p:grpSp>
        <p:nvGrpSpPr>
          <p:cNvPr id="18436" name="Group 6"/>
          <p:cNvGrpSpPr/>
          <p:nvPr/>
        </p:nvGrpSpPr>
        <p:grpSpPr bwMode="auto">
          <a:xfrm>
            <a:off x="685800" y="228600"/>
            <a:ext cx="685800" cy="533400"/>
            <a:chOff x="912" y="2304"/>
            <a:chExt cx="432" cy="336"/>
          </a:xfrm>
        </p:grpSpPr>
        <p:sp>
          <p:nvSpPr>
            <p:cNvPr id="18449" name="Oval 5"/>
            <p:cNvSpPr>
              <a:spLocks noChangeArrowheads="1"/>
            </p:cNvSpPr>
            <p:nvPr/>
          </p:nvSpPr>
          <p:spPr bwMode="auto">
            <a:xfrm>
              <a:off x="912" y="2304"/>
              <a:ext cx="432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0" name="Rectangle 4"/>
            <p:cNvSpPr>
              <a:spLocks noChangeArrowheads="1"/>
            </p:cNvSpPr>
            <p:nvPr/>
          </p:nvSpPr>
          <p:spPr bwMode="auto">
            <a:xfrm>
              <a:off x="960" y="2304"/>
              <a:ext cx="3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chemeClr val="tx2"/>
                  </a:solidFill>
                </a:rPr>
                <a:t>4a</a:t>
              </a:r>
            </a:p>
          </p:txBody>
        </p:sp>
      </p:grp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533400" y="2209800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533400" y="2819400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533400" y="3422650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533400" y="4038600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533400" y="4648200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533400" y="5334000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533400" y="2209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99"/>
                </a:solidFill>
              </a:rPr>
              <a:t>W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533400" y="2819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99"/>
                </a:solidFill>
              </a:rPr>
              <a:t>H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533400" y="3352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99"/>
                </a:solidFill>
              </a:rPr>
              <a:t>S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533400" y="4038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99"/>
                </a:solidFill>
              </a:rPr>
              <a:t>H</a:t>
            </a: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533400" y="4648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99"/>
                </a:solidFill>
              </a:rPr>
              <a:t>A</a:t>
            </a: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533400" y="5334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99"/>
                </a:solidFill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2" grpId="0"/>
      <p:bldP spid="73743" grpId="0"/>
      <p:bldP spid="73744" grpId="0"/>
      <p:bldP spid="73745" grpId="0"/>
      <p:bldP spid="73746" grpId="0"/>
      <p:bldP spid="737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  </a:t>
            </a:r>
          </a:p>
          <a:p>
            <a:pPr eaLnBrk="1" hangingPunct="1"/>
            <a:r>
              <a:rPr lang="en-US" altLang="zh-CN"/>
              <a:t>   </a:t>
            </a:r>
          </a:p>
        </p:txBody>
      </p:sp>
      <p:sp>
        <p:nvSpPr>
          <p:cNvPr id="19459" name="AutoShape 2"/>
          <p:cNvSpPr>
            <a:spLocks noChangeArrowheads="1"/>
          </p:cNvSpPr>
          <p:nvPr/>
        </p:nvSpPr>
        <p:spPr bwMode="auto">
          <a:xfrm>
            <a:off x="533400" y="152400"/>
            <a:ext cx="8008938" cy="990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767676"/>
              </a:gs>
            </a:gsLst>
            <a:lin ang="5400000" scaled="1"/>
          </a:gradFill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228600"/>
            <a:ext cx="6324600" cy="838200"/>
          </a:xfrm>
        </p:spPr>
        <p:txBody>
          <a:bodyPr/>
          <a:lstStyle/>
          <a:p>
            <a:pPr algn="l" eaLnBrk="1" hangingPunct="1"/>
            <a:r>
              <a:rPr lang="en-US" altLang="zh-CN" sz="2400" smtClean="0">
                <a:ea typeface="Gulim" pitchFamily="34" charset="-127"/>
              </a:rPr>
              <a:t>Study the following sentence structures. Then match them with the sentences in 4a. </a:t>
            </a: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533400" y="1219200"/>
            <a:ext cx="8001000" cy="5319713"/>
          </a:xfrm>
          <a:prstGeom prst="roundRect">
            <a:avLst>
              <a:gd name="adj" fmla="val 5269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grpSp>
        <p:nvGrpSpPr>
          <p:cNvPr id="19462" name="Group 8"/>
          <p:cNvGrpSpPr/>
          <p:nvPr/>
        </p:nvGrpSpPr>
        <p:grpSpPr bwMode="auto">
          <a:xfrm>
            <a:off x="1295400" y="304800"/>
            <a:ext cx="539750" cy="457200"/>
            <a:chOff x="192" y="2448"/>
            <a:chExt cx="340" cy="288"/>
          </a:xfrm>
        </p:grpSpPr>
        <p:sp>
          <p:nvSpPr>
            <p:cNvPr id="19475" name="Oval 7"/>
            <p:cNvSpPr>
              <a:spLocks noChangeArrowheads="1"/>
            </p:cNvSpPr>
            <p:nvPr/>
          </p:nvSpPr>
          <p:spPr bwMode="auto">
            <a:xfrm>
              <a:off x="192" y="244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6" name="Rectangle 6"/>
            <p:cNvSpPr>
              <a:spLocks noChangeArrowheads="1"/>
            </p:cNvSpPr>
            <p:nvPr/>
          </p:nvSpPr>
          <p:spPr bwMode="auto">
            <a:xfrm>
              <a:off x="192" y="2448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chemeClr val="tx2"/>
                  </a:solidFill>
                </a:rPr>
                <a:t>4b</a:t>
              </a:r>
            </a:p>
          </p:txBody>
        </p:sp>
      </p:grp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914400" y="1420813"/>
            <a:ext cx="624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a. S + V + IO + DO 	(      )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914400" y="2209800"/>
            <a:ext cx="624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b. There be…  		(      )</a:t>
            </a: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914400" y="2971800"/>
            <a:ext cx="624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c. S + V	  		(      )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914400" y="3768725"/>
            <a:ext cx="624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d. S + V + O  		(      )</a:t>
            </a:r>
          </a:p>
        </p:txBody>
      </p: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914400" y="4551363"/>
            <a:ext cx="624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e. S + V + P  		(      )</a:t>
            </a: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914400" y="5334000"/>
            <a:ext cx="624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f. S + V + O +OC	(      )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4953000" y="1524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66FF"/>
                </a:solidFill>
              </a:rPr>
              <a:t>4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4953000" y="2286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66FF"/>
                </a:solidFill>
              </a:rPr>
              <a:t>6</a:t>
            </a:r>
          </a:p>
        </p:txBody>
      </p:sp>
      <p:sp>
        <p:nvSpPr>
          <p:cNvPr id="19471" name="Text Box 18"/>
          <p:cNvSpPr txBox="1">
            <a:spLocks noChangeArrowheads="1"/>
          </p:cNvSpPr>
          <p:nvPr/>
        </p:nvSpPr>
        <p:spPr bwMode="auto">
          <a:xfrm>
            <a:off x="4953000" y="3048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66FF"/>
                </a:solidFill>
              </a:rPr>
              <a:t>3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4953000" y="3810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66FF"/>
                </a:solidFill>
              </a:rPr>
              <a:t>2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4953000" y="4572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66FF"/>
                </a:solidFill>
              </a:rPr>
              <a:t>1</a:t>
            </a: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4953000" y="5334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66FF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0" grpId="0"/>
      <p:bldP spid="77841" grpId="0"/>
      <p:bldP spid="77843" grpId="0"/>
      <p:bldP spid="77844" grpId="0"/>
      <p:bldP spid="778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05800" cy="5562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</a:rPr>
              <a:t>He feels disappointed. 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</a:rPr>
              <a:t>I love operas.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</a:rPr>
              <a:t>She always tells me jokes. 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</a:rPr>
              <a:t>The children cried and shouted every day. 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</a:rPr>
              <a:t>The smiling faces of his children made him happy again. 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</a:rPr>
              <a:t>She is quiet and shy. 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</a:rPr>
              <a:t>My father bought me a useful dictionary.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</a:rPr>
              <a:t>Mrs. Von Trapp died.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</a:rPr>
              <a:t>She taught the children to sing lively songs and perform short and funny plays to cheer them up. 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</a:rPr>
              <a:t>You may become unhappy sometimes. 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04800"/>
            <a:ext cx="899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2400" b="1" dirty="0">
                <a:solidFill>
                  <a:srgbClr val="FF0000"/>
                </a:solidFill>
                <a:ea typeface="Gulim" pitchFamily="34" charset="-127"/>
              </a:rPr>
              <a:t>Read and find out the structures of the following sentences. 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7162800" y="2362200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</a:rPr>
              <a:t>S + V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3200400" y="1447800"/>
            <a:ext cx="1519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</a:rPr>
              <a:t>S + V + O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4343400" y="914400"/>
            <a:ext cx="148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</a:rPr>
              <a:t>S + V + P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1905000" y="3200400"/>
            <a:ext cx="223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</a:rPr>
              <a:t>S + V + O +OC</a:t>
            </a:r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4000500" y="3657600"/>
            <a:ext cx="148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</a:rPr>
              <a:t>S + V + P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6737350" y="411480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  <a:latin typeface="Arial Narrow" panose="020B0606020202030204" pitchFamily="34" charset="0"/>
              </a:rPr>
              <a:t>S + V + IO + DO</a:t>
            </a:r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4114800" y="4572000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</a:rPr>
              <a:t>S + V</a:t>
            </a:r>
          </a:p>
        </p:txBody>
      </p:sp>
      <p:grpSp>
        <p:nvGrpSpPr>
          <p:cNvPr id="2" name="Group 16"/>
          <p:cNvGrpSpPr/>
          <p:nvPr/>
        </p:nvGrpSpPr>
        <p:grpSpPr bwMode="auto">
          <a:xfrm>
            <a:off x="5943600" y="4572000"/>
            <a:ext cx="2438400" cy="457200"/>
            <a:chOff x="3936" y="2688"/>
            <a:chExt cx="1536" cy="288"/>
          </a:xfrm>
        </p:grpSpPr>
        <p:sp>
          <p:nvSpPr>
            <p:cNvPr id="20494" name="Rectangle 6"/>
            <p:cNvSpPr>
              <a:spLocks noChangeArrowheads="1"/>
            </p:cNvSpPr>
            <p:nvPr/>
          </p:nvSpPr>
          <p:spPr bwMode="auto">
            <a:xfrm>
              <a:off x="3936" y="2688"/>
              <a:ext cx="15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rgbClr val="FF3300"/>
                  </a:solidFill>
                </a:rPr>
                <a:t>S + V + IO + DO</a:t>
              </a:r>
            </a:p>
          </p:txBody>
        </p:sp>
        <p:sp>
          <p:nvSpPr>
            <p:cNvPr id="20495" name="AutoShape 15"/>
            <p:cNvSpPr>
              <a:spLocks noChangeArrowheads="1"/>
            </p:cNvSpPr>
            <p:nvPr/>
          </p:nvSpPr>
          <p:spPr bwMode="auto">
            <a:xfrm>
              <a:off x="3936" y="2688"/>
              <a:ext cx="1536" cy="288"/>
            </a:xfrm>
            <a:prstGeom prst="wedgeRoundRectCallout">
              <a:avLst>
                <a:gd name="adj1" fmla="val -38218"/>
                <a:gd name="adj2" fmla="val 86806"/>
                <a:gd name="adj3" fmla="val 16667"/>
              </a:avLst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</p:grp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4953000" y="1905000"/>
            <a:ext cx="240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</a:rPr>
              <a:t>S + V + IO + DO</a:t>
            </a: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6553200" y="5943600"/>
            <a:ext cx="148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</a:rPr>
              <a:t>S + V + 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8" grpId="0"/>
      <p:bldP spid="92169" grpId="0"/>
      <p:bldP spid="92170" grpId="0"/>
      <p:bldP spid="92172" grpId="0"/>
      <p:bldP spid="92173" grpId="0"/>
      <p:bldP spid="92174" grpId="0"/>
      <p:bldP spid="92180" grpId="0"/>
      <p:bldP spid="921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924800" cy="1143000"/>
          </a:xfrm>
        </p:spPr>
        <p:txBody>
          <a:bodyPr/>
          <a:lstStyle/>
          <a:p>
            <a:pPr algn="l" eaLnBrk="1" hangingPunct="1"/>
            <a:r>
              <a:rPr lang="en-US" altLang="zh-CN" sz="2800" b="1" smtClean="0"/>
              <a:t>Read the following questions first. Then listen and answer.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accent2"/>
                </a:solidFill>
                <a:latin typeface="Times New Roman" panose="02020603050405020304" pitchFamily="18" charset="0"/>
              </a:rPr>
              <a:t>What are Kangkang and Michael doing?</a:t>
            </a:r>
          </a:p>
          <a:p>
            <a:pPr eaLnBrk="1" hangingPunct="1"/>
            <a:r>
              <a:rPr lang="en-US" altLang="zh-CN" smtClean="0">
                <a:solidFill>
                  <a:schemeClr val="accent2"/>
                </a:solidFill>
                <a:latin typeface="Times New Roman" panose="02020603050405020304" pitchFamily="18" charset="0"/>
              </a:rPr>
              <a:t>How does Michael feel? Why?</a:t>
            </a:r>
          </a:p>
          <a:p>
            <a:pPr eaLnBrk="1" hangingPunct="1"/>
            <a:r>
              <a:rPr lang="en-US" altLang="zh-CN" smtClean="0">
                <a:solidFill>
                  <a:schemeClr val="accent2"/>
                </a:solidFill>
                <a:latin typeface="Times New Roman" panose="02020603050405020304" pitchFamily="18" charset="0"/>
              </a:rPr>
              <a:t>What’s Kangkang’s suggestion?</a:t>
            </a:r>
          </a:p>
          <a:p>
            <a:pPr eaLnBrk="1" hangingPunct="1"/>
            <a:r>
              <a:rPr lang="en-US" altLang="zh-CN" smtClean="0">
                <a:solidFill>
                  <a:schemeClr val="accent2"/>
                </a:solidFill>
                <a:latin typeface="Times New Roman" panose="02020603050405020304" pitchFamily="18" charset="0"/>
              </a:rPr>
              <a:t>How does Michael feel after the talk with Kangkang?</a:t>
            </a:r>
          </a:p>
          <a:p>
            <a:pPr eaLnBrk="1" hangingPunct="1"/>
            <a:r>
              <a:rPr lang="en-US" altLang="zh-CN" smtClean="0">
                <a:solidFill>
                  <a:schemeClr val="accent2"/>
                </a:solidFill>
                <a:latin typeface="Times New Roman" panose="02020603050405020304" pitchFamily="18" charset="0"/>
              </a:rPr>
              <a:t>What does Michael think of Kangkang?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447800" y="5211763"/>
            <a:ext cx="5943600" cy="579437"/>
          </a:xfrm>
          <a:prstGeom prst="rect">
            <a:avLst/>
          </a:prstGeom>
          <a:solidFill>
            <a:srgbClr val="7A2A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chemeClr val="bg1"/>
                </a:solidFill>
                <a:latin typeface="Arial Narrow" panose="020B0606020202030204" pitchFamily="34" charset="0"/>
              </a:rPr>
              <a:t>They are talking over the phone. 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762000" y="5181600"/>
            <a:ext cx="8077200" cy="584200"/>
          </a:xfrm>
          <a:prstGeom prst="rect">
            <a:avLst/>
          </a:prstGeom>
          <a:solidFill>
            <a:srgbClr val="7A2A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chemeClr val="bg1"/>
                </a:solidFill>
                <a:latin typeface="Arial Narrow" panose="020B0606020202030204" pitchFamily="34" charset="0"/>
              </a:rPr>
              <a:t>He is worried because he will give a speech. 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04800" y="5181600"/>
            <a:ext cx="8839200" cy="579438"/>
          </a:xfrm>
          <a:prstGeom prst="rect">
            <a:avLst/>
          </a:prstGeom>
          <a:solidFill>
            <a:srgbClr val="7A2A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chemeClr val="bg1"/>
                </a:solidFill>
                <a:latin typeface="Arial Narrow" panose="020B0606020202030204" pitchFamily="34" charset="0"/>
              </a:rPr>
              <a:t>Listen to a CD about giving speeches and practice. 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447800" y="5181600"/>
            <a:ext cx="5105400" cy="579438"/>
          </a:xfrm>
          <a:prstGeom prst="rect">
            <a:avLst/>
          </a:prstGeom>
          <a:solidFill>
            <a:srgbClr val="7A2A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chemeClr val="bg1"/>
                </a:solidFill>
                <a:latin typeface="Arial Narrow" panose="020B0606020202030204" pitchFamily="34" charset="0"/>
              </a:rPr>
              <a:t>He feels more relaxed. 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1371600" y="5181600"/>
            <a:ext cx="4953000" cy="579438"/>
          </a:xfrm>
          <a:prstGeom prst="rect">
            <a:avLst/>
          </a:prstGeom>
          <a:solidFill>
            <a:srgbClr val="7A2A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chemeClr val="bg1"/>
                </a:solidFill>
                <a:latin typeface="Arial Narrow" panose="020B0606020202030204" pitchFamily="34" charset="0"/>
              </a:rPr>
              <a:t>He really is a good friend. 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1" name="WindowsMediaPlayer1" r:id="rId2" imgW="2743200" imgH="608040"/>
        </mc:Choice>
        <mc:Fallback>
          <p:control name="WindowsMediaPlayer1" r:id="rId2" imgW="2743200" imgH="60804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914400" y="6097588"/>
                  <a:ext cx="2743200" cy="60801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  <p:bldP spid="65541" grpId="0" animBg="1"/>
      <p:bldP spid="65541" grpId="1" animBg="1"/>
      <p:bldP spid="65542" grpId="0" animBg="1"/>
      <p:bldP spid="65542" grpId="1" animBg="1"/>
      <p:bldP spid="65543" grpId="0" animBg="1"/>
      <p:bldP spid="65543" grpId="1" animBg="1"/>
      <p:bldP spid="65544" grpId="0" animBg="1"/>
      <p:bldP spid="65544" grpId="1" animBg="1"/>
      <p:bldP spid="65546" grpId="0" animBg="1"/>
      <p:bldP spid="6554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7-1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53000" y="3657600"/>
            <a:ext cx="3902075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3124200" cy="563563"/>
          </a:xfrm>
        </p:spPr>
        <p:txBody>
          <a:bodyPr/>
          <a:lstStyle/>
          <a:p>
            <a:pPr eaLnBrk="1" hangingPunct="1"/>
            <a:r>
              <a:rPr lang="en-US" altLang="zh-CN" sz="28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Listen and follow.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610600" cy="5791200"/>
          </a:xfrm>
          <a:solidFill>
            <a:srgbClr val="2588A7">
              <a:alpha val="85097"/>
            </a:srgbClr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Michael:	Hello, </a:t>
            </a:r>
            <a:r>
              <a:rPr lang="en-US" altLang="zh-CN" sz="2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Kangkang</a:t>
            </a:r>
            <a:r>
              <a:rPr lang="en-US" altLang="zh-CN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! This is Michael speaking. </a:t>
            </a:r>
          </a:p>
          <a:p>
            <a:pPr eaLnBrk="1" hangingPunct="1">
              <a:buFontTx/>
              <a:buNone/>
            </a:pPr>
            <a:r>
              <a:rPr lang="en-US" altLang="zh-CN" sz="2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Kangkang</a:t>
            </a:r>
            <a:r>
              <a:rPr lang="en-US" altLang="zh-CN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:	Hello, Michael! Is there anything wrong?</a:t>
            </a:r>
          </a:p>
          <a:p>
            <a:pPr eaLnBrk="1" hangingPunct="1">
              <a:buFontTx/>
              <a:buNone/>
            </a:pPr>
            <a:r>
              <a:rPr lang="en-US" altLang="zh-CN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Michael:	I’m worried. We’ll have a test tomorrow and I   always get nervous before a test. </a:t>
            </a:r>
          </a:p>
          <a:p>
            <a:pPr eaLnBrk="1" hangingPunct="1">
              <a:buFontTx/>
              <a:buNone/>
            </a:pPr>
            <a:r>
              <a:rPr lang="en-US" altLang="zh-CN" sz="2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Kangkang</a:t>
            </a:r>
            <a:r>
              <a:rPr lang="en-US" altLang="zh-CN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:	Relax, Michael. I am sure you will do well. </a:t>
            </a:r>
          </a:p>
          <a:p>
            <a:pPr eaLnBrk="1" hangingPunct="1">
              <a:buFontTx/>
              <a:buNone/>
            </a:pPr>
            <a:r>
              <a:rPr lang="en-US" altLang="zh-CN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Michael:	But </a:t>
            </a:r>
            <a:r>
              <a:rPr lang="en-US" altLang="zh-CN" sz="2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Kangkang</a:t>
            </a:r>
            <a:r>
              <a:rPr lang="en-US" altLang="zh-CN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the test is a speech. I get so nervous 	when I give a speech. </a:t>
            </a:r>
          </a:p>
          <a:p>
            <a:pPr eaLnBrk="1" hangingPunct="1">
              <a:buFontTx/>
              <a:buNone/>
            </a:pPr>
            <a:r>
              <a:rPr lang="en-US" altLang="zh-CN" sz="2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Kangkang</a:t>
            </a:r>
            <a:r>
              <a:rPr lang="en-US" altLang="zh-CN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:	I will help you, Michael. I have a CD about   giving speeches. We can listen to it at my house. Then you can practice. </a:t>
            </a:r>
          </a:p>
          <a:p>
            <a:pPr eaLnBrk="1" hangingPunct="1">
              <a:buFontTx/>
              <a:buNone/>
            </a:pPr>
            <a:r>
              <a:rPr lang="en-US" altLang="zh-CN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Michael:	</a:t>
            </a:r>
            <a:r>
              <a:rPr lang="en-US" altLang="zh-CN" sz="2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Kangkang</a:t>
            </a:r>
            <a:r>
              <a:rPr lang="en-US" altLang="zh-CN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I feel more relaxed now because of your help. You really are a good friend. Thank you so much.</a:t>
            </a:r>
          </a:p>
        </p:txBody>
      </p:sp>
      <p:grpSp>
        <p:nvGrpSpPr>
          <p:cNvPr id="2054" name="Group 18"/>
          <p:cNvGrpSpPr/>
          <p:nvPr/>
        </p:nvGrpSpPr>
        <p:grpSpPr bwMode="auto">
          <a:xfrm>
            <a:off x="304800" y="0"/>
            <a:ext cx="3657600" cy="796925"/>
            <a:chOff x="2064" y="2544"/>
            <a:chExt cx="1799" cy="502"/>
          </a:xfrm>
        </p:grpSpPr>
        <p:sp>
          <p:nvSpPr>
            <p:cNvPr id="2056" name="AutoShape 78"/>
            <p:cNvSpPr>
              <a:spLocks noChangeArrowheads="1"/>
            </p:cNvSpPr>
            <p:nvPr/>
          </p:nvSpPr>
          <p:spPr bwMode="auto">
            <a:xfrm>
              <a:off x="2064" y="2544"/>
              <a:ext cx="1799" cy="502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669900"/>
                </a:gs>
                <a:gs pos="100000">
                  <a:srgbClr val="002F8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057" name="AutoShape 79"/>
            <p:cNvSpPr>
              <a:spLocks noChangeArrowheads="1"/>
            </p:cNvSpPr>
            <p:nvPr/>
          </p:nvSpPr>
          <p:spPr bwMode="auto">
            <a:xfrm>
              <a:off x="2112" y="2544"/>
              <a:ext cx="1721" cy="49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002F8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</p:grpSp>
    </p:spTree>
    <p:controls>
      <mc:AlternateContent xmlns:mc="http://schemas.openxmlformats.org/markup-compatibility/2006">
        <mc:Choice xmlns:v="urn:schemas-microsoft-com:vml" Requires="v">
          <p:control spid="2055" name="WindowsMediaPlayer1" r:id="rId2" imgW="3048120" imgH="609480"/>
        </mc:Choice>
        <mc:Fallback>
          <p:control name="WindowsMediaPlayer1" r:id="rId2" imgW="304812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792788" y="228600"/>
                  <a:ext cx="30480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"/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"/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"/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"/>
                            </p:stCondLst>
                            <p:childTnLst>
                              <p:par>
                                <p:cTn id="16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75"/>
                            </p:stCondLst>
                            <p:childTnLst>
                              <p:par>
                                <p:cTn id="22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149"/>
                            </p:stCondLst>
                            <p:childTnLst>
                              <p:par>
                                <p:cTn id="28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5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5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5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449"/>
                            </p:stCondLst>
                            <p:childTnLst>
                              <p:par>
                                <p:cTn id="34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5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5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5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824"/>
                            </p:stCondLst>
                            <p:childTnLst>
                              <p:par>
                                <p:cTn id="40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975"/>
                            </p:stCondLst>
                            <p:childTnLst>
                              <p:par>
                                <p:cTn id="46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224"/>
                            </p:stCondLst>
                            <p:childTnLst>
                              <p:par>
                                <p:cTn id="52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nimBg="1"/>
      <p:bldP spid="66563" grpId="1" build="p" animBg="1"/>
    </p:bldLst>
  </p:timing>
</p:sld>
</file>

<file path=ppt/theme/theme1.xml><?xml version="1.0" encoding="utf-8"?>
<a:theme xmlns:a="http://schemas.openxmlformats.org/drawingml/2006/main" name="WWW.2PPT.COM&#10;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Microsoft Office PowerPoint</Application>
  <PresentationFormat>全屏显示(4:3)</PresentationFormat>
  <Paragraphs>195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Gulim</vt:lpstr>
      <vt:lpstr>楷体</vt:lpstr>
      <vt:lpstr>宋体</vt:lpstr>
      <vt:lpstr>微软雅黑</vt:lpstr>
      <vt:lpstr>Arial</vt:lpstr>
      <vt:lpstr>Arial Narrow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New words</vt:lpstr>
      <vt:lpstr>Which of the following situations make you sad (S), happy (H), worried (W) or afraid (A)? Discuss your feelings in groups. </vt:lpstr>
      <vt:lpstr>Study the following sentence structures. Then match them with the sentences in 4a. </vt:lpstr>
      <vt:lpstr>PowerPoint 演示文稿</vt:lpstr>
      <vt:lpstr>Read the following questions first. Then listen and answer.</vt:lpstr>
      <vt:lpstr>Listen and follow. </vt:lpstr>
      <vt:lpstr>Read 1a and complete the passage. </vt:lpstr>
      <vt:lpstr>PowerPoint 演示文稿</vt:lpstr>
      <vt:lpstr>Work in groups and discuss the following questions.</vt:lpstr>
      <vt:lpstr>A. Listen to the conversations and number the pictures. </vt:lpstr>
      <vt:lpstr>PowerPoint 演示文稿</vt:lpstr>
      <vt:lpstr>Fill in the table according to the conversations in 3 B.</vt:lpstr>
      <vt:lpstr>Summary</vt:lpstr>
      <vt:lpstr>Survey your classmates’ bad feelings and try to give your advice to comfort them. 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2113-01-01T00:00:00Z</cp:lastPrinted>
  <dcterms:created xsi:type="dcterms:W3CDTF">2013-07-18T12:49:00Z</dcterms:created>
  <dcterms:modified xsi:type="dcterms:W3CDTF">2023-01-16T18:53:47Z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1C94469D6D2B400ABDDFE93884F9AF4B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