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6" r:id="rId2"/>
    <p:sldId id="265" r:id="rId3"/>
    <p:sldId id="257" r:id="rId4"/>
    <p:sldId id="266" r:id="rId5"/>
    <p:sldId id="267" r:id="rId6"/>
    <p:sldId id="268" r:id="rId7"/>
    <p:sldId id="269" r:id="rId8"/>
    <p:sldId id="258" r:id="rId9"/>
    <p:sldId id="261" r:id="rId10"/>
    <p:sldId id="271" r:id="rId11"/>
    <p:sldId id="273" r:id="rId12"/>
    <p:sldId id="272" r:id="rId13"/>
    <p:sldId id="274" r:id="rId14"/>
    <p:sldId id="270" r:id="rId15"/>
    <p:sldId id="264"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7" autoAdjust="0"/>
    <p:restoredTop sz="94620" autoAdjust="0"/>
  </p:normalViewPr>
  <p:slideViewPr>
    <p:cSldViewPr>
      <p:cViewPr>
        <p:scale>
          <a:sx n="100" d="100"/>
          <a:sy n="100" d="100"/>
        </p:scale>
        <p:origin x="-29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A8C39-7ACE-4AC5-81BB-1378FE433FD2}"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C86E86-8F6A-41AC-86EA-02A68F3105F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AC86E86-8F6A-41AC-86EA-02A68F3105F8}"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569AFEF8-E545-4D17-B368-CBE63474CA25}" type="slidenum">
              <a:rPr lang="en-US" altLang="zh-CN" smtClean="0"/>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67488" y="776288"/>
            <a:ext cx="2057400" cy="538956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5288" y="776288"/>
            <a:ext cx="6019800" cy="538956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19484A2D-D6F9-493F-848F-7C289C775BA2}" type="slidenum">
              <a:rPr lang="en-US" altLang="zh-CN" smtClean="0"/>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88E2BA53-061F-40B4-981A-54AA9776D157}" type="slidenum">
              <a:rPr lang="en-US" altLang="zh-CN" smtClean="0"/>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63644208-8980-41E2-8B59-49040ECAD445}" type="slidenum">
              <a:rPr lang="en-US" altLang="zh-CN" smtClean="0"/>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95288" y="1855788"/>
            <a:ext cx="4038600"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86288" y="1855788"/>
            <a:ext cx="4038600"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F0633579-7300-4172-87AC-EBCBD97C9BDE}" type="slidenum">
              <a:rPr lang="en-US" altLang="zh-CN" smtClean="0"/>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2CE7C5A0-1072-4A05-A884-77F940FAB5F8}" type="slidenum">
              <a:rPr lang="en-US" altLang="zh-CN" smtClean="0"/>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4627D447-91CF-4785-9864-0D86DDF16ED4}" type="slidenum">
              <a:rPr lang="en-US" altLang="zh-CN" smtClean="0"/>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81956AD3-6059-4A97-9274-1BA019837C39}" type="slidenum">
              <a:rPr lang="en-US" altLang="zh-CN" smtClean="0"/>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A2ED4C46-B2F0-4FFA-8FAE-6F7D178602C2}" type="slidenum">
              <a:rPr lang="en-US" altLang="zh-CN" smtClean="0"/>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49873D5A-D6FB-44C0-BE5C-BDF1BC178735}" type="slidenum">
              <a:rPr lang="en-US" altLang="zh-CN" smtClean="0"/>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06400" y="776288"/>
            <a:ext cx="8210550"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5" name="Rectangle 3"/>
          <p:cNvSpPr>
            <a:spLocks noGrp="1" noChangeArrowheads="1"/>
          </p:cNvSpPr>
          <p:nvPr>
            <p:ph type="body" idx="1"/>
          </p:nvPr>
        </p:nvSpPr>
        <p:spPr bwMode="auto">
          <a:xfrm>
            <a:off x="395288" y="1855788"/>
            <a:ext cx="8229600" cy="431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a:defRPr/>
            </a:pPr>
            <a:endParaRPr lang="en-US" altLang="zh-CN"/>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pPr>
              <a:defRPr/>
            </a:pPr>
            <a:endParaRPr lang="en-US" altLang="zh-CN"/>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a:defRPr/>
            </a:pPr>
            <a:fld id="{2FF46698-8E5C-4D8D-8784-72110E34A4EA}" type="slidenum">
              <a:rPr lang="en-US" altLang="zh-CN" smtClean="0"/>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Rounded MT Bold" panose="020F0704030504030204" pitchFamily="2" charset="0"/>
          <a:ea typeface="黑体" panose="02010609060101010101" pitchFamily="49" charset="-122"/>
        </a:defRPr>
      </a:lvl2pPr>
      <a:lvl3pPr algn="l" rtl="0" eaLnBrk="1" fontAlgn="base" hangingPunct="1">
        <a:spcBef>
          <a:spcPct val="0"/>
        </a:spcBef>
        <a:spcAft>
          <a:spcPct val="0"/>
        </a:spcAft>
        <a:defRPr sz="3600">
          <a:solidFill>
            <a:schemeClr val="tx1"/>
          </a:solidFill>
          <a:latin typeface="Arial Rounded MT Bold" panose="020F0704030504030204" pitchFamily="2" charset="0"/>
          <a:ea typeface="黑体" panose="02010609060101010101" pitchFamily="49" charset="-122"/>
        </a:defRPr>
      </a:lvl3pPr>
      <a:lvl4pPr algn="l" rtl="0" eaLnBrk="1" fontAlgn="base" hangingPunct="1">
        <a:spcBef>
          <a:spcPct val="0"/>
        </a:spcBef>
        <a:spcAft>
          <a:spcPct val="0"/>
        </a:spcAft>
        <a:defRPr sz="3600">
          <a:solidFill>
            <a:schemeClr val="tx1"/>
          </a:solidFill>
          <a:latin typeface="Arial Rounded MT Bold" panose="020F0704030504030204" pitchFamily="2" charset="0"/>
          <a:ea typeface="黑体" panose="02010609060101010101" pitchFamily="49" charset="-122"/>
        </a:defRPr>
      </a:lvl4pPr>
      <a:lvl5pPr algn="l" rtl="0" eaLnBrk="1" fontAlgn="base" hangingPunct="1">
        <a:spcBef>
          <a:spcPct val="0"/>
        </a:spcBef>
        <a:spcAft>
          <a:spcPct val="0"/>
        </a:spcAft>
        <a:defRPr sz="3600">
          <a:solidFill>
            <a:schemeClr val="tx1"/>
          </a:solidFill>
          <a:latin typeface="Arial Rounded MT Bold" panose="020F0704030504030204" pitchFamily="2" charset="0"/>
          <a:ea typeface="黑体" panose="02010609060101010101" pitchFamily="49" charset="-122"/>
        </a:defRPr>
      </a:lvl5pPr>
      <a:lvl6pPr marL="457200" algn="l" rtl="0" eaLnBrk="1" fontAlgn="base" hangingPunct="1">
        <a:spcBef>
          <a:spcPct val="0"/>
        </a:spcBef>
        <a:spcAft>
          <a:spcPct val="0"/>
        </a:spcAft>
        <a:defRPr sz="3600">
          <a:solidFill>
            <a:schemeClr val="tx1"/>
          </a:solidFill>
          <a:latin typeface="Arial Rounded MT Bold" panose="020F0704030504030204" pitchFamily="2" charset="0"/>
          <a:ea typeface="黑体" panose="02010609060101010101" pitchFamily="49" charset="-122"/>
        </a:defRPr>
      </a:lvl6pPr>
      <a:lvl7pPr marL="914400" algn="l" rtl="0" eaLnBrk="1" fontAlgn="base" hangingPunct="1">
        <a:spcBef>
          <a:spcPct val="0"/>
        </a:spcBef>
        <a:spcAft>
          <a:spcPct val="0"/>
        </a:spcAft>
        <a:defRPr sz="3600">
          <a:solidFill>
            <a:schemeClr val="tx1"/>
          </a:solidFill>
          <a:latin typeface="Arial Rounded MT Bold" panose="020F0704030504030204" pitchFamily="2" charset="0"/>
          <a:ea typeface="黑体" panose="02010609060101010101" pitchFamily="49" charset="-122"/>
        </a:defRPr>
      </a:lvl7pPr>
      <a:lvl8pPr marL="1371600" algn="l" rtl="0" eaLnBrk="1" fontAlgn="base" hangingPunct="1">
        <a:spcBef>
          <a:spcPct val="0"/>
        </a:spcBef>
        <a:spcAft>
          <a:spcPct val="0"/>
        </a:spcAft>
        <a:defRPr sz="3600">
          <a:solidFill>
            <a:schemeClr val="tx1"/>
          </a:solidFill>
          <a:latin typeface="Arial Rounded MT Bold" panose="020F0704030504030204" pitchFamily="2" charset="0"/>
          <a:ea typeface="黑体" panose="02010609060101010101" pitchFamily="49" charset="-122"/>
        </a:defRPr>
      </a:lvl8pPr>
      <a:lvl9pPr marL="1828800" algn="l" rtl="0" eaLnBrk="1" fontAlgn="base" hangingPunct="1">
        <a:spcBef>
          <a:spcPct val="0"/>
        </a:spcBef>
        <a:spcAft>
          <a:spcPct val="0"/>
        </a:spcAft>
        <a:defRPr sz="3600">
          <a:solidFill>
            <a:schemeClr val="tx1"/>
          </a:solidFill>
          <a:latin typeface="Arial Rounded MT Bold" panose="020F0704030504030204" pitchFamily="2" charset="0"/>
          <a:ea typeface="黑体" panose="02010609060101010101" pitchFamily="49"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525" y="2209800"/>
            <a:ext cx="9153525" cy="1015663"/>
          </a:xfrm>
          <a:prstGeom prst="rect">
            <a:avLst/>
          </a:prstGeom>
        </p:spPr>
        <p:txBody>
          <a:bodyPr wrap="square">
            <a:spAutoFit/>
          </a:bodyPr>
          <a:lstStyle/>
          <a:p>
            <a:pPr algn="ctr">
              <a:defRPr/>
            </a:pPr>
            <a:r>
              <a:rPr lang="en-US" altLang="zh-CN" sz="6000" b="1" kern="10" dirty="0" smtClean="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微软雅黑" panose="020B0503020204020204" pitchFamily="34" charset="-122"/>
                <a:ea typeface="微软雅黑" panose="020B0503020204020204" pitchFamily="34" charset="-122"/>
              </a:rPr>
              <a:t>7.4 </a:t>
            </a:r>
            <a:r>
              <a:rPr lang="zh-CN" altLang="en-US" sz="6000" b="1" kern="10" dirty="0" smtClean="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微软雅黑" panose="020B0503020204020204" pitchFamily="34" charset="-122"/>
                <a:ea typeface="微软雅黑" panose="020B0503020204020204" pitchFamily="34" charset="-122"/>
              </a:rPr>
              <a:t>平</a:t>
            </a:r>
            <a:r>
              <a:rPr lang="zh-CN" altLang="en-US" sz="6000" b="1" kern="10" dirty="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微软雅黑" panose="020B0503020204020204" pitchFamily="34" charset="-122"/>
                <a:ea typeface="微软雅黑" panose="020B0503020204020204" pitchFamily="34" charset="-122"/>
              </a:rPr>
              <a:t>行线的判定</a:t>
            </a:r>
          </a:p>
        </p:txBody>
      </p:sp>
      <p:sp>
        <p:nvSpPr>
          <p:cNvPr id="5" name="矩形 4"/>
          <p:cNvSpPr/>
          <p:nvPr/>
        </p:nvSpPr>
        <p:spPr>
          <a:xfrm>
            <a:off x="2929515" y="5327471"/>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组合 23"/>
          <p:cNvGrpSpPr/>
          <p:nvPr/>
        </p:nvGrpSpPr>
        <p:grpSpPr bwMode="auto">
          <a:xfrm>
            <a:off x="5105400" y="2057400"/>
            <a:ext cx="3962400" cy="2503488"/>
            <a:chOff x="2057400" y="1524000"/>
            <a:chExt cx="3962400" cy="2502932"/>
          </a:xfrm>
        </p:grpSpPr>
        <p:cxnSp>
          <p:nvCxnSpPr>
            <p:cNvPr id="3" name="直接连接符 2"/>
            <p:cNvCxnSpPr/>
            <p:nvPr/>
          </p:nvCxnSpPr>
          <p:spPr>
            <a:xfrm>
              <a:off x="2590800" y="1981098"/>
              <a:ext cx="2743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2895600" y="3809492"/>
              <a:ext cx="1905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2895600" y="1981098"/>
              <a:ext cx="1219200" cy="182839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114800" y="1981098"/>
              <a:ext cx="685800" cy="182839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299" name="TextBox 14"/>
            <p:cNvSpPr txBox="1">
              <a:spLocks noChangeArrowheads="1"/>
            </p:cNvSpPr>
            <p:nvPr/>
          </p:nvSpPr>
          <p:spPr bwMode="auto">
            <a:xfrm>
              <a:off x="2057400" y="1828800"/>
              <a:ext cx="685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Ｄ</a:t>
              </a:r>
            </a:p>
          </p:txBody>
        </p:sp>
        <p:sp>
          <p:nvSpPr>
            <p:cNvPr id="12300" name="TextBox 15"/>
            <p:cNvSpPr txBox="1">
              <a:spLocks noChangeArrowheads="1"/>
            </p:cNvSpPr>
            <p:nvPr/>
          </p:nvSpPr>
          <p:spPr bwMode="auto">
            <a:xfrm>
              <a:off x="3886200" y="1524000"/>
              <a:ext cx="685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Ａ</a:t>
              </a:r>
            </a:p>
          </p:txBody>
        </p:sp>
        <p:sp>
          <p:nvSpPr>
            <p:cNvPr id="12301" name="TextBox 16"/>
            <p:cNvSpPr txBox="1">
              <a:spLocks noChangeArrowheads="1"/>
            </p:cNvSpPr>
            <p:nvPr/>
          </p:nvSpPr>
          <p:spPr bwMode="auto">
            <a:xfrm>
              <a:off x="5334000" y="1752600"/>
              <a:ext cx="685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Ｅ</a:t>
              </a:r>
            </a:p>
          </p:txBody>
        </p:sp>
        <p:sp>
          <p:nvSpPr>
            <p:cNvPr id="12302" name="TextBox 17"/>
            <p:cNvSpPr txBox="1">
              <a:spLocks noChangeArrowheads="1"/>
            </p:cNvSpPr>
            <p:nvPr/>
          </p:nvSpPr>
          <p:spPr bwMode="auto">
            <a:xfrm>
              <a:off x="2514600" y="3657600"/>
              <a:ext cx="685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Ｂ</a:t>
              </a:r>
            </a:p>
          </p:txBody>
        </p:sp>
        <p:sp>
          <p:nvSpPr>
            <p:cNvPr id="12303" name="TextBox 18"/>
            <p:cNvSpPr txBox="1">
              <a:spLocks noChangeArrowheads="1"/>
            </p:cNvSpPr>
            <p:nvPr/>
          </p:nvSpPr>
          <p:spPr bwMode="auto">
            <a:xfrm>
              <a:off x="4724400" y="3657600"/>
              <a:ext cx="685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Ｃ</a:t>
              </a:r>
            </a:p>
          </p:txBody>
        </p:sp>
      </p:grpSp>
      <p:sp>
        <p:nvSpPr>
          <p:cNvPr id="12291" name="TextBox 24"/>
          <p:cNvSpPr txBox="1">
            <a:spLocks noChangeArrowheads="1"/>
          </p:cNvSpPr>
          <p:nvPr/>
        </p:nvSpPr>
        <p:spPr bwMode="auto">
          <a:xfrm>
            <a:off x="0" y="838200"/>
            <a:ext cx="739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t>如图，可以得到ＤＥ∥ＢＣ的条件是（　　　）</a:t>
            </a:r>
          </a:p>
        </p:txBody>
      </p:sp>
      <p:sp>
        <p:nvSpPr>
          <p:cNvPr id="12292" name="TextBox 25"/>
          <p:cNvSpPr txBox="1">
            <a:spLocks noChangeArrowheads="1"/>
          </p:cNvSpPr>
          <p:nvPr/>
        </p:nvSpPr>
        <p:spPr bwMode="auto">
          <a:xfrm>
            <a:off x="0" y="2133600"/>
            <a:ext cx="54102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t>Ａ． ∠Ｃ＝∠ＢＡＣ</a:t>
            </a:r>
            <a:endParaRPr lang="en-US" altLang="zh-CN" sz="2400" b="1" dirty="0"/>
          </a:p>
          <a:p>
            <a:pPr eaLnBrk="1" hangingPunct="1"/>
            <a:r>
              <a:rPr lang="zh-CN" altLang="en-US" sz="2400" b="1" dirty="0"/>
              <a:t>　　　　　</a:t>
            </a:r>
            <a:endParaRPr lang="en-US" altLang="zh-CN" sz="2400" b="1" dirty="0"/>
          </a:p>
          <a:p>
            <a:pPr eaLnBrk="1" hangingPunct="1"/>
            <a:r>
              <a:rPr lang="zh-CN" altLang="en-US" sz="2400" b="1" dirty="0"/>
              <a:t>Ｂ． ∠ＡＢＣ＋∠ＢＡＥ＝１８０</a:t>
            </a:r>
            <a:r>
              <a:rPr lang="en-US" altLang="zh-CN" sz="2400" b="1" dirty="0"/>
              <a:t>°</a:t>
            </a:r>
          </a:p>
          <a:p>
            <a:pPr eaLnBrk="1" hangingPunct="1"/>
            <a:endParaRPr lang="en-US" altLang="zh-CN" sz="2400" b="1" dirty="0"/>
          </a:p>
          <a:p>
            <a:pPr eaLnBrk="1" hangingPunct="1"/>
            <a:r>
              <a:rPr lang="zh-CN" altLang="en-US" sz="2400" b="1" dirty="0"/>
              <a:t>Ｃ． ∠Ｃ＋∠ＢＡＤ＝１８０</a:t>
            </a:r>
            <a:r>
              <a:rPr lang="en-US" altLang="zh-CN" sz="2400" b="1" dirty="0"/>
              <a:t>°</a:t>
            </a:r>
          </a:p>
          <a:p>
            <a:pPr eaLnBrk="1" hangingPunct="1"/>
            <a:r>
              <a:rPr lang="zh-CN" altLang="en-US" sz="2400" b="1" dirty="0"/>
              <a:t> 　　　　</a:t>
            </a:r>
            <a:endParaRPr lang="en-US" altLang="zh-CN" sz="2400" b="1" dirty="0"/>
          </a:p>
          <a:p>
            <a:pPr eaLnBrk="1" hangingPunct="1"/>
            <a:r>
              <a:rPr lang="zh-CN" altLang="en-US" sz="2400" b="1" dirty="0"/>
              <a:t>Ｄ． ∠Ｃ＝∠ＢＡＤ</a:t>
            </a:r>
            <a:endParaRPr lang="zh-CN" altLang="en-US" sz="2000" b="1" dirty="0"/>
          </a:p>
        </p:txBody>
      </p:sp>
      <p:sp>
        <p:nvSpPr>
          <p:cNvPr id="27" name="TextBox 26"/>
          <p:cNvSpPr txBox="1">
            <a:spLocks noChangeArrowheads="1"/>
          </p:cNvSpPr>
          <p:nvPr/>
        </p:nvSpPr>
        <p:spPr bwMode="auto">
          <a:xfrm>
            <a:off x="6477000" y="838200"/>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t>Ｂ</a:t>
            </a:r>
          </a:p>
        </p:txBody>
      </p:sp>
      <p:sp>
        <p:nvSpPr>
          <p:cNvPr id="12294" name="Text Box 4"/>
          <p:cNvSpPr txBox="1">
            <a:spLocks noChangeArrowheads="1"/>
          </p:cNvSpPr>
          <p:nvPr/>
        </p:nvSpPr>
        <p:spPr bwMode="auto">
          <a:xfrm>
            <a:off x="0" y="2286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solidFill>
                  <a:srgbClr val="FF0000"/>
                </a:solidFill>
              </a:rPr>
              <a:t>巩固练习</a:t>
            </a:r>
            <a:r>
              <a:rPr lang="en-US" altLang="zh-CN" sz="2400" b="1" dirty="0">
                <a:solidFill>
                  <a:srgbClr val="FF0000"/>
                </a:solidFill>
              </a:rPr>
              <a:t>3</a:t>
            </a:r>
            <a:endParaRPr lang="zh-CN" alt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ipe(down)">
                                      <p:cBhvr>
                                        <p:cTn id="7"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组合 25"/>
          <p:cNvGrpSpPr/>
          <p:nvPr/>
        </p:nvGrpSpPr>
        <p:grpSpPr bwMode="auto">
          <a:xfrm>
            <a:off x="4419600" y="1992313"/>
            <a:ext cx="4648200" cy="2732087"/>
            <a:chOff x="1600200" y="2133600"/>
            <a:chExt cx="4648200" cy="2731532"/>
          </a:xfrm>
        </p:grpSpPr>
        <p:sp>
          <p:nvSpPr>
            <p:cNvPr id="13319" name="TextBox 12"/>
            <p:cNvSpPr txBox="1">
              <a:spLocks noChangeArrowheads="1"/>
            </p:cNvSpPr>
            <p:nvPr/>
          </p:nvSpPr>
          <p:spPr bwMode="auto">
            <a:xfrm>
              <a:off x="3962400" y="44958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Ｃ</a:t>
              </a:r>
            </a:p>
          </p:txBody>
        </p:sp>
        <p:grpSp>
          <p:nvGrpSpPr>
            <p:cNvPr id="13320" name="组合 16"/>
            <p:cNvGrpSpPr/>
            <p:nvPr/>
          </p:nvGrpSpPr>
          <p:grpSpPr bwMode="auto">
            <a:xfrm>
              <a:off x="1600200" y="2133600"/>
              <a:ext cx="4648200" cy="2502932"/>
              <a:chOff x="1600200" y="2133600"/>
              <a:chExt cx="4648200" cy="2502932"/>
            </a:xfrm>
          </p:grpSpPr>
          <p:cxnSp>
            <p:nvCxnSpPr>
              <p:cNvPr id="3" name="直接连接符 2"/>
              <p:cNvCxnSpPr/>
              <p:nvPr/>
            </p:nvCxnSpPr>
            <p:spPr>
              <a:xfrm>
                <a:off x="2057400" y="4419135"/>
                <a:ext cx="3581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V="1">
                <a:off x="2057400" y="2514523"/>
                <a:ext cx="1371600" cy="190461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4267200" y="2819261"/>
                <a:ext cx="1143000" cy="15998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3429000" y="2514523"/>
                <a:ext cx="838200" cy="190461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333" name="TextBox 10"/>
              <p:cNvSpPr txBox="1">
                <a:spLocks noChangeArrowheads="1"/>
              </p:cNvSpPr>
              <p:nvPr/>
            </p:nvSpPr>
            <p:spPr bwMode="auto">
              <a:xfrm>
                <a:off x="5638800" y="42672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Ｄ</a:t>
                </a:r>
              </a:p>
            </p:txBody>
          </p:sp>
          <p:sp>
            <p:nvSpPr>
              <p:cNvPr id="13334" name="TextBox 11"/>
              <p:cNvSpPr txBox="1">
                <a:spLocks noChangeArrowheads="1"/>
              </p:cNvSpPr>
              <p:nvPr/>
            </p:nvSpPr>
            <p:spPr bwMode="auto">
              <a:xfrm>
                <a:off x="1600200" y="41910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Ｂ</a:t>
                </a:r>
              </a:p>
            </p:txBody>
          </p:sp>
          <p:sp>
            <p:nvSpPr>
              <p:cNvPr id="13335" name="TextBox 13"/>
              <p:cNvSpPr txBox="1">
                <a:spLocks noChangeArrowheads="1"/>
              </p:cNvSpPr>
              <p:nvPr/>
            </p:nvSpPr>
            <p:spPr bwMode="auto">
              <a:xfrm>
                <a:off x="5410200" y="25908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Ｅ</a:t>
                </a:r>
              </a:p>
            </p:txBody>
          </p:sp>
          <p:sp>
            <p:nvSpPr>
              <p:cNvPr id="13336" name="TextBox 14"/>
              <p:cNvSpPr txBox="1">
                <a:spLocks noChangeArrowheads="1"/>
              </p:cNvSpPr>
              <p:nvPr/>
            </p:nvSpPr>
            <p:spPr bwMode="auto">
              <a:xfrm>
                <a:off x="3200400" y="21336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Ａ</a:t>
                </a:r>
              </a:p>
            </p:txBody>
          </p:sp>
        </p:grpSp>
        <p:sp>
          <p:nvSpPr>
            <p:cNvPr id="18" name="弧形 17"/>
            <p:cNvSpPr/>
            <p:nvPr/>
          </p:nvSpPr>
          <p:spPr>
            <a:xfrm>
              <a:off x="4343400" y="4114398"/>
              <a:ext cx="304800" cy="53329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19" name="弧形 18"/>
            <p:cNvSpPr/>
            <p:nvPr/>
          </p:nvSpPr>
          <p:spPr>
            <a:xfrm>
              <a:off x="3200400" y="2438338"/>
              <a:ext cx="381000" cy="533292"/>
            </a:xfrm>
            <a:prstGeom prst="arc">
              <a:avLst>
                <a:gd name="adj1" fmla="val 1906237"/>
                <a:gd name="adj2" fmla="val 861896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20" name="弧形 19"/>
            <p:cNvSpPr/>
            <p:nvPr/>
          </p:nvSpPr>
          <p:spPr>
            <a:xfrm>
              <a:off x="2133600" y="4114398"/>
              <a:ext cx="304800" cy="53329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21" name="弧形 20"/>
            <p:cNvSpPr/>
            <p:nvPr/>
          </p:nvSpPr>
          <p:spPr>
            <a:xfrm>
              <a:off x="4038600" y="4038213"/>
              <a:ext cx="609600" cy="609476"/>
            </a:xfrm>
            <a:prstGeom prst="arc">
              <a:avLst>
                <a:gd name="adj1" fmla="val 13334271"/>
                <a:gd name="adj2" fmla="val 1796281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13325" name="TextBox 21"/>
            <p:cNvSpPr txBox="1">
              <a:spLocks noChangeArrowheads="1"/>
            </p:cNvSpPr>
            <p:nvPr/>
          </p:nvSpPr>
          <p:spPr bwMode="auto">
            <a:xfrm>
              <a:off x="3200400" y="3124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４</a:t>
              </a:r>
            </a:p>
          </p:txBody>
        </p:sp>
        <p:sp>
          <p:nvSpPr>
            <p:cNvPr id="13326" name="TextBox 22"/>
            <p:cNvSpPr txBox="1">
              <a:spLocks noChangeArrowheads="1"/>
            </p:cNvSpPr>
            <p:nvPr/>
          </p:nvSpPr>
          <p:spPr bwMode="auto">
            <a:xfrm flipH="1">
              <a:off x="2438400" y="3962400"/>
              <a:ext cx="45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２</a:t>
              </a:r>
            </a:p>
          </p:txBody>
        </p:sp>
        <p:sp>
          <p:nvSpPr>
            <p:cNvPr id="13327" name="TextBox 23"/>
            <p:cNvSpPr txBox="1">
              <a:spLocks noChangeArrowheads="1"/>
            </p:cNvSpPr>
            <p:nvPr/>
          </p:nvSpPr>
          <p:spPr bwMode="auto">
            <a:xfrm>
              <a:off x="4114800" y="3657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３</a:t>
              </a:r>
            </a:p>
          </p:txBody>
        </p:sp>
        <p:sp>
          <p:nvSpPr>
            <p:cNvPr id="13328" name="TextBox 24"/>
            <p:cNvSpPr txBox="1">
              <a:spLocks noChangeArrowheads="1"/>
            </p:cNvSpPr>
            <p:nvPr/>
          </p:nvSpPr>
          <p:spPr bwMode="auto">
            <a:xfrm>
              <a:off x="4648200" y="4038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１</a:t>
              </a:r>
            </a:p>
          </p:txBody>
        </p:sp>
      </p:grpSp>
      <p:sp>
        <p:nvSpPr>
          <p:cNvPr id="13315" name="TextBox 26"/>
          <p:cNvSpPr txBox="1">
            <a:spLocks noChangeArrowheads="1"/>
          </p:cNvSpPr>
          <p:nvPr/>
        </p:nvSpPr>
        <p:spPr bwMode="auto">
          <a:xfrm>
            <a:off x="0" y="1295400"/>
            <a:ext cx="876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t>如图，在下列四个条件中，可得ＣＥ∥ＡＢ的条件是（　　　）</a:t>
            </a:r>
          </a:p>
        </p:txBody>
      </p:sp>
      <p:sp>
        <p:nvSpPr>
          <p:cNvPr id="13316" name="TextBox 27"/>
          <p:cNvSpPr txBox="1">
            <a:spLocks noChangeArrowheads="1"/>
          </p:cNvSpPr>
          <p:nvPr/>
        </p:nvSpPr>
        <p:spPr bwMode="auto">
          <a:xfrm>
            <a:off x="0" y="1905000"/>
            <a:ext cx="47244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t>Ａ． ∠２＝∠３</a:t>
            </a:r>
            <a:endParaRPr lang="en-US" altLang="zh-CN" sz="2400" b="1" dirty="0"/>
          </a:p>
          <a:p>
            <a:pPr eaLnBrk="1" hangingPunct="1"/>
            <a:r>
              <a:rPr lang="zh-CN" altLang="en-US" sz="2400" b="1" dirty="0"/>
              <a:t>　　　　　</a:t>
            </a:r>
            <a:endParaRPr lang="en-US" altLang="zh-CN" sz="2400" b="1" dirty="0"/>
          </a:p>
          <a:p>
            <a:pPr eaLnBrk="1" hangingPunct="1"/>
            <a:r>
              <a:rPr lang="zh-CN" altLang="en-US" sz="2400" b="1" dirty="0"/>
              <a:t>Ｂ． ∠４＋∠ＡＣＤ＝１８０</a:t>
            </a:r>
            <a:r>
              <a:rPr lang="en-US" altLang="zh-CN" sz="2400" b="1" dirty="0"/>
              <a:t>°</a:t>
            </a:r>
          </a:p>
          <a:p>
            <a:pPr eaLnBrk="1" hangingPunct="1"/>
            <a:endParaRPr lang="en-US" altLang="zh-CN" sz="2400" b="1" dirty="0"/>
          </a:p>
          <a:p>
            <a:pPr eaLnBrk="1" hangingPunct="1"/>
            <a:r>
              <a:rPr lang="zh-CN" altLang="en-US" sz="2400" b="1" dirty="0"/>
              <a:t>Ｃ． ∠１＝∠４</a:t>
            </a:r>
            <a:endParaRPr lang="en-US" altLang="zh-CN" sz="2400" b="1" dirty="0"/>
          </a:p>
          <a:p>
            <a:pPr eaLnBrk="1" hangingPunct="1"/>
            <a:r>
              <a:rPr lang="zh-CN" altLang="en-US" sz="2400" b="1" dirty="0"/>
              <a:t> 　　　　</a:t>
            </a:r>
            <a:endParaRPr lang="en-US" altLang="zh-CN" sz="2400" b="1" dirty="0"/>
          </a:p>
          <a:p>
            <a:pPr eaLnBrk="1" hangingPunct="1"/>
            <a:r>
              <a:rPr lang="zh-CN" altLang="en-US" sz="2400" b="1" dirty="0"/>
              <a:t>Ｄ． ∠２＋∠ＢＣＥ＝１８０</a:t>
            </a:r>
            <a:r>
              <a:rPr lang="en-US" altLang="zh-CN" sz="2400" b="1" dirty="0"/>
              <a:t>°</a:t>
            </a:r>
            <a:endParaRPr lang="zh-CN" altLang="en-US" sz="2400" b="1" dirty="0"/>
          </a:p>
        </p:txBody>
      </p:sp>
      <p:sp>
        <p:nvSpPr>
          <p:cNvPr id="30" name="TextBox 29"/>
          <p:cNvSpPr txBox="1">
            <a:spLocks noChangeArrowheads="1"/>
          </p:cNvSpPr>
          <p:nvPr/>
        </p:nvSpPr>
        <p:spPr bwMode="auto">
          <a:xfrm>
            <a:off x="7696200" y="1182688"/>
            <a:ext cx="533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a:t>Ｄ</a:t>
            </a:r>
          </a:p>
        </p:txBody>
      </p:sp>
      <p:sp>
        <p:nvSpPr>
          <p:cNvPr id="13318" name="Text Box 4"/>
          <p:cNvSpPr txBox="1">
            <a:spLocks noChangeArrowheads="1"/>
          </p:cNvSpPr>
          <p:nvPr/>
        </p:nvSpPr>
        <p:spPr bwMode="auto">
          <a:xfrm>
            <a:off x="0" y="2286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solidFill>
                  <a:srgbClr val="FF0000"/>
                </a:solidFill>
              </a:rPr>
              <a:t>巩固练习</a:t>
            </a:r>
            <a:r>
              <a:rPr lang="en-US" altLang="zh-CN" sz="2400" b="1">
                <a:solidFill>
                  <a:srgbClr val="FF0000"/>
                </a:solidFill>
              </a:rPr>
              <a:t>4</a:t>
            </a:r>
            <a:endParaRPr lang="zh-CN" altLang="en-US" sz="2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wipe(down)">
                                      <p:cBhvr>
                                        <p:cTn id="7" dur="500"/>
                                        <p:tgtEl>
                                          <p:spTgt spid="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组合 29"/>
          <p:cNvGrpSpPr/>
          <p:nvPr/>
        </p:nvGrpSpPr>
        <p:grpSpPr bwMode="auto">
          <a:xfrm>
            <a:off x="4648200" y="2895600"/>
            <a:ext cx="4191000" cy="3722688"/>
            <a:chOff x="2286000" y="1295400"/>
            <a:chExt cx="4191000" cy="3722132"/>
          </a:xfrm>
        </p:grpSpPr>
        <p:cxnSp>
          <p:nvCxnSpPr>
            <p:cNvPr id="3" name="直接连接符 2"/>
            <p:cNvCxnSpPr/>
            <p:nvPr/>
          </p:nvCxnSpPr>
          <p:spPr>
            <a:xfrm>
              <a:off x="2286000" y="2209663"/>
              <a:ext cx="3200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2438400" y="3276304"/>
              <a:ext cx="3429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048000" y="1295400"/>
              <a:ext cx="2133600" cy="3199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346" name="TextBox 10"/>
            <p:cNvSpPr txBox="1">
              <a:spLocks noChangeArrowheads="1"/>
            </p:cNvSpPr>
            <p:nvPr/>
          </p:nvSpPr>
          <p:spPr bwMode="auto">
            <a:xfrm>
              <a:off x="5105400" y="4648200"/>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ｃ</a:t>
              </a:r>
            </a:p>
          </p:txBody>
        </p:sp>
        <p:sp>
          <p:nvSpPr>
            <p:cNvPr id="14347" name="TextBox 11"/>
            <p:cNvSpPr txBox="1">
              <a:spLocks noChangeArrowheads="1"/>
            </p:cNvSpPr>
            <p:nvPr/>
          </p:nvSpPr>
          <p:spPr bwMode="auto">
            <a:xfrm>
              <a:off x="5943600" y="3124200"/>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ｂ</a:t>
              </a:r>
            </a:p>
          </p:txBody>
        </p:sp>
        <p:sp>
          <p:nvSpPr>
            <p:cNvPr id="14348" name="TextBox 12"/>
            <p:cNvSpPr txBox="1">
              <a:spLocks noChangeArrowheads="1"/>
            </p:cNvSpPr>
            <p:nvPr/>
          </p:nvSpPr>
          <p:spPr bwMode="auto">
            <a:xfrm>
              <a:off x="5486400" y="1981200"/>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ａ</a:t>
              </a:r>
            </a:p>
          </p:txBody>
        </p:sp>
        <p:sp>
          <p:nvSpPr>
            <p:cNvPr id="14" name="弧形 13"/>
            <p:cNvSpPr/>
            <p:nvPr/>
          </p:nvSpPr>
          <p:spPr>
            <a:xfrm>
              <a:off x="3429000" y="1981098"/>
              <a:ext cx="457200" cy="685698"/>
            </a:xfrm>
            <a:prstGeom prst="arc">
              <a:avLst>
                <a:gd name="adj1" fmla="val 15127453"/>
                <a:gd name="adj2" fmla="val 1942232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15" name="弧形 14"/>
            <p:cNvSpPr/>
            <p:nvPr/>
          </p:nvSpPr>
          <p:spPr>
            <a:xfrm>
              <a:off x="4114800" y="3047738"/>
              <a:ext cx="457200" cy="685698"/>
            </a:xfrm>
            <a:prstGeom prst="arc">
              <a:avLst>
                <a:gd name="adj1" fmla="val 15127453"/>
                <a:gd name="adj2" fmla="val 19799635"/>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16" name="弧形 15"/>
            <p:cNvSpPr/>
            <p:nvPr/>
          </p:nvSpPr>
          <p:spPr>
            <a:xfrm>
              <a:off x="3505200" y="1828720"/>
              <a:ext cx="457200" cy="609509"/>
            </a:xfrm>
            <a:prstGeom prst="arc">
              <a:avLst>
                <a:gd name="adj1" fmla="val 4491488"/>
                <a:gd name="adj2" fmla="val 959998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17" name="弧形 16"/>
            <p:cNvSpPr/>
            <p:nvPr/>
          </p:nvSpPr>
          <p:spPr>
            <a:xfrm>
              <a:off x="4191000" y="2895361"/>
              <a:ext cx="457200" cy="609509"/>
            </a:xfrm>
            <a:prstGeom prst="arc">
              <a:avLst>
                <a:gd name="adj1" fmla="val 4244715"/>
                <a:gd name="adj2" fmla="val 9343479"/>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18" name="弧形 17"/>
            <p:cNvSpPr/>
            <p:nvPr/>
          </p:nvSpPr>
          <p:spPr>
            <a:xfrm>
              <a:off x="3352800" y="1904909"/>
              <a:ext cx="457200" cy="685698"/>
            </a:xfrm>
            <a:prstGeom prst="arc">
              <a:avLst>
                <a:gd name="adj1" fmla="val 11591019"/>
                <a:gd name="adj2" fmla="val 15085613"/>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19" name="弧形 18"/>
            <p:cNvSpPr/>
            <p:nvPr/>
          </p:nvSpPr>
          <p:spPr>
            <a:xfrm>
              <a:off x="4038600" y="2971550"/>
              <a:ext cx="457200" cy="685698"/>
            </a:xfrm>
            <a:prstGeom prst="arc">
              <a:avLst>
                <a:gd name="adj1" fmla="val 11591019"/>
                <a:gd name="adj2" fmla="val 15085613"/>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20" name="弧形 19"/>
            <p:cNvSpPr/>
            <p:nvPr/>
          </p:nvSpPr>
          <p:spPr>
            <a:xfrm>
              <a:off x="3505200" y="1981098"/>
              <a:ext cx="533400" cy="533320"/>
            </a:xfrm>
            <a:prstGeom prst="arc">
              <a:avLst>
                <a:gd name="adj1" fmla="val 21222120"/>
                <a:gd name="adj2" fmla="val 3782649"/>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21" name="弧形 20"/>
            <p:cNvSpPr/>
            <p:nvPr/>
          </p:nvSpPr>
          <p:spPr>
            <a:xfrm>
              <a:off x="4191000" y="3047738"/>
              <a:ext cx="533400" cy="533320"/>
            </a:xfrm>
            <a:prstGeom prst="arc">
              <a:avLst>
                <a:gd name="adj1" fmla="val 21222120"/>
                <a:gd name="adj2" fmla="val 3782649"/>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14357" name="TextBox 21"/>
            <p:cNvSpPr txBox="1">
              <a:spLocks noChangeArrowheads="1"/>
            </p:cNvSpPr>
            <p:nvPr/>
          </p:nvSpPr>
          <p:spPr bwMode="auto">
            <a:xfrm>
              <a:off x="3581400" y="1676400"/>
              <a:ext cx="304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１</a:t>
              </a:r>
            </a:p>
          </p:txBody>
        </p:sp>
        <p:sp>
          <p:nvSpPr>
            <p:cNvPr id="14358" name="TextBox 22"/>
            <p:cNvSpPr txBox="1">
              <a:spLocks noChangeArrowheads="1"/>
            </p:cNvSpPr>
            <p:nvPr/>
          </p:nvSpPr>
          <p:spPr bwMode="auto">
            <a:xfrm>
              <a:off x="4267200" y="27432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２</a:t>
              </a:r>
            </a:p>
          </p:txBody>
        </p:sp>
        <p:sp>
          <p:nvSpPr>
            <p:cNvPr id="14359" name="TextBox 23"/>
            <p:cNvSpPr txBox="1">
              <a:spLocks noChangeArrowheads="1"/>
            </p:cNvSpPr>
            <p:nvPr/>
          </p:nvSpPr>
          <p:spPr bwMode="auto">
            <a:xfrm>
              <a:off x="4038600" y="2286000"/>
              <a:ext cx="45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３</a:t>
              </a:r>
            </a:p>
          </p:txBody>
        </p:sp>
        <p:sp>
          <p:nvSpPr>
            <p:cNvPr id="14360" name="TextBox 24"/>
            <p:cNvSpPr txBox="1">
              <a:spLocks noChangeArrowheads="1"/>
            </p:cNvSpPr>
            <p:nvPr/>
          </p:nvSpPr>
          <p:spPr bwMode="auto">
            <a:xfrm>
              <a:off x="4648200" y="3352800"/>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４</a:t>
              </a:r>
            </a:p>
          </p:txBody>
        </p:sp>
        <p:sp>
          <p:nvSpPr>
            <p:cNvPr id="14361" name="TextBox 25"/>
            <p:cNvSpPr txBox="1">
              <a:spLocks noChangeArrowheads="1"/>
            </p:cNvSpPr>
            <p:nvPr/>
          </p:nvSpPr>
          <p:spPr bwMode="auto">
            <a:xfrm>
              <a:off x="2971800" y="1828800"/>
              <a:ext cx="457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５</a:t>
              </a:r>
            </a:p>
          </p:txBody>
        </p:sp>
        <p:sp>
          <p:nvSpPr>
            <p:cNvPr id="14362" name="TextBox 26"/>
            <p:cNvSpPr txBox="1">
              <a:spLocks noChangeArrowheads="1"/>
            </p:cNvSpPr>
            <p:nvPr/>
          </p:nvSpPr>
          <p:spPr bwMode="auto">
            <a:xfrm>
              <a:off x="3733800" y="2895600"/>
              <a:ext cx="304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６</a:t>
              </a:r>
            </a:p>
          </p:txBody>
        </p:sp>
        <p:sp>
          <p:nvSpPr>
            <p:cNvPr id="14363" name="TextBox 27"/>
            <p:cNvSpPr txBox="1">
              <a:spLocks noChangeArrowheads="1"/>
            </p:cNvSpPr>
            <p:nvPr/>
          </p:nvSpPr>
          <p:spPr bwMode="auto">
            <a:xfrm>
              <a:off x="3200400" y="2362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７</a:t>
              </a:r>
            </a:p>
          </p:txBody>
        </p:sp>
        <p:sp>
          <p:nvSpPr>
            <p:cNvPr id="14364" name="TextBox 28"/>
            <p:cNvSpPr txBox="1">
              <a:spLocks noChangeArrowheads="1"/>
            </p:cNvSpPr>
            <p:nvPr/>
          </p:nvSpPr>
          <p:spPr bwMode="auto">
            <a:xfrm>
              <a:off x="3886200" y="3429000"/>
              <a:ext cx="457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８</a:t>
              </a:r>
            </a:p>
          </p:txBody>
        </p:sp>
      </p:grpSp>
      <p:sp>
        <p:nvSpPr>
          <p:cNvPr id="14339" name="TextBox 30"/>
          <p:cNvSpPr txBox="1">
            <a:spLocks noChangeArrowheads="1"/>
          </p:cNvSpPr>
          <p:nvPr/>
        </p:nvSpPr>
        <p:spPr bwMode="auto">
          <a:xfrm>
            <a:off x="304800" y="685800"/>
            <a:ext cx="8610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t>如图，直线ａ，ｂ被直线ｃ所截，现给出下列四个条件：①∠１＝∠２；②∠３＝∠６；</a:t>
            </a:r>
            <a:endParaRPr lang="en-US" altLang="zh-CN" sz="2800" b="1" dirty="0"/>
          </a:p>
          <a:p>
            <a:pPr eaLnBrk="1" hangingPunct="1"/>
            <a:r>
              <a:rPr lang="zh-CN" altLang="en-US" sz="2800" b="1" dirty="0"/>
              <a:t>③∠４＋∠７＝１８０</a:t>
            </a:r>
            <a:r>
              <a:rPr lang="en-US" altLang="zh-CN" sz="2800" b="1" dirty="0"/>
              <a:t>°</a:t>
            </a:r>
            <a:r>
              <a:rPr lang="zh-CN" altLang="en-US" sz="2800" b="1" dirty="0"/>
              <a:t>④∠５＋∠８＝１８０</a:t>
            </a:r>
            <a:r>
              <a:rPr lang="en-US" altLang="zh-CN" sz="2800" b="1" dirty="0"/>
              <a:t>°</a:t>
            </a:r>
            <a:r>
              <a:rPr lang="zh-CN" altLang="en-US" sz="2800" b="1" dirty="0"/>
              <a:t>，其中能判定ａ∥ｂ的条件是（　　　）</a:t>
            </a:r>
          </a:p>
        </p:txBody>
      </p:sp>
      <p:sp>
        <p:nvSpPr>
          <p:cNvPr id="14340" name="TextBox 31"/>
          <p:cNvSpPr txBox="1">
            <a:spLocks noChangeArrowheads="1"/>
          </p:cNvSpPr>
          <p:nvPr/>
        </p:nvSpPr>
        <p:spPr bwMode="auto">
          <a:xfrm>
            <a:off x="0" y="2819400"/>
            <a:ext cx="4495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t>Ａ． ①③　　　Ｂ． ②④</a:t>
            </a:r>
            <a:endParaRPr lang="en-US" altLang="zh-CN" sz="2400" b="1" dirty="0"/>
          </a:p>
          <a:p>
            <a:pPr eaLnBrk="1" hangingPunct="1"/>
            <a:endParaRPr lang="en-US" altLang="zh-CN" sz="2400" b="1" dirty="0"/>
          </a:p>
          <a:p>
            <a:pPr eaLnBrk="1" hangingPunct="1"/>
            <a:r>
              <a:rPr lang="zh-CN" altLang="en-US" sz="2400" b="1" dirty="0"/>
              <a:t>Ｃ． ①③④　　Ｄ． ①②③④</a:t>
            </a:r>
          </a:p>
        </p:txBody>
      </p:sp>
      <p:sp>
        <p:nvSpPr>
          <p:cNvPr id="33" name="TextBox 32"/>
          <p:cNvSpPr txBox="1">
            <a:spLocks noChangeArrowheads="1"/>
          </p:cNvSpPr>
          <p:nvPr/>
        </p:nvSpPr>
        <p:spPr bwMode="auto">
          <a:xfrm>
            <a:off x="5181600" y="1981200"/>
            <a:ext cx="68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t>Ｄ</a:t>
            </a:r>
          </a:p>
        </p:txBody>
      </p:sp>
      <p:sp>
        <p:nvSpPr>
          <p:cNvPr id="14342" name="Text Box 4"/>
          <p:cNvSpPr txBox="1">
            <a:spLocks noChangeArrowheads="1"/>
          </p:cNvSpPr>
          <p:nvPr/>
        </p:nvSpPr>
        <p:spPr bwMode="auto">
          <a:xfrm>
            <a:off x="0" y="2286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solidFill>
                  <a:srgbClr val="FF0000"/>
                </a:solidFill>
              </a:rPr>
              <a:t>巩固练习</a:t>
            </a:r>
            <a:r>
              <a:rPr lang="en-US" altLang="zh-CN" sz="2400" b="1">
                <a:solidFill>
                  <a:srgbClr val="FF0000"/>
                </a:solidFill>
              </a:rPr>
              <a:t>5</a:t>
            </a:r>
            <a:endParaRPr lang="zh-CN" altLang="en-US" sz="2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Effect transition="in" filter="wipe(down)">
                                      <p:cBhvr>
                                        <p:cTn id="7" dur="5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0" y="1027112"/>
            <a:ext cx="8686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t>谈谈我们这节课探索出了什么新知识？它们是用来做什么用的？在应用时需要注意什么？</a:t>
            </a:r>
          </a:p>
        </p:txBody>
      </p:sp>
      <p:grpSp>
        <p:nvGrpSpPr>
          <p:cNvPr id="3" name="Group 42"/>
          <p:cNvGrpSpPr/>
          <p:nvPr/>
        </p:nvGrpSpPr>
        <p:grpSpPr bwMode="auto">
          <a:xfrm>
            <a:off x="0" y="2197100"/>
            <a:ext cx="3048000" cy="3194050"/>
            <a:chOff x="3168" y="1056"/>
            <a:chExt cx="2352" cy="2060"/>
          </a:xfrm>
        </p:grpSpPr>
        <p:grpSp>
          <p:nvGrpSpPr>
            <p:cNvPr id="15366" name="Group 23"/>
            <p:cNvGrpSpPr/>
            <p:nvPr/>
          </p:nvGrpSpPr>
          <p:grpSpPr bwMode="auto">
            <a:xfrm>
              <a:off x="3408" y="1300"/>
              <a:ext cx="1827" cy="1639"/>
              <a:chOff x="672" y="624"/>
              <a:chExt cx="4416" cy="3456"/>
            </a:xfrm>
          </p:grpSpPr>
          <p:sp>
            <p:nvSpPr>
              <p:cNvPr id="15377" name="Arc 24"/>
              <p:cNvSpPr/>
              <p:nvPr/>
            </p:nvSpPr>
            <p:spPr bwMode="auto">
              <a:xfrm flipV="1">
                <a:off x="2832" y="1680"/>
                <a:ext cx="33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15378" name="Group 25"/>
              <p:cNvGrpSpPr/>
              <p:nvPr/>
            </p:nvGrpSpPr>
            <p:grpSpPr bwMode="auto">
              <a:xfrm>
                <a:off x="672" y="624"/>
                <a:ext cx="4416" cy="3456"/>
                <a:chOff x="672" y="624"/>
                <a:chExt cx="4416" cy="3456"/>
              </a:xfrm>
            </p:grpSpPr>
            <p:sp>
              <p:nvSpPr>
                <p:cNvPr id="15379" name="Line 26"/>
                <p:cNvSpPr>
                  <a:spLocks noChangeShapeType="1"/>
                </p:cNvSpPr>
                <p:nvPr/>
              </p:nvSpPr>
              <p:spPr bwMode="auto">
                <a:xfrm>
                  <a:off x="672" y="1680"/>
                  <a:ext cx="4368"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80" name="Line 27"/>
                <p:cNvSpPr>
                  <a:spLocks noChangeShapeType="1"/>
                </p:cNvSpPr>
                <p:nvPr/>
              </p:nvSpPr>
              <p:spPr bwMode="auto">
                <a:xfrm>
                  <a:off x="672" y="2928"/>
                  <a:ext cx="4416"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81" name="Line 28"/>
                <p:cNvSpPr>
                  <a:spLocks noChangeShapeType="1"/>
                </p:cNvSpPr>
                <p:nvPr/>
              </p:nvSpPr>
              <p:spPr bwMode="auto">
                <a:xfrm flipH="1">
                  <a:off x="1440" y="624"/>
                  <a:ext cx="2160" cy="3456"/>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82" name="Arc 29"/>
                <p:cNvSpPr/>
                <p:nvPr/>
              </p:nvSpPr>
              <p:spPr bwMode="auto">
                <a:xfrm>
                  <a:off x="3072" y="1488"/>
                  <a:ext cx="14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5383" name="Arc 30"/>
                <p:cNvSpPr/>
                <p:nvPr/>
              </p:nvSpPr>
              <p:spPr bwMode="auto">
                <a:xfrm flipH="1" flipV="1">
                  <a:off x="2688" y="1680"/>
                  <a:ext cx="9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5384" name="Arc 31"/>
                <p:cNvSpPr/>
                <p:nvPr/>
              </p:nvSpPr>
              <p:spPr bwMode="auto">
                <a:xfrm>
                  <a:off x="2256" y="2740"/>
                  <a:ext cx="144" cy="188"/>
                </a:xfrm>
                <a:custGeom>
                  <a:avLst/>
                  <a:gdLst>
                    <a:gd name="T0" fmla="*/ 0 w 21600"/>
                    <a:gd name="T1" fmla="*/ 0 h 21142"/>
                    <a:gd name="T2" fmla="*/ 0 w 21600"/>
                    <a:gd name="T3" fmla="*/ 0 h 21142"/>
                    <a:gd name="T4" fmla="*/ 0 w 21600"/>
                    <a:gd name="T5" fmla="*/ 0 h 21142"/>
                    <a:gd name="T6" fmla="*/ 0 60000 65536"/>
                    <a:gd name="T7" fmla="*/ 0 60000 65536"/>
                    <a:gd name="T8" fmla="*/ 0 60000 65536"/>
                    <a:gd name="T9" fmla="*/ 0 w 21600"/>
                    <a:gd name="T10" fmla="*/ 0 h 21142"/>
                    <a:gd name="T11" fmla="*/ 21600 w 21600"/>
                    <a:gd name="T12" fmla="*/ 21142 h 21142"/>
                  </a:gdLst>
                  <a:ahLst/>
                  <a:cxnLst>
                    <a:cxn ang="T6">
                      <a:pos x="T0" y="T1"/>
                    </a:cxn>
                    <a:cxn ang="T7">
                      <a:pos x="T2" y="T3"/>
                    </a:cxn>
                    <a:cxn ang="T8">
                      <a:pos x="T4" y="T5"/>
                    </a:cxn>
                  </a:cxnLst>
                  <a:rect l="T9" t="T10" r="T11" b="T12"/>
                  <a:pathLst>
                    <a:path w="21600" h="21142" fill="none" extrusionOk="0">
                      <a:moveTo>
                        <a:pt x="4424" y="0"/>
                      </a:moveTo>
                      <a:cubicBezTo>
                        <a:pt x="14432" y="2094"/>
                        <a:pt x="21600" y="10918"/>
                        <a:pt x="21600" y="21142"/>
                      </a:cubicBezTo>
                    </a:path>
                    <a:path w="21600" h="21142" stroke="0" extrusionOk="0">
                      <a:moveTo>
                        <a:pt x="4424" y="0"/>
                      </a:moveTo>
                      <a:cubicBezTo>
                        <a:pt x="14432" y="2094"/>
                        <a:pt x="21600" y="10918"/>
                        <a:pt x="21600" y="21142"/>
                      </a:cubicBezTo>
                      <a:lnTo>
                        <a:pt x="0" y="21142"/>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grpSp>
        <p:sp>
          <p:nvSpPr>
            <p:cNvPr id="15367" name="Text Box 32"/>
            <p:cNvSpPr txBox="1">
              <a:spLocks noChangeArrowheads="1"/>
            </p:cNvSpPr>
            <p:nvPr/>
          </p:nvSpPr>
          <p:spPr bwMode="auto">
            <a:xfrm>
              <a:off x="3168" y="168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A</a:t>
              </a:r>
            </a:p>
          </p:txBody>
        </p:sp>
        <p:sp>
          <p:nvSpPr>
            <p:cNvPr id="15368" name="Text Box 33"/>
            <p:cNvSpPr txBox="1">
              <a:spLocks noChangeArrowheads="1"/>
            </p:cNvSpPr>
            <p:nvPr/>
          </p:nvSpPr>
          <p:spPr bwMode="auto">
            <a:xfrm>
              <a:off x="5232" y="1680"/>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B</a:t>
              </a:r>
            </a:p>
          </p:txBody>
        </p:sp>
        <p:sp>
          <p:nvSpPr>
            <p:cNvPr id="15369" name="Text Box 34"/>
            <p:cNvSpPr txBox="1">
              <a:spLocks noChangeArrowheads="1"/>
            </p:cNvSpPr>
            <p:nvPr/>
          </p:nvSpPr>
          <p:spPr bwMode="auto">
            <a:xfrm>
              <a:off x="3168" y="2256"/>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C</a:t>
              </a:r>
            </a:p>
          </p:txBody>
        </p:sp>
        <p:sp>
          <p:nvSpPr>
            <p:cNvPr id="15370" name="Text Box 35"/>
            <p:cNvSpPr txBox="1">
              <a:spLocks noChangeArrowheads="1"/>
            </p:cNvSpPr>
            <p:nvPr/>
          </p:nvSpPr>
          <p:spPr bwMode="auto">
            <a:xfrm>
              <a:off x="5232" y="2256"/>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D</a:t>
              </a:r>
            </a:p>
          </p:txBody>
        </p:sp>
        <p:sp>
          <p:nvSpPr>
            <p:cNvPr id="15371" name="Text Box 36"/>
            <p:cNvSpPr txBox="1">
              <a:spLocks noChangeArrowheads="1"/>
            </p:cNvSpPr>
            <p:nvPr/>
          </p:nvSpPr>
          <p:spPr bwMode="auto">
            <a:xfrm>
              <a:off x="4512" y="1056"/>
              <a:ext cx="432"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E</a:t>
              </a:r>
            </a:p>
          </p:txBody>
        </p:sp>
        <p:sp>
          <p:nvSpPr>
            <p:cNvPr id="15372" name="Text Box 37"/>
            <p:cNvSpPr txBox="1">
              <a:spLocks noChangeArrowheads="1"/>
            </p:cNvSpPr>
            <p:nvPr/>
          </p:nvSpPr>
          <p:spPr bwMode="auto">
            <a:xfrm>
              <a:off x="3744" y="2880"/>
              <a:ext cx="335"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F</a:t>
              </a:r>
            </a:p>
          </p:txBody>
        </p:sp>
        <p:sp>
          <p:nvSpPr>
            <p:cNvPr id="15373" name="Text Box 38"/>
            <p:cNvSpPr txBox="1">
              <a:spLocks noChangeArrowheads="1"/>
            </p:cNvSpPr>
            <p:nvPr/>
          </p:nvSpPr>
          <p:spPr bwMode="auto">
            <a:xfrm>
              <a:off x="4079" y="1776"/>
              <a:ext cx="193"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2</a:t>
              </a:r>
            </a:p>
          </p:txBody>
        </p:sp>
        <p:sp>
          <p:nvSpPr>
            <p:cNvPr id="15374" name="Text Box 39"/>
            <p:cNvSpPr txBox="1">
              <a:spLocks noChangeArrowheads="1"/>
            </p:cNvSpPr>
            <p:nvPr/>
          </p:nvSpPr>
          <p:spPr bwMode="auto">
            <a:xfrm>
              <a:off x="4128" y="216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1</a:t>
              </a:r>
            </a:p>
          </p:txBody>
        </p:sp>
        <p:sp>
          <p:nvSpPr>
            <p:cNvPr id="15375" name="Text Box 40"/>
            <p:cNvSpPr txBox="1">
              <a:spLocks noChangeArrowheads="1"/>
            </p:cNvSpPr>
            <p:nvPr/>
          </p:nvSpPr>
          <p:spPr bwMode="auto">
            <a:xfrm>
              <a:off x="4416" y="1584"/>
              <a:ext cx="288"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3</a:t>
              </a:r>
            </a:p>
          </p:txBody>
        </p:sp>
        <p:sp>
          <p:nvSpPr>
            <p:cNvPr id="15376" name="Text Box 41"/>
            <p:cNvSpPr txBox="1">
              <a:spLocks noChangeArrowheads="1"/>
            </p:cNvSpPr>
            <p:nvPr/>
          </p:nvSpPr>
          <p:spPr bwMode="auto">
            <a:xfrm>
              <a:off x="4320" y="1824"/>
              <a:ext cx="336"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4</a:t>
              </a:r>
            </a:p>
          </p:txBody>
        </p:sp>
      </p:grpSp>
      <p:sp>
        <p:nvSpPr>
          <p:cNvPr id="23" name="TextBox 26"/>
          <p:cNvSpPr txBox="1">
            <a:spLocks noChangeArrowheads="1"/>
          </p:cNvSpPr>
          <p:nvPr/>
        </p:nvSpPr>
        <p:spPr bwMode="auto">
          <a:xfrm>
            <a:off x="3657600" y="2501900"/>
            <a:ext cx="47244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t>两直线平行的判定方法有：同位角相等，两直线平行。</a:t>
            </a:r>
            <a:endParaRPr lang="en-US" altLang="zh-CN" sz="2800" b="1" dirty="0"/>
          </a:p>
          <a:p>
            <a:pPr eaLnBrk="1" hangingPunct="1"/>
            <a:r>
              <a:rPr lang="zh-CN" altLang="en-US" sz="2800" b="1" dirty="0"/>
              <a:t>内错角相等，两直线平行。</a:t>
            </a:r>
            <a:endParaRPr lang="en-US" altLang="zh-CN" sz="2800" b="1" dirty="0"/>
          </a:p>
          <a:p>
            <a:pPr eaLnBrk="1" hangingPunct="1"/>
            <a:r>
              <a:rPr lang="zh-CN" altLang="en-US" sz="2800" b="1" dirty="0"/>
              <a:t>同旁内角互补，两直线平行。</a:t>
            </a:r>
            <a:endParaRPr lang="en-US" altLang="zh-CN" sz="2800" b="1" dirty="0"/>
          </a:p>
          <a:p>
            <a:pPr eaLnBrk="1" hangingPunct="1"/>
            <a:endParaRPr lang="en-US" altLang="zh-CN" sz="2800" b="1" dirty="0"/>
          </a:p>
          <a:p>
            <a:pPr eaLnBrk="1" hangingPunct="1"/>
            <a:endParaRPr lang="en-US" altLang="zh-CN" sz="2800" b="1" dirty="0"/>
          </a:p>
          <a:p>
            <a:pPr eaLnBrk="1" hangingPunct="1"/>
            <a:endParaRPr lang="zh-CN" altLang="en-US" sz="2800" b="1" dirty="0"/>
          </a:p>
        </p:txBody>
      </p:sp>
      <p:sp>
        <p:nvSpPr>
          <p:cNvPr id="24" name="TextBox 23"/>
          <p:cNvSpPr txBox="1">
            <a:spLocks noChangeArrowheads="1"/>
          </p:cNvSpPr>
          <p:nvPr/>
        </p:nvSpPr>
        <p:spPr bwMode="auto">
          <a:xfrm>
            <a:off x="228600" y="5321300"/>
            <a:ext cx="8915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t>在判定两条直线平行时一定要看清楚是哪两条直线被第三条直线所截形成的同位角相等、内错角相等、同旁内角互补，才能正确判断是哪两条直线平行</a:t>
            </a:r>
            <a:r>
              <a:rPr lang="zh-CN" altLang="en-US" sz="2800" b="1" dirty="0" smtClean="0"/>
              <a:t>。 </a:t>
            </a:r>
            <a:endParaRPr lang="zh-CN" alt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组合 13"/>
          <p:cNvGrpSpPr/>
          <p:nvPr/>
        </p:nvGrpSpPr>
        <p:grpSpPr bwMode="auto">
          <a:xfrm>
            <a:off x="5029200" y="1736725"/>
            <a:ext cx="3733800" cy="2590800"/>
            <a:chOff x="1752600" y="1143000"/>
            <a:chExt cx="5181600" cy="3645932"/>
          </a:xfrm>
        </p:grpSpPr>
        <p:sp>
          <p:nvSpPr>
            <p:cNvPr id="2" name="平行四边形 1"/>
            <p:cNvSpPr/>
            <p:nvPr/>
          </p:nvSpPr>
          <p:spPr>
            <a:xfrm>
              <a:off x="2437753" y="3048626"/>
              <a:ext cx="3963306" cy="1599563"/>
            </a:xfrm>
            <a:prstGeom prst="parallelogram">
              <a:avLst>
                <a:gd name="adj" fmla="val 4314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 name="直接连接符 3"/>
            <p:cNvCxnSpPr/>
            <p:nvPr/>
          </p:nvCxnSpPr>
          <p:spPr>
            <a:xfrm flipV="1">
              <a:off x="2437753" y="1446828"/>
              <a:ext cx="1372506" cy="32013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401" name="TextBox 8"/>
            <p:cNvSpPr txBox="1">
              <a:spLocks noChangeArrowheads="1"/>
            </p:cNvSpPr>
            <p:nvPr/>
          </p:nvSpPr>
          <p:spPr bwMode="auto">
            <a:xfrm>
              <a:off x="2438400" y="26670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Ａ</a:t>
              </a:r>
            </a:p>
          </p:txBody>
        </p:sp>
        <p:sp>
          <p:nvSpPr>
            <p:cNvPr id="16402" name="TextBox 9"/>
            <p:cNvSpPr txBox="1">
              <a:spLocks noChangeArrowheads="1"/>
            </p:cNvSpPr>
            <p:nvPr/>
          </p:nvSpPr>
          <p:spPr bwMode="auto">
            <a:xfrm>
              <a:off x="1752600" y="44196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Ｂ</a:t>
              </a:r>
            </a:p>
          </p:txBody>
        </p:sp>
        <p:sp>
          <p:nvSpPr>
            <p:cNvPr id="16403" name="TextBox 10"/>
            <p:cNvSpPr txBox="1">
              <a:spLocks noChangeArrowheads="1"/>
            </p:cNvSpPr>
            <p:nvPr/>
          </p:nvSpPr>
          <p:spPr bwMode="auto">
            <a:xfrm>
              <a:off x="3276600" y="11430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Ｅ</a:t>
              </a:r>
            </a:p>
          </p:txBody>
        </p:sp>
        <p:sp>
          <p:nvSpPr>
            <p:cNvPr id="16404" name="TextBox 11"/>
            <p:cNvSpPr txBox="1">
              <a:spLocks noChangeArrowheads="1"/>
            </p:cNvSpPr>
            <p:nvPr/>
          </p:nvSpPr>
          <p:spPr bwMode="auto">
            <a:xfrm>
              <a:off x="6324600" y="27432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Ｄ</a:t>
              </a:r>
            </a:p>
          </p:txBody>
        </p:sp>
        <p:sp>
          <p:nvSpPr>
            <p:cNvPr id="16405" name="TextBox 12"/>
            <p:cNvSpPr txBox="1">
              <a:spLocks noChangeArrowheads="1"/>
            </p:cNvSpPr>
            <p:nvPr/>
          </p:nvSpPr>
          <p:spPr bwMode="auto">
            <a:xfrm>
              <a:off x="5715000" y="44196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Ｃ</a:t>
              </a:r>
            </a:p>
          </p:txBody>
        </p:sp>
      </p:grpSp>
      <p:sp>
        <p:nvSpPr>
          <p:cNvPr id="16387" name="TextBox 15"/>
          <p:cNvSpPr txBox="1">
            <a:spLocks noChangeArrowheads="1"/>
          </p:cNvSpPr>
          <p:nvPr/>
        </p:nvSpPr>
        <p:spPr bwMode="auto">
          <a:xfrm>
            <a:off x="200025" y="1749425"/>
            <a:ext cx="66294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dirty="0"/>
              <a:t>① ∵∠Ｂ＝</a:t>
            </a:r>
            <a:r>
              <a:rPr lang="zh-CN" altLang="en-US" b="1" u="sng" dirty="0"/>
              <a:t>　　　　　</a:t>
            </a:r>
            <a:r>
              <a:rPr lang="zh-CN" altLang="en-US" b="1" dirty="0"/>
              <a:t>（已知），</a:t>
            </a:r>
            <a:endParaRPr lang="en-US" altLang="zh-CN" b="1" dirty="0"/>
          </a:p>
          <a:p>
            <a:pPr eaLnBrk="1" hangingPunct="1"/>
            <a:endParaRPr lang="en-US" altLang="zh-CN" b="1" dirty="0"/>
          </a:p>
          <a:p>
            <a:pPr eaLnBrk="1" hangingPunct="1"/>
            <a:r>
              <a:rPr lang="zh-CN" altLang="en-US" b="1" dirty="0"/>
              <a:t>∴</a:t>
            </a:r>
            <a:r>
              <a:rPr lang="zh-CN" altLang="en-US" b="1" u="sng" dirty="0"/>
              <a:t>　　　</a:t>
            </a:r>
            <a:r>
              <a:rPr lang="zh-CN" altLang="en-US" b="1" dirty="0"/>
              <a:t>∥</a:t>
            </a:r>
            <a:r>
              <a:rPr lang="zh-CN" altLang="en-US" b="1" u="sng" dirty="0"/>
              <a:t>　　　</a:t>
            </a:r>
            <a:r>
              <a:rPr lang="zh-CN" altLang="en-US" b="1" dirty="0"/>
              <a:t>（　　　　　　　　　　　　）；</a:t>
            </a:r>
            <a:endParaRPr lang="en-US" altLang="zh-CN" b="1" dirty="0"/>
          </a:p>
          <a:p>
            <a:pPr eaLnBrk="1" hangingPunct="1"/>
            <a:endParaRPr lang="en-US" altLang="zh-CN" b="1" dirty="0"/>
          </a:p>
          <a:p>
            <a:pPr eaLnBrk="1" hangingPunct="1"/>
            <a:r>
              <a:rPr lang="zh-CN" altLang="en-US" b="1" dirty="0"/>
              <a:t>② ∵∠Ｄ＝</a:t>
            </a:r>
            <a:r>
              <a:rPr lang="zh-CN" altLang="en-US" b="1" u="sng" dirty="0"/>
              <a:t>　　　　　</a:t>
            </a:r>
            <a:r>
              <a:rPr lang="zh-CN" altLang="en-US" b="1" dirty="0"/>
              <a:t>（已知），</a:t>
            </a:r>
            <a:endParaRPr lang="en-US" altLang="zh-CN" b="1" dirty="0"/>
          </a:p>
          <a:p>
            <a:pPr eaLnBrk="1" hangingPunct="1"/>
            <a:endParaRPr lang="en-US" altLang="zh-CN" b="1" dirty="0"/>
          </a:p>
          <a:p>
            <a:pPr eaLnBrk="1" hangingPunct="1"/>
            <a:r>
              <a:rPr lang="zh-CN" altLang="en-US" b="1" dirty="0"/>
              <a:t>∴</a:t>
            </a:r>
            <a:r>
              <a:rPr lang="zh-CN" altLang="en-US" b="1" u="sng" dirty="0"/>
              <a:t>　　　</a:t>
            </a:r>
            <a:r>
              <a:rPr lang="zh-CN" altLang="en-US" b="1" dirty="0"/>
              <a:t>∥</a:t>
            </a:r>
            <a:r>
              <a:rPr lang="zh-CN" altLang="en-US" b="1" u="sng" dirty="0"/>
              <a:t>　　　</a:t>
            </a:r>
            <a:r>
              <a:rPr lang="zh-CN" altLang="en-US" b="1" dirty="0"/>
              <a:t>（　　　　　　　　　　　　）；</a:t>
            </a:r>
            <a:endParaRPr lang="en-US" altLang="zh-CN" b="1" dirty="0"/>
          </a:p>
          <a:p>
            <a:pPr eaLnBrk="1" hangingPunct="1"/>
            <a:endParaRPr lang="en-US" altLang="zh-CN" b="1" dirty="0"/>
          </a:p>
          <a:p>
            <a:pPr eaLnBrk="1" hangingPunct="1"/>
            <a:r>
              <a:rPr lang="zh-CN" altLang="en-US" b="1" dirty="0"/>
              <a:t>③ ∵ ∠Ｂ＋</a:t>
            </a:r>
            <a:r>
              <a:rPr lang="zh-CN" altLang="en-US" b="1" u="sng" dirty="0"/>
              <a:t>　　　　　</a:t>
            </a:r>
            <a:r>
              <a:rPr lang="zh-CN" altLang="en-US" b="1" dirty="0"/>
              <a:t>＝１８０</a:t>
            </a:r>
            <a:r>
              <a:rPr lang="en-US" altLang="zh-CN" b="1" dirty="0"/>
              <a:t>°</a:t>
            </a:r>
            <a:r>
              <a:rPr lang="zh-CN" altLang="en-US" b="1" dirty="0"/>
              <a:t>（已知），</a:t>
            </a:r>
            <a:endParaRPr lang="en-US" altLang="zh-CN" b="1" dirty="0"/>
          </a:p>
          <a:p>
            <a:pPr eaLnBrk="1" hangingPunct="1"/>
            <a:endParaRPr lang="en-US" altLang="zh-CN" b="1" dirty="0"/>
          </a:p>
          <a:p>
            <a:pPr eaLnBrk="1" hangingPunct="1"/>
            <a:r>
              <a:rPr lang="zh-CN" altLang="en-US" b="1" dirty="0"/>
              <a:t>∴ＡＢ∥ＣＤ（　　　　　　　　　　　　　）。</a:t>
            </a:r>
          </a:p>
        </p:txBody>
      </p:sp>
      <p:sp>
        <p:nvSpPr>
          <p:cNvPr id="17" name="TextBox 16"/>
          <p:cNvSpPr txBox="1">
            <a:spLocks noChangeArrowheads="1"/>
          </p:cNvSpPr>
          <p:nvPr/>
        </p:nvSpPr>
        <p:spPr bwMode="auto">
          <a:xfrm>
            <a:off x="1447800" y="2803525"/>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t>∠ＥＡＤ</a:t>
            </a:r>
          </a:p>
        </p:txBody>
      </p:sp>
      <p:sp>
        <p:nvSpPr>
          <p:cNvPr id="18" name="TextBox 17"/>
          <p:cNvSpPr txBox="1">
            <a:spLocks noChangeArrowheads="1"/>
          </p:cNvSpPr>
          <p:nvPr/>
        </p:nvSpPr>
        <p:spPr bwMode="auto">
          <a:xfrm>
            <a:off x="609600" y="2270125"/>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t>ＡＤ</a:t>
            </a:r>
          </a:p>
        </p:txBody>
      </p:sp>
      <p:sp>
        <p:nvSpPr>
          <p:cNvPr id="19" name="TextBox 18"/>
          <p:cNvSpPr txBox="1">
            <a:spLocks noChangeArrowheads="1"/>
          </p:cNvSpPr>
          <p:nvPr/>
        </p:nvSpPr>
        <p:spPr bwMode="auto">
          <a:xfrm>
            <a:off x="1447800" y="2270125"/>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t>ＢＣ</a:t>
            </a:r>
          </a:p>
        </p:txBody>
      </p:sp>
      <p:sp>
        <p:nvSpPr>
          <p:cNvPr id="20" name="TextBox 19"/>
          <p:cNvSpPr txBox="1">
            <a:spLocks noChangeArrowheads="1"/>
          </p:cNvSpPr>
          <p:nvPr/>
        </p:nvSpPr>
        <p:spPr bwMode="auto">
          <a:xfrm>
            <a:off x="1524000" y="1736725"/>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t>∠ＥＡＤ</a:t>
            </a:r>
          </a:p>
        </p:txBody>
      </p:sp>
      <p:sp>
        <p:nvSpPr>
          <p:cNvPr id="21" name="TextBox 20"/>
          <p:cNvSpPr txBox="1">
            <a:spLocks noChangeArrowheads="1"/>
          </p:cNvSpPr>
          <p:nvPr/>
        </p:nvSpPr>
        <p:spPr bwMode="auto">
          <a:xfrm>
            <a:off x="609600" y="3336925"/>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t>ＢＥ</a:t>
            </a:r>
          </a:p>
        </p:txBody>
      </p:sp>
      <p:sp>
        <p:nvSpPr>
          <p:cNvPr id="22" name="TextBox 21"/>
          <p:cNvSpPr txBox="1">
            <a:spLocks noChangeArrowheads="1"/>
          </p:cNvSpPr>
          <p:nvPr/>
        </p:nvSpPr>
        <p:spPr bwMode="auto">
          <a:xfrm>
            <a:off x="1447800" y="3336925"/>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t>ＣＤ</a:t>
            </a:r>
          </a:p>
        </p:txBody>
      </p:sp>
      <p:sp>
        <p:nvSpPr>
          <p:cNvPr id="23" name="TextBox 22"/>
          <p:cNvSpPr txBox="1">
            <a:spLocks noChangeArrowheads="1"/>
          </p:cNvSpPr>
          <p:nvPr/>
        </p:nvSpPr>
        <p:spPr bwMode="auto">
          <a:xfrm>
            <a:off x="1524000" y="3870325"/>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t>∠ＢＣＤ</a:t>
            </a:r>
          </a:p>
        </p:txBody>
      </p:sp>
      <p:sp>
        <p:nvSpPr>
          <p:cNvPr id="24" name="TextBox 23"/>
          <p:cNvSpPr txBox="1">
            <a:spLocks noChangeArrowheads="1"/>
          </p:cNvSpPr>
          <p:nvPr/>
        </p:nvSpPr>
        <p:spPr bwMode="auto">
          <a:xfrm>
            <a:off x="2438400" y="2270125"/>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t>同位角相等，两直线平行</a:t>
            </a:r>
          </a:p>
        </p:txBody>
      </p:sp>
      <p:sp>
        <p:nvSpPr>
          <p:cNvPr id="25" name="TextBox 24"/>
          <p:cNvSpPr txBox="1">
            <a:spLocks noChangeArrowheads="1"/>
          </p:cNvSpPr>
          <p:nvPr/>
        </p:nvSpPr>
        <p:spPr bwMode="auto">
          <a:xfrm>
            <a:off x="2362200" y="3336925"/>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t>内错角相等，两直线平行</a:t>
            </a:r>
          </a:p>
        </p:txBody>
      </p:sp>
      <p:sp>
        <p:nvSpPr>
          <p:cNvPr id="26" name="TextBox 25"/>
          <p:cNvSpPr txBox="1">
            <a:spLocks noChangeArrowheads="1"/>
          </p:cNvSpPr>
          <p:nvPr/>
        </p:nvSpPr>
        <p:spPr bwMode="auto">
          <a:xfrm>
            <a:off x="1905000" y="4479925"/>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t>同旁内角互补，两直线平行</a:t>
            </a:r>
          </a:p>
        </p:txBody>
      </p:sp>
      <p:sp>
        <p:nvSpPr>
          <p:cNvPr id="16398" name="Text Box 4"/>
          <p:cNvSpPr txBox="1">
            <a:spLocks noChangeArrowheads="1"/>
          </p:cNvSpPr>
          <p:nvPr/>
        </p:nvSpPr>
        <p:spPr bwMode="auto">
          <a:xfrm>
            <a:off x="171450" y="1127125"/>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solidFill>
                  <a:srgbClr val="FF0000"/>
                </a:solidFill>
              </a:rPr>
              <a:t>课堂检测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wipe(down)">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xEl>
                                              <p:pRg st="0" end="0"/>
                                            </p:txEl>
                                          </p:spTgt>
                                        </p:tgtEl>
                                        <p:attrNameLst>
                                          <p:attrName>style.visibility</p:attrName>
                                        </p:attrNameLst>
                                      </p:cBhvr>
                                      <p:to>
                                        <p:strVal val="visible"/>
                                      </p:to>
                                    </p:set>
                                    <p:animEffect transition="in" filter="wipe(down)">
                                      <p:cBhvr>
                                        <p:cTn id="12" dur="500"/>
                                        <p:tgtEl>
                                          <p:spTgt spid="19">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animEffect transition="in" filter="wipe(down)">
                                      <p:cBhvr>
                                        <p:cTn id="15" dur="500"/>
                                        <p:tgtEl>
                                          <p:spTgt spid="1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4">
                                            <p:txEl>
                                              <p:pRg st="0" end="0"/>
                                            </p:txEl>
                                          </p:spTgt>
                                        </p:tgtEl>
                                        <p:attrNameLst>
                                          <p:attrName>style.visibility</p:attrName>
                                        </p:attrNameLst>
                                      </p:cBhvr>
                                      <p:to>
                                        <p:strVal val="visible"/>
                                      </p:to>
                                    </p:set>
                                    <p:animEffect transition="in" filter="wipe(down)">
                                      <p:cBhvr>
                                        <p:cTn id="20" dur="500"/>
                                        <p:tgtEl>
                                          <p:spTgt spid="2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7">
                                            <p:txEl>
                                              <p:pRg st="0" end="0"/>
                                            </p:txEl>
                                          </p:spTgt>
                                        </p:tgtEl>
                                        <p:attrNameLst>
                                          <p:attrName>style.visibility</p:attrName>
                                        </p:attrNameLst>
                                      </p:cBhvr>
                                      <p:to>
                                        <p:strVal val="visible"/>
                                      </p:to>
                                    </p:set>
                                    <p:animEffect transition="in" filter="wipe(down)">
                                      <p:cBhvr>
                                        <p:cTn id="25" dur="500"/>
                                        <p:tgtEl>
                                          <p:spTgt spid="1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1">
                                            <p:txEl>
                                              <p:pRg st="0" end="0"/>
                                            </p:txEl>
                                          </p:spTgt>
                                        </p:tgtEl>
                                        <p:attrNameLst>
                                          <p:attrName>style.visibility</p:attrName>
                                        </p:attrNameLst>
                                      </p:cBhvr>
                                      <p:to>
                                        <p:strVal val="visible"/>
                                      </p:to>
                                    </p:set>
                                    <p:animEffect transition="in" filter="wipe(down)">
                                      <p:cBhvr>
                                        <p:cTn id="30" dur="500"/>
                                        <p:tgtEl>
                                          <p:spTgt spid="21">
                                            <p:txEl>
                                              <p:pRg st="0" end="0"/>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2">
                                            <p:txEl>
                                              <p:pRg st="0" end="0"/>
                                            </p:txEl>
                                          </p:spTgt>
                                        </p:tgtEl>
                                        <p:attrNameLst>
                                          <p:attrName>style.visibility</p:attrName>
                                        </p:attrNameLst>
                                      </p:cBhvr>
                                      <p:to>
                                        <p:strVal val="visible"/>
                                      </p:to>
                                    </p:set>
                                    <p:animEffect transition="in" filter="wipe(down)">
                                      <p:cBhvr>
                                        <p:cTn id="33" dur="500"/>
                                        <p:tgtEl>
                                          <p:spTgt spid="22">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25">
                                            <p:txEl>
                                              <p:pRg st="0" end="0"/>
                                            </p:txEl>
                                          </p:spTgt>
                                        </p:tgtEl>
                                        <p:attrNameLst>
                                          <p:attrName>style.visibility</p:attrName>
                                        </p:attrNameLst>
                                      </p:cBhvr>
                                      <p:to>
                                        <p:strVal val="visible"/>
                                      </p:to>
                                    </p:set>
                                    <p:animEffect transition="in" filter="wipe(down)">
                                      <p:cBhvr>
                                        <p:cTn id="38" dur="500"/>
                                        <p:tgtEl>
                                          <p:spTgt spid="25">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3">
                                            <p:txEl>
                                              <p:pRg st="0" end="0"/>
                                            </p:txEl>
                                          </p:spTgt>
                                        </p:tgtEl>
                                        <p:attrNameLst>
                                          <p:attrName>style.visibility</p:attrName>
                                        </p:attrNameLst>
                                      </p:cBhvr>
                                      <p:to>
                                        <p:strVal val="visible"/>
                                      </p:to>
                                    </p:set>
                                    <p:animEffect transition="in" filter="wipe(down)">
                                      <p:cBhvr>
                                        <p:cTn id="43" dur="500"/>
                                        <p:tgtEl>
                                          <p:spTgt spid="23">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26">
                                            <p:txEl>
                                              <p:pRg st="0" end="0"/>
                                            </p:txEl>
                                          </p:spTgt>
                                        </p:tgtEl>
                                        <p:attrNameLst>
                                          <p:attrName>style.visibility</p:attrName>
                                        </p:attrNameLst>
                                      </p:cBhvr>
                                      <p:to>
                                        <p:strVal val="visible"/>
                                      </p:to>
                                    </p:set>
                                    <p:animEffect transition="in" filter="wipe(down)">
                                      <p:cBhvr>
                                        <p:cTn id="48"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allAtOnce"/>
      <p:bldP spid="18" grpId="0" build="allAtOnce"/>
      <p:bldP spid="19" grpId="0" build="allAtOnce"/>
      <p:bldP spid="20" grpId="0" build="allAtOnce"/>
      <p:bldP spid="21" grpId="0" build="allAtOnce"/>
      <p:bldP spid="22" grpId="0" build="allAtOnce"/>
      <p:bldP spid="23" grpId="0" build="allAtOnce"/>
      <p:bldP spid="24" grpId="0" build="allAtOnce"/>
      <p:bldP spid="25" grpId="0" build="allAtOnce"/>
      <p:bldP spid="26"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5"/>
          <p:cNvSpPr>
            <a:spLocks noChangeArrowheads="1" noChangeShapeType="1" noTextEdit="1"/>
          </p:cNvSpPr>
          <p:nvPr/>
        </p:nvSpPr>
        <p:spPr bwMode="auto">
          <a:xfrm>
            <a:off x="1295400" y="1905000"/>
            <a:ext cx="6096000" cy="2133600"/>
          </a:xfrm>
          <a:prstGeom prst="rect">
            <a:avLst/>
          </a:prstGeom>
        </p:spPr>
        <p:txBody>
          <a:bodyPr wrap="none" fromWordArt="1">
            <a:prstTxWarp prst="textDoubleWave1">
              <a:avLst>
                <a:gd name="adj1" fmla="val 6500"/>
                <a:gd name="adj2" fmla="val 0"/>
              </a:avLst>
            </a:prstTxWarp>
          </a:bodyPr>
          <a:lstStyle/>
          <a:p>
            <a:pPr algn="ctr"/>
            <a:r>
              <a:rPr lang="zh-CN" altLang="en-US" sz="3600" kern="10" spc="-360">
                <a:ln w="12700">
                  <a:solidFill>
                    <a:srgbClr val="FFFF00"/>
                  </a:solidFill>
                  <a:round/>
                </a:ln>
                <a:solidFill>
                  <a:srgbClr val="FF00FF"/>
                </a:solidFill>
                <a:effectLst>
                  <a:outerShdw dist="125724" dir="18900000" algn="ctr" rotWithShape="0">
                    <a:srgbClr val="000099"/>
                  </a:outerShdw>
                </a:effectLst>
                <a:latin typeface="宋体" panose="02010600030101010101" pitchFamily="2" charset="-122"/>
                <a:ea typeface="宋体" panose="02010600030101010101" pitchFamily="2" charset="-122"/>
              </a:rPr>
              <a:t>下课</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p:cNvSpPr txBox="1">
            <a:spLocks noChangeArrowheads="1"/>
          </p:cNvSpPr>
          <p:nvPr/>
        </p:nvSpPr>
        <p:spPr bwMode="auto">
          <a:xfrm>
            <a:off x="438150" y="1138237"/>
            <a:ext cx="79248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200" b="1" dirty="0"/>
              <a:t>我们已经知道：同位角相等，两直线平行</a:t>
            </a:r>
            <a:r>
              <a:rPr lang="en-US" altLang="zh-CN" sz="3200" b="1" dirty="0"/>
              <a:t>.</a:t>
            </a:r>
            <a:r>
              <a:rPr lang="zh-CN" altLang="en-US" sz="3200" b="1" dirty="0"/>
              <a:t>即在图中，如果∠</a:t>
            </a:r>
            <a:r>
              <a:rPr lang="en-US" altLang="zh-CN" sz="3200" b="1" dirty="0"/>
              <a:t>1=∠2</a:t>
            </a:r>
            <a:r>
              <a:rPr lang="zh-CN" altLang="en-US" sz="3200" b="1" dirty="0"/>
              <a:t>，那么</a:t>
            </a:r>
            <a:r>
              <a:rPr lang="en-US" altLang="zh-CN" sz="3200" b="1" dirty="0"/>
              <a:t>AB∥CD.</a:t>
            </a:r>
          </a:p>
        </p:txBody>
      </p:sp>
      <p:grpSp>
        <p:nvGrpSpPr>
          <p:cNvPr id="4099" name="Group 42"/>
          <p:cNvGrpSpPr/>
          <p:nvPr/>
        </p:nvGrpSpPr>
        <p:grpSpPr bwMode="auto">
          <a:xfrm>
            <a:off x="363894" y="2662697"/>
            <a:ext cx="3048000" cy="3194050"/>
            <a:chOff x="3168" y="1056"/>
            <a:chExt cx="2352" cy="2060"/>
          </a:xfrm>
        </p:grpSpPr>
        <p:grpSp>
          <p:nvGrpSpPr>
            <p:cNvPr id="4101" name="Group 25"/>
            <p:cNvGrpSpPr/>
            <p:nvPr/>
          </p:nvGrpSpPr>
          <p:grpSpPr bwMode="auto">
            <a:xfrm>
              <a:off x="3408" y="1296"/>
              <a:ext cx="1824" cy="1632"/>
              <a:chOff x="672" y="624"/>
              <a:chExt cx="4416" cy="3456"/>
            </a:xfrm>
          </p:grpSpPr>
          <p:sp>
            <p:nvSpPr>
              <p:cNvPr id="4110" name="Line 26"/>
              <p:cNvSpPr>
                <a:spLocks noChangeShapeType="1"/>
              </p:cNvSpPr>
              <p:nvPr/>
            </p:nvSpPr>
            <p:spPr bwMode="auto">
              <a:xfrm>
                <a:off x="672" y="1680"/>
                <a:ext cx="4368"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11" name="Line 27"/>
              <p:cNvSpPr>
                <a:spLocks noChangeShapeType="1"/>
              </p:cNvSpPr>
              <p:nvPr/>
            </p:nvSpPr>
            <p:spPr bwMode="auto">
              <a:xfrm>
                <a:off x="672" y="2928"/>
                <a:ext cx="4416"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12" name="Line 28"/>
              <p:cNvSpPr>
                <a:spLocks noChangeShapeType="1"/>
              </p:cNvSpPr>
              <p:nvPr/>
            </p:nvSpPr>
            <p:spPr bwMode="auto">
              <a:xfrm flipH="1">
                <a:off x="1440" y="624"/>
                <a:ext cx="2160" cy="3456"/>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13" name="Arc 29"/>
              <p:cNvSpPr/>
              <p:nvPr/>
            </p:nvSpPr>
            <p:spPr bwMode="auto">
              <a:xfrm>
                <a:off x="3072" y="1488"/>
                <a:ext cx="14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4114" name="Arc 31"/>
              <p:cNvSpPr/>
              <p:nvPr/>
            </p:nvSpPr>
            <p:spPr bwMode="auto">
              <a:xfrm>
                <a:off x="2256" y="2740"/>
                <a:ext cx="144" cy="188"/>
              </a:xfrm>
              <a:custGeom>
                <a:avLst/>
                <a:gdLst>
                  <a:gd name="T0" fmla="*/ 0 w 21600"/>
                  <a:gd name="T1" fmla="*/ 0 h 21142"/>
                  <a:gd name="T2" fmla="*/ 0 w 21600"/>
                  <a:gd name="T3" fmla="*/ 0 h 21142"/>
                  <a:gd name="T4" fmla="*/ 0 w 21600"/>
                  <a:gd name="T5" fmla="*/ 0 h 21142"/>
                  <a:gd name="T6" fmla="*/ 0 60000 65536"/>
                  <a:gd name="T7" fmla="*/ 0 60000 65536"/>
                  <a:gd name="T8" fmla="*/ 0 60000 65536"/>
                  <a:gd name="T9" fmla="*/ 0 w 21600"/>
                  <a:gd name="T10" fmla="*/ 0 h 21142"/>
                  <a:gd name="T11" fmla="*/ 21600 w 21600"/>
                  <a:gd name="T12" fmla="*/ 21142 h 21142"/>
                </a:gdLst>
                <a:ahLst/>
                <a:cxnLst>
                  <a:cxn ang="T6">
                    <a:pos x="T0" y="T1"/>
                  </a:cxn>
                  <a:cxn ang="T7">
                    <a:pos x="T2" y="T3"/>
                  </a:cxn>
                  <a:cxn ang="T8">
                    <a:pos x="T4" y="T5"/>
                  </a:cxn>
                </a:cxnLst>
                <a:rect l="T9" t="T10" r="T11" b="T12"/>
                <a:pathLst>
                  <a:path w="21600" h="21142" fill="none" extrusionOk="0">
                    <a:moveTo>
                      <a:pt x="4424" y="0"/>
                    </a:moveTo>
                    <a:cubicBezTo>
                      <a:pt x="14432" y="2094"/>
                      <a:pt x="21600" y="10918"/>
                      <a:pt x="21600" y="21142"/>
                    </a:cubicBezTo>
                  </a:path>
                  <a:path w="21600" h="21142" stroke="0" extrusionOk="0">
                    <a:moveTo>
                      <a:pt x="4424" y="0"/>
                    </a:moveTo>
                    <a:cubicBezTo>
                      <a:pt x="14432" y="2094"/>
                      <a:pt x="21600" y="10918"/>
                      <a:pt x="21600" y="21142"/>
                    </a:cubicBezTo>
                    <a:lnTo>
                      <a:pt x="0" y="21142"/>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sp>
          <p:nvSpPr>
            <p:cNvPr id="4102" name="Text Box 32"/>
            <p:cNvSpPr txBox="1">
              <a:spLocks noChangeArrowheads="1"/>
            </p:cNvSpPr>
            <p:nvPr/>
          </p:nvSpPr>
          <p:spPr bwMode="auto">
            <a:xfrm>
              <a:off x="3168" y="168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A</a:t>
              </a:r>
            </a:p>
          </p:txBody>
        </p:sp>
        <p:sp>
          <p:nvSpPr>
            <p:cNvPr id="4103" name="Text Box 33"/>
            <p:cNvSpPr txBox="1">
              <a:spLocks noChangeArrowheads="1"/>
            </p:cNvSpPr>
            <p:nvPr/>
          </p:nvSpPr>
          <p:spPr bwMode="auto">
            <a:xfrm>
              <a:off x="5232" y="1680"/>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B</a:t>
              </a:r>
            </a:p>
          </p:txBody>
        </p:sp>
        <p:sp>
          <p:nvSpPr>
            <p:cNvPr id="4104" name="Text Box 34"/>
            <p:cNvSpPr txBox="1">
              <a:spLocks noChangeArrowheads="1"/>
            </p:cNvSpPr>
            <p:nvPr/>
          </p:nvSpPr>
          <p:spPr bwMode="auto">
            <a:xfrm>
              <a:off x="3168" y="2256"/>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C</a:t>
              </a:r>
            </a:p>
          </p:txBody>
        </p:sp>
        <p:sp>
          <p:nvSpPr>
            <p:cNvPr id="4105" name="Text Box 35"/>
            <p:cNvSpPr txBox="1">
              <a:spLocks noChangeArrowheads="1"/>
            </p:cNvSpPr>
            <p:nvPr/>
          </p:nvSpPr>
          <p:spPr bwMode="auto">
            <a:xfrm>
              <a:off x="5232" y="2256"/>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D</a:t>
              </a:r>
            </a:p>
          </p:txBody>
        </p:sp>
        <p:sp>
          <p:nvSpPr>
            <p:cNvPr id="4106" name="Text Box 36"/>
            <p:cNvSpPr txBox="1">
              <a:spLocks noChangeArrowheads="1"/>
            </p:cNvSpPr>
            <p:nvPr/>
          </p:nvSpPr>
          <p:spPr bwMode="auto">
            <a:xfrm>
              <a:off x="4512" y="1056"/>
              <a:ext cx="432"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E</a:t>
              </a:r>
            </a:p>
          </p:txBody>
        </p:sp>
        <p:sp>
          <p:nvSpPr>
            <p:cNvPr id="4107" name="Text Box 37"/>
            <p:cNvSpPr txBox="1">
              <a:spLocks noChangeArrowheads="1"/>
            </p:cNvSpPr>
            <p:nvPr/>
          </p:nvSpPr>
          <p:spPr bwMode="auto">
            <a:xfrm>
              <a:off x="3744" y="2880"/>
              <a:ext cx="335"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F</a:t>
              </a:r>
            </a:p>
          </p:txBody>
        </p:sp>
        <p:sp>
          <p:nvSpPr>
            <p:cNvPr id="4108" name="Text Box 39"/>
            <p:cNvSpPr txBox="1">
              <a:spLocks noChangeArrowheads="1"/>
            </p:cNvSpPr>
            <p:nvPr/>
          </p:nvSpPr>
          <p:spPr bwMode="auto">
            <a:xfrm>
              <a:off x="4128" y="216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2</a:t>
              </a:r>
            </a:p>
          </p:txBody>
        </p:sp>
        <p:sp>
          <p:nvSpPr>
            <p:cNvPr id="4109" name="Text Box 40"/>
            <p:cNvSpPr txBox="1">
              <a:spLocks noChangeArrowheads="1"/>
            </p:cNvSpPr>
            <p:nvPr/>
          </p:nvSpPr>
          <p:spPr bwMode="auto">
            <a:xfrm>
              <a:off x="4416" y="1584"/>
              <a:ext cx="288"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1</a:t>
              </a:r>
            </a:p>
          </p:txBody>
        </p:sp>
      </p:grpSp>
      <p:sp>
        <p:nvSpPr>
          <p:cNvPr id="33" name="TextBox 32"/>
          <p:cNvSpPr txBox="1"/>
          <p:nvPr/>
        </p:nvSpPr>
        <p:spPr>
          <a:xfrm>
            <a:off x="3657600" y="3087370"/>
            <a:ext cx="5334000" cy="1569660"/>
          </a:xfrm>
          <a:prstGeom prst="rect">
            <a:avLst/>
          </a:prstGeom>
          <a:noFill/>
        </p:spPr>
        <p:txBody>
          <a:bodyPr>
            <a:spAutoFit/>
          </a:bodyPr>
          <a:lstStyle/>
          <a:p>
            <a:pPr>
              <a:defRPr/>
            </a:pPr>
            <a:r>
              <a:rPr lang="zh-CN" alt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anose="020B0604020202020204" pitchFamily="34" charset="0"/>
              </a:rPr>
              <a:t>应用：∵ ∠</a:t>
            </a:r>
            <a:r>
              <a:rPr lang="en-US" altLang="zh-CN"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anose="020B0604020202020204" pitchFamily="34" charset="0"/>
              </a:rPr>
              <a:t>1=∠2</a:t>
            </a:r>
            <a:r>
              <a:rPr lang="zh-CN" alt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anose="020B0604020202020204" pitchFamily="34" charset="0"/>
              </a:rPr>
              <a:t>，（已知）</a:t>
            </a:r>
            <a:endParaRPr lang="en-US" altLang="zh-CN"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anose="020B0604020202020204" pitchFamily="34" charset="0"/>
            </a:endParaRPr>
          </a:p>
          <a:p>
            <a:pPr>
              <a:defRPr/>
            </a:pPr>
            <a:r>
              <a:rPr lang="zh-CN" alt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anose="020B0604020202020204" pitchFamily="34" charset="0"/>
              </a:rPr>
              <a:t>∴</a:t>
            </a:r>
            <a:r>
              <a:rPr lang="en-US" altLang="zh-CN"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anose="020B0604020202020204" pitchFamily="34" charset="0"/>
              </a:rPr>
              <a:t> AB∥CD</a:t>
            </a:r>
            <a:r>
              <a:rPr lang="zh-CN" alt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anose="020B0604020202020204" pitchFamily="34" charset="0"/>
              </a:rPr>
              <a:t>（同位角相等，                        两直线平行）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446314" y="219075"/>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solidFill>
                  <a:srgbClr val="FF0000"/>
                </a:solidFill>
              </a:rPr>
              <a:t>创设问题</a:t>
            </a:r>
          </a:p>
        </p:txBody>
      </p:sp>
      <p:sp>
        <p:nvSpPr>
          <p:cNvPr id="5123" name="Text Box 5"/>
          <p:cNvSpPr txBox="1">
            <a:spLocks noChangeArrowheads="1"/>
          </p:cNvSpPr>
          <p:nvPr/>
        </p:nvSpPr>
        <p:spPr bwMode="auto">
          <a:xfrm>
            <a:off x="304800" y="914400"/>
            <a:ext cx="7924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dirty="0"/>
              <a:t>如图，直线</a:t>
            </a:r>
            <a:r>
              <a:rPr lang="en-US" altLang="zh-CN" sz="2800" b="1" dirty="0"/>
              <a:t>AB</a:t>
            </a:r>
            <a:r>
              <a:rPr lang="zh-CN" altLang="en-US" sz="2800" b="1" dirty="0"/>
              <a:t>，</a:t>
            </a:r>
            <a:r>
              <a:rPr lang="en-US" altLang="zh-CN" sz="2800" b="1" dirty="0"/>
              <a:t>CD</a:t>
            </a:r>
            <a:r>
              <a:rPr lang="zh-CN" altLang="en-US" sz="2800" b="1" dirty="0"/>
              <a:t>被直线</a:t>
            </a:r>
            <a:r>
              <a:rPr lang="en-US" altLang="zh-CN" sz="2800" b="1" dirty="0"/>
              <a:t>EF</a:t>
            </a:r>
            <a:r>
              <a:rPr lang="zh-CN" altLang="en-US" sz="2800" b="1" dirty="0"/>
              <a:t>所截， ∠</a:t>
            </a:r>
            <a:r>
              <a:rPr lang="en-US" altLang="zh-CN" sz="2800" b="1" dirty="0"/>
              <a:t>1=70°</a:t>
            </a:r>
            <a:r>
              <a:rPr lang="zh-CN" altLang="en-US" sz="2800" b="1" dirty="0"/>
              <a:t>，如果再增加条件 </a:t>
            </a:r>
            <a:r>
              <a:rPr lang="en-US" altLang="zh-CN" sz="2800" b="1" u="sng" dirty="0"/>
              <a:t>                       </a:t>
            </a:r>
            <a:r>
              <a:rPr lang="zh-CN" altLang="en-US" sz="2800" b="1" dirty="0"/>
              <a:t> </a:t>
            </a:r>
            <a:r>
              <a:rPr lang="en-US" altLang="zh-CN" sz="2800" b="1" dirty="0"/>
              <a:t>,</a:t>
            </a:r>
            <a:r>
              <a:rPr lang="zh-CN" altLang="en-US" sz="2800" b="1" dirty="0"/>
              <a:t>（只用图中已标注的角，填一个即可）就可以得到</a:t>
            </a:r>
            <a:r>
              <a:rPr lang="en-US" altLang="zh-CN" sz="2800" b="1" dirty="0"/>
              <a:t>AB∥CD</a:t>
            </a:r>
            <a:r>
              <a:rPr lang="zh-CN" altLang="en-US" sz="2800" b="1" dirty="0"/>
              <a:t>。</a:t>
            </a:r>
            <a:endParaRPr lang="en-US" altLang="zh-CN" sz="2800" b="1" dirty="0"/>
          </a:p>
        </p:txBody>
      </p:sp>
      <p:grpSp>
        <p:nvGrpSpPr>
          <p:cNvPr id="5124" name="Group 42"/>
          <p:cNvGrpSpPr/>
          <p:nvPr/>
        </p:nvGrpSpPr>
        <p:grpSpPr bwMode="auto">
          <a:xfrm>
            <a:off x="457200" y="2438400"/>
            <a:ext cx="3048000" cy="3194050"/>
            <a:chOff x="3168" y="1056"/>
            <a:chExt cx="2352" cy="2060"/>
          </a:xfrm>
        </p:grpSpPr>
        <p:grpSp>
          <p:nvGrpSpPr>
            <p:cNvPr id="5125" name="Group 23"/>
            <p:cNvGrpSpPr/>
            <p:nvPr/>
          </p:nvGrpSpPr>
          <p:grpSpPr bwMode="auto">
            <a:xfrm>
              <a:off x="3408" y="1296"/>
              <a:ext cx="1824" cy="1632"/>
              <a:chOff x="672" y="624"/>
              <a:chExt cx="4416" cy="3456"/>
            </a:xfrm>
          </p:grpSpPr>
          <p:sp>
            <p:nvSpPr>
              <p:cNvPr id="5136" name="Arc 24"/>
              <p:cNvSpPr/>
              <p:nvPr/>
            </p:nvSpPr>
            <p:spPr bwMode="auto">
              <a:xfrm flipV="1">
                <a:off x="2832" y="1680"/>
                <a:ext cx="33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5137" name="Group 25"/>
              <p:cNvGrpSpPr/>
              <p:nvPr/>
            </p:nvGrpSpPr>
            <p:grpSpPr bwMode="auto">
              <a:xfrm>
                <a:off x="672" y="624"/>
                <a:ext cx="4416" cy="3456"/>
                <a:chOff x="672" y="624"/>
                <a:chExt cx="4416" cy="3456"/>
              </a:xfrm>
            </p:grpSpPr>
            <p:sp>
              <p:nvSpPr>
                <p:cNvPr id="5138" name="Line 26"/>
                <p:cNvSpPr>
                  <a:spLocks noChangeShapeType="1"/>
                </p:cNvSpPr>
                <p:nvPr/>
              </p:nvSpPr>
              <p:spPr bwMode="auto">
                <a:xfrm>
                  <a:off x="672" y="1680"/>
                  <a:ext cx="4368"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39" name="Line 27"/>
                <p:cNvSpPr>
                  <a:spLocks noChangeShapeType="1"/>
                </p:cNvSpPr>
                <p:nvPr/>
              </p:nvSpPr>
              <p:spPr bwMode="auto">
                <a:xfrm>
                  <a:off x="672" y="2928"/>
                  <a:ext cx="4416"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40" name="Line 28"/>
                <p:cNvSpPr>
                  <a:spLocks noChangeShapeType="1"/>
                </p:cNvSpPr>
                <p:nvPr/>
              </p:nvSpPr>
              <p:spPr bwMode="auto">
                <a:xfrm flipH="1">
                  <a:off x="1440" y="624"/>
                  <a:ext cx="2160" cy="3456"/>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41" name="Arc 29"/>
                <p:cNvSpPr/>
                <p:nvPr/>
              </p:nvSpPr>
              <p:spPr bwMode="auto">
                <a:xfrm>
                  <a:off x="3072" y="1488"/>
                  <a:ext cx="14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5142" name="Arc 30"/>
                <p:cNvSpPr/>
                <p:nvPr/>
              </p:nvSpPr>
              <p:spPr bwMode="auto">
                <a:xfrm flipH="1" flipV="1">
                  <a:off x="2688" y="1680"/>
                  <a:ext cx="9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5143" name="Arc 31"/>
                <p:cNvSpPr/>
                <p:nvPr/>
              </p:nvSpPr>
              <p:spPr bwMode="auto">
                <a:xfrm>
                  <a:off x="2256" y="2740"/>
                  <a:ext cx="144" cy="188"/>
                </a:xfrm>
                <a:custGeom>
                  <a:avLst/>
                  <a:gdLst>
                    <a:gd name="T0" fmla="*/ 0 w 21600"/>
                    <a:gd name="T1" fmla="*/ 0 h 21142"/>
                    <a:gd name="T2" fmla="*/ 0 w 21600"/>
                    <a:gd name="T3" fmla="*/ 0 h 21142"/>
                    <a:gd name="T4" fmla="*/ 0 w 21600"/>
                    <a:gd name="T5" fmla="*/ 0 h 21142"/>
                    <a:gd name="T6" fmla="*/ 0 60000 65536"/>
                    <a:gd name="T7" fmla="*/ 0 60000 65536"/>
                    <a:gd name="T8" fmla="*/ 0 60000 65536"/>
                    <a:gd name="T9" fmla="*/ 0 w 21600"/>
                    <a:gd name="T10" fmla="*/ 0 h 21142"/>
                    <a:gd name="T11" fmla="*/ 21600 w 21600"/>
                    <a:gd name="T12" fmla="*/ 21142 h 21142"/>
                  </a:gdLst>
                  <a:ahLst/>
                  <a:cxnLst>
                    <a:cxn ang="T6">
                      <a:pos x="T0" y="T1"/>
                    </a:cxn>
                    <a:cxn ang="T7">
                      <a:pos x="T2" y="T3"/>
                    </a:cxn>
                    <a:cxn ang="T8">
                      <a:pos x="T4" y="T5"/>
                    </a:cxn>
                  </a:cxnLst>
                  <a:rect l="T9" t="T10" r="T11" b="T12"/>
                  <a:pathLst>
                    <a:path w="21600" h="21142" fill="none" extrusionOk="0">
                      <a:moveTo>
                        <a:pt x="4424" y="0"/>
                      </a:moveTo>
                      <a:cubicBezTo>
                        <a:pt x="14432" y="2094"/>
                        <a:pt x="21600" y="10918"/>
                        <a:pt x="21600" y="21142"/>
                      </a:cubicBezTo>
                    </a:path>
                    <a:path w="21600" h="21142" stroke="0" extrusionOk="0">
                      <a:moveTo>
                        <a:pt x="4424" y="0"/>
                      </a:moveTo>
                      <a:cubicBezTo>
                        <a:pt x="14432" y="2094"/>
                        <a:pt x="21600" y="10918"/>
                        <a:pt x="21600" y="21142"/>
                      </a:cubicBezTo>
                      <a:lnTo>
                        <a:pt x="0" y="21142"/>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grpSp>
        <p:sp>
          <p:nvSpPr>
            <p:cNvPr id="5126" name="Text Box 32"/>
            <p:cNvSpPr txBox="1">
              <a:spLocks noChangeArrowheads="1"/>
            </p:cNvSpPr>
            <p:nvPr/>
          </p:nvSpPr>
          <p:spPr bwMode="auto">
            <a:xfrm>
              <a:off x="3168" y="168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A</a:t>
              </a:r>
            </a:p>
          </p:txBody>
        </p:sp>
        <p:sp>
          <p:nvSpPr>
            <p:cNvPr id="5127" name="Text Box 33"/>
            <p:cNvSpPr txBox="1">
              <a:spLocks noChangeArrowheads="1"/>
            </p:cNvSpPr>
            <p:nvPr/>
          </p:nvSpPr>
          <p:spPr bwMode="auto">
            <a:xfrm>
              <a:off x="5232" y="1680"/>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B</a:t>
              </a:r>
            </a:p>
          </p:txBody>
        </p:sp>
        <p:sp>
          <p:nvSpPr>
            <p:cNvPr id="5128" name="Text Box 34"/>
            <p:cNvSpPr txBox="1">
              <a:spLocks noChangeArrowheads="1"/>
            </p:cNvSpPr>
            <p:nvPr/>
          </p:nvSpPr>
          <p:spPr bwMode="auto">
            <a:xfrm>
              <a:off x="3168" y="2256"/>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C</a:t>
              </a:r>
            </a:p>
          </p:txBody>
        </p:sp>
        <p:sp>
          <p:nvSpPr>
            <p:cNvPr id="5129" name="Text Box 35"/>
            <p:cNvSpPr txBox="1">
              <a:spLocks noChangeArrowheads="1"/>
            </p:cNvSpPr>
            <p:nvPr/>
          </p:nvSpPr>
          <p:spPr bwMode="auto">
            <a:xfrm>
              <a:off x="5232" y="2256"/>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D</a:t>
              </a:r>
            </a:p>
          </p:txBody>
        </p:sp>
        <p:sp>
          <p:nvSpPr>
            <p:cNvPr id="5130" name="Text Box 36"/>
            <p:cNvSpPr txBox="1">
              <a:spLocks noChangeArrowheads="1"/>
            </p:cNvSpPr>
            <p:nvPr/>
          </p:nvSpPr>
          <p:spPr bwMode="auto">
            <a:xfrm>
              <a:off x="4512" y="1056"/>
              <a:ext cx="432"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E</a:t>
              </a:r>
            </a:p>
          </p:txBody>
        </p:sp>
        <p:sp>
          <p:nvSpPr>
            <p:cNvPr id="5131" name="Text Box 37"/>
            <p:cNvSpPr txBox="1">
              <a:spLocks noChangeArrowheads="1"/>
            </p:cNvSpPr>
            <p:nvPr/>
          </p:nvSpPr>
          <p:spPr bwMode="auto">
            <a:xfrm>
              <a:off x="3744" y="2880"/>
              <a:ext cx="335"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F</a:t>
              </a:r>
            </a:p>
          </p:txBody>
        </p:sp>
        <p:sp>
          <p:nvSpPr>
            <p:cNvPr id="5132" name="Text Box 38"/>
            <p:cNvSpPr txBox="1">
              <a:spLocks noChangeArrowheads="1"/>
            </p:cNvSpPr>
            <p:nvPr/>
          </p:nvSpPr>
          <p:spPr bwMode="auto">
            <a:xfrm>
              <a:off x="4079" y="1776"/>
              <a:ext cx="193"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2</a:t>
              </a:r>
            </a:p>
          </p:txBody>
        </p:sp>
        <p:sp>
          <p:nvSpPr>
            <p:cNvPr id="5133" name="Text Box 39"/>
            <p:cNvSpPr txBox="1">
              <a:spLocks noChangeArrowheads="1"/>
            </p:cNvSpPr>
            <p:nvPr/>
          </p:nvSpPr>
          <p:spPr bwMode="auto">
            <a:xfrm>
              <a:off x="4128" y="216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1</a:t>
              </a:r>
            </a:p>
          </p:txBody>
        </p:sp>
        <p:sp>
          <p:nvSpPr>
            <p:cNvPr id="5134" name="Text Box 40"/>
            <p:cNvSpPr txBox="1">
              <a:spLocks noChangeArrowheads="1"/>
            </p:cNvSpPr>
            <p:nvPr/>
          </p:nvSpPr>
          <p:spPr bwMode="auto">
            <a:xfrm>
              <a:off x="4416" y="1584"/>
              <a:ext cx="288"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3</a:t>
              </a:r>
            </a:p>
          </p:txBody>
        </p:sp>
        <p:sp>
          <p:nvSpPr>
            <p:cNvPr id="5135" name="Text Box 41"/>
            <p:cNvSpPr txBox="1">
              <a:spLocks noChangeArrowheads="1"/>
            </p:cNvSpPr>
            <p:nvPr/>
          </p:nvSpPr>
          <p:spPr bwMode="auto">
            <a:xfrm>
              <a:off x="4320" y="1824"/>
              <a:ext cx="336"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4</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0" y="2286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solidFill>
                  <a:srgbClr val="FF0000"/>
                </a:solidFill>
              </a:rPr>
              <a:t>自主探究</a:t>
            </a:r>
          </a:p>
        </p:txBody>
      </p:sp>
      <p:sp>
        <p:nvSpPr>
          <p:cNvPr id="6147" name="Text Box 5"/>
          <p:cNvSpPr txBox="1">
            <a:spLocks noChangeArrowheads="1"/>
          </p:cNvSpPr>
          <p:nvPr/>
        </p:nvSpPr>
        <p:spPr bwMode="auto">
          <a:xfrm>
            <a:off x="304800" y="914400"/>
            <a:ext cx="7924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dirty="0"/>
              <a:t>如图，直线</a:t>
            </a:r>
            <a:r>
              <a:rPr lang="en-US" altLang="zh-CN" sz="2800" b="1" dirty="0"/>
              <a:t>AB</a:t>
            </a:r>
            <a:r>
              <a:rPr lang="zh-CN" altLang="en-US" sz="2800" b="1" dirty="0"/>
              <a:t>，</a:t>
            </a:r>
            <a:r>
              <a:rPr lang="en-US" altLang="zh-CN" sz="2800" b="1" dirty="0"/>
              <a:t>CD</a:t>
            </a:r>
            <a:r>
              <a:rPr lang="zh-CN" altLang="en-US" sz="2800" b="1" dirty="0"/>
              <a:t>被直线</a:t>
            </a:r>
            <a:r>
              <a:rPr lang="en-US" altLang="zh-CN" sz="2800" b="1" dirty="0"/>
              <a:t>EF</a:t>
            </a:r>
            <a:r>
              <a:rPr lang="zh-CN" altLang="en-US" sz="2800" b="1" dirty="0"/>
              <a:t>所截， ∠</a:t>
            </a:r>
            <a:r>
              <a:rPr lang="en-US" altLang="zh-CN" sz="2800" b="1" dirty="0"/>
              <a:t>1=70°</a:t>
            </a:r>
            <a:r>
              <a:rPr lang="zh-CN" altLang="en-US" sz="2800" b="1" dirty="0"/>
              <a:t>，如果再增加条件 </a:t>
            </a:r>
            <a:r>
              <a:rPr lang="en-US" altLang="zh-CN" sz="2800" b="1" u="sng" dirty="0"/>
              <a:t>                       </a:t>
            </a:r>
            <a:r>
              <a:rPr lang="zh-CN" altLang="en-US" sz="2800" b="1" dirty="0"/>
              <a:t> </a:t>
            </a:r>
            <a:r>
              <a:rPr lang="en-US" altLang="zh-CN" sz="2800" b="1" dirty="0"/>
              <a:t>,</a:t>
            </a:r>
            <a:r>
              <a:rPr lang="zh-CN" altLang="en-US" sz="2800" b="1" dirty="0"/>
              <a:t>（只用图中已标注的角，填一个即可）就可以得到</a:t>
            </a:r>
            <a:r>
              <a:rPr lang="en-US" altLang="zh-CN" sz="2800" b="1" dirty="0"/>
              <a:t>AB∥CD</a:t>
            </a:r>
            <a:r>
              <a:rPr lang="zh-CN" altLang="en-US" sz="2800" b="1" dirty="0"/>
              <a:t>。</a:t>
            </a:r>
            <a:endParaRPr lang="en-US" altLang="zh-CN" sz="2800" b="1" dirty="0"/>
          </a:p>
        </p:txBody>
      </p:sp>
      <p:grpSp>
        <p:nvGrpSpPr>
          <p:cNvPr id="6148" name="Group 42"/>
          <p:cNvGrpSpPr/>
          <p:nvPr/>
        </p:nvGrpSpPr>
        <p:grpSpPr bwMode="auto">
          <a:xfrm>
            <a:off x="381000" y="2133600"/>
            <a:ext cx="3048000" cy="3194050"/>
            <a:chOff x="3168" y="1056"/>
            <a:chExt cx="2352" cy="2060"/>
          </a:xfrm>
        </p:grpSpPr>
        <p:grpSp>
          <p:nvGrpSpPr>
            <p:cNvPr id="6150" name="Group 23"/>
            <p:cNvGrpSpPr/>
            <p:nvPr/>
          </p:nvGrpSpPr>
          <p:grpSpPr bwMode="auto">
            <a:xfrm>
              <a:off x="3408" y="1296"/>
              <a:ext cx="1824" cy="1632"/>
              <a:chOff x="672" y="624"/>
              <a:chExt cx="4416" cy="3456"/>
            </a:xfrm>
          </p:grpSpPr>
          <p:sp>
            <p:nvSpPr>
              <p:cNvPr id="6161" name="Arc 24"/>
              <p:cNvSpPr/>
              <p:nvPr/>
            </p:nvSpPr>
            <p:spPr bwMode="auto">
              <a:xfrm flipV="1">
                <a:off x="2832" y="1680"/>
                <a:ext cx="33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6162" name="Group 25"/>
              <p:cNvGrpSpPr/>
              <p:nvPr/>
            </p:nvGrpSpPr>
            <p:grpSpPr bwMode="auto">
              <a:xfrm>
                <a:off x="672" y="624"/>
                <a:ext cx="4416" cy="3456"/>
                <a:chOff x="672" y="624"/>
                <a:chExt cx="4416" cy="3456"/>
              </a:xfrm>
            </p:grpSpPr>
            <p:sp>
              <p:nvSpPr>
                <p:cNvPr id="6163" name="Line 26"/>
                <p:cNvSpPr>
                  <a:spLocks noChangeShapeType="1"/>
                </p:cNvSpPr>
                <p:nvPr/>
              </p:nvSpPr>
              <p:spPr bwMode="auto">
                <a:xfrm>
                  <a:off x="672" y="1680"/>
                  <a:ext cx="4368"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64" name="Line 27"/>
                <p:cNvSpPr>
                  <a:spLocks noChangeShapeType="1"/>
                </p:cNvSpPr>
                <p:nvPr/>
              </p:nvSpPr>
              <p:spPr bwMode="auto">
                <a:xfrm>
                  <a:off x="672" y="2928"/>
                  <a:ext cx="4416"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65" name="Line 28"/>
                <p:cNvSpPr>
                  <a:spLocks noChangeShapeType="1"/>
                </p:cNvSpPr>
                <p:nvPr/>
              </p:nvSpPr>
              <p:spPr bwMode="auto">
                <a:xfrm flipH="1">
                  <a:off x="1440" y="624"/>
                  <a:ext cx="2160" cy="3456"/>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66" name="Arc 29"/>
                <p:cNvSpPr/>
                <p:nvPr/>
              </p:nvSpPr>
              <p:spPr bwMode="auto">
                <a:xfrm>
                  <a:off x="3072" y="1488"/>
                  <a:ext cx="14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6167" name="Arc 30"/>
                <p:cNvSpPr/>
                <p:nvPr/>
              </p:nvSpPr>
              <p:spPr bwMode="auto">
                <a:xfrm flipH="1" flipV="1">
                  <a:off x="2688" y="1680"/>
                  <a:ext cx="9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6168" name="Arc 31"/>
                <p:cNvSpPr/>
                <p:nvPr/>
              </p:nvSpPr>
              <p:spPr bwMode="auto">
                <a:xfrm>
                  <a:off x="2256" y="2740"/>
                  <a:ext cx="144" cy="188"/>
                </a:xfrm>
                <a:custGeom>
                  <a:avLst/>
                  <a:gdLst>
                    <a:gd name="T0" fmla="*/ 0 w 21600"/>
                    <a:gd name="T1" fmla="*/ 0 h 21142"/>
                    <a:gd name="T2" fmla="*/ 0 w 21600"/>
                    <a:gd name="T3" fmla="*/ 0 h 21142"/>
                    <a:gd name="T4" fmla="*/ 0 w 21600"/>
                    <a:gd name="T5" fmla="*/ 0 h 21142"/>
                    <a:gd name="T6" fmla="*/ 0 60000 65536"/>
                    <a:gd name="T7" fmla="*/ 0 60000 65536"/>
                    <a:gd name="T8" fmla="*/ 0 60000 65536"/>
                    <a:gd name="T9" fmla="*/ 0 w 21600"/>
                    <a:gd name="T10" fmla="*/ 0 h 21142"/>
                    <a:gd name="T11" fmla="*/ 21600 w 21600"/>
                    <a:gd name="T12" fmla="*/ 21142 h 21142"/>
                  </a:gdLst>
                  <a:ahLst/>
                  <a:cxnLst>
                    <a:cxn ang="T6">
                      <a:pos x="T0" y="T1"/>
                    </a:cxn>
                    <a:cxn ang="T7">
                      <a:pos x="T2" y="T3"/>
                    </a:cxn>
                    <a:cxn ang="T8">
                      <a:pos x="T4" y="T5"/>
                    </a:cxn>
                  </a:cxnLst>
                  <a:rect l="T9" t="T10" r="T11" b="T12"/>
                  <a:pathLst>
                    <a:path w="21600" h="21142" fill="none" extrusionOk="0">
                      <a:moveTo>
                        <a:pt x="4424" y="0"/>
                      </a:moveTo>
                      <a:cubicBezTo>
                        <a:pt x="14432" y="2094"/>
                        <a:pt x="21600" y="10918"/>
                        <a:pt x="21600" y="21142"/>
                      </a:cubicBezTo>
                    </a:path>
                    <a:path w="21600" h="21142" stroke="0" extrusionOk="0">
                      <a:moveTo>
                        <a:pt x="4424" y="0"/>
                      </a:moveTo>
                      <a:cubicBezTo>
                        <a:pt x="14432" y="2094"/>
                        <a:pt x="21600" y="10918"/>
                        <a:pt x="21600" y="21142"/>
                      </a:cubicBezTo>
                      <a:lnTo>
                        <a:pt x="0" y="21142"/>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grpSp>
        <p:sp>
          <p:nvSpPr>
            <p:cNvPr id="6151" name="Text Box 32"/>
            <p:cNvSpPr txBox="1">
              <a:spLocks noChangeArrowheads="1"/>
            </p:cNvSpPr>
            <p:nvPr/>
          </p:nvSpPr>
          <p:spPr bwMode="auto">
            <a:xfrm>
              <a:off x="3168" y="168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A</a:t>
              </a:r>
            </a:p>
          </p:txBody>
        </p:sp>
        <p:sp>
          <p:nvSpPr>
            <p:cNvPr id="6152" name="Text Box 33"/>
            <p:cNvSpPr txBox="1">
              <a:spLocks noChangeArrowheads="1"/>
            </p:cNvSpPr>
            <p:nvPr/>
          </p:nvSpPr>
          <p:spPr bwMode="auto">
            <a:xfrm>
              <a:off x="5232" y="1680"/>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B</a:t>
              </a:r>
            </a:p>
          </p:txBody>
        </p:sp>
        <p:sp>
          <p:nvSpPr>
            <p:cNvPr id="6153" name="Text Box 34"/>
            <p:cNvSpPr txBox="1">
              <a:spLocks noChangeArrowheads="1"/>
            </p:cNvSpPr>
            <p:nvPr/>
          </p:nvSpPr>
          <p:spPr bwMode="auto">
            <a:xfrm>
              <a:off x="3168" y="2256"/>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C</a:t>
              </a:r>
            </a:p>
          </p:txBody>
        </p:sp>
        <p:sp>
          <p:nvSpPr>
            <p:cNvPr id="6154" name="Text Box 35"/>
            <p:cNvSpPr txBox="1">
              <a:spLocks noChangeArrowheads="1"/>
            </p:cNvSpPr>
            <p:nvPr/>
          </p:nvSpPr>
          <p:spPr bwMode="auto">
            <a:xfrm>
              <a:off x="5232" y="2256"/>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D</a:t>
              </a:r>
            </a:p>
          </p:txBody>
        </p:sp>
        <p:sp>
          <p:nvSpPr>
            <p:cNvPr id="6155" name="Text Box 36"/>
            <p:cNvSpPr txBox="1">
              <a:spLocks noChangeArrowheads="1"/>
            </p:cNvSpPr>
            <p:nvPr/>
          </p:nvSpPr>
          <p:spPr bwMode="auto">
            <a:xfrm>
              <a:off x="4512" y="1056"/>
              <a:ext cx="432"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E</a:t>
              </a:r>
            </a:p>
          </p:txBody>
        </p:sp>
        <p:sp>
          <p:nvSpPr>
            <p:cNvPr id="6156" name="Text Box 37"/>
            <p:cNvSpPr txBox="1">
              <a:spLocks noChangeArrowheads="1"/>
            </p:cNvSpPr>
            <p:nvPr/>
          </p:nvSpPr>
          <p:spPr bwMode="auto">
            <a:xfrm>
              <a:off x="3744" y="2880"/>
              <a:ext cx="335"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F</a:t>
              </a:r>
            </a:p>
          </p:txBody>
        </p:sp>
        <p:sp>
          <p:nvSpPr>
            <p:cNvPr id="6157" name="Text Box 38"/>
            <p:cNvSpPr txBox="1">
              <a:spLocks noChangeArrowheads="1"/>
            </p:cNvSpPr>
            <p:nvPr/>
          </p:nvSpPr>
          <p:spPr bwMode="auto">
            <a:xfrm>
              <a:off x="4079" y="1776"/>
              <a:ext cx="193"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2</a:t>
              </a:r>
            </a:p>
          </p:txBody>
        </p:sp>
        <p:sp>
          <p:nvSpPr>
            <p:cNvPr id="6158" name="Text Box 39"/>
            <p:cNvSpPr txBox="1">
              <a:spLocks noChangeArrowheads="1"/>
            </p:cNvSpPr>
            <p:nvPr/>
          </p:nvSpPr>
          <p:spPr bwMode="auto">
            <a:xfrm>
              <a:off x="4128" y="216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1</a:t>
              </a:r>
            </a:p>
          </p:txBody>
        </p:sp>
        <p:sp>
          <p:nvSpPr>
            <p:cNvPr id="6159" name="Text Box 40"/>
            <p:cNvSpPr txBox="1">
              <a:spLocks noChangeArrowheads="1"/>
            </p:cNvSpPr>
            <p:nvPr/>
          </p:nvSpPr>
          <p:spPr bwMode="auto">
            <a:xfrm>
              <a:off x="4416" y="1584"/>
              <a:ext cx="288"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3</a:t>
              </a:r>
            </a:p>
          </p:txBody>
        </p:sp>
        <p:sp>
          <p:nvSpPr>
            <p:cNvPr id="6160" name="Text Box 41"/>
            <p:cNvSpPr txBox="1">
              <a:spLocks noChangeArrowheads="1"/>
            </p:cNvSpPr>
            <p:nvPr/>
          </p:nvSpPr>
          <p:spPr bwMode="auto">
            <a:xfrm>
              <a:off x="4320" y="1824"/>
              <a:ext cx="336"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4</a:t>
              </a:r>
            </a:p>
          </p:txBody>
        </p:sp>
      </p:grpSp>
      <p:sp>
        <p:nvSpPr>
          <p:cNvPr id="26" name="TextBox 25"/>
          <p:cNvSpPr txBox="1">
            <a:spLocks noChangeArrowheads="1"/>
          </p:cNvSpPr>
          <p:nvPr/>
        </p:nvSpPr>
        <p:spPr bwMode="auto">
          <a:xfrm>
            <a:off x="2743200" y="4572000"/>
            <a:ext cx="6400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t>想一想：①你能解释你这样填的理由吗？</a:t>
            </a:r>
            <a:endParaRPr lang="en-US" altLang="zh-CN" sz="2800" b="1" dirty="0"/>
          </a:p>
          <a:p>
            <a:pPr eaLnBrk="1" hangingPunct="1"/>
            <a:r>
              <a:rPr lang="zh-CN" altLang="en-US" sz="2800" b="1" dirty="0"/>
              <a:t>              ②还有没有其他的填法？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0" y="2286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solidFill>
                  <a:srgbClr val="FF0000"/>
                </a:solidFill>
              </a:rPr>
              <a:t>互动辨析</a:t>
            </a:r>
          </a:p>
        </p:txBody>
      </p:sp>
      <p:sp>
        <p:nvSpPr>
          <p:cNvPr id="7171" name="Text Box 5"/>
          <p:cNvSpPr txBox="1">
            <a:spLocks noChangeArrowheads="1"/>
          </p:cNvSpPr>
          <p:nvPr/>
        </p:nvSpPr>
        <p:spPr bwMode="auto">
          <a:xfrm>
            <a:off x="304800" y="914400"/>
            <a:ext cx="7924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dirty="0"/>
              <a:t>如图，直线</a:t>
            </a:r>
            <a:r>
              <a:rPr lang="en-US" altLang="zh-CN" sz="2800" b="1" dirty="0"/>
              <a:t>AB</a:t>
            </a:r>
            <a:r>
              <a:rPr lang="zh-CN" altLang="en-US" sz="2800" b="1" dirty="0"/>
              <a:t>，</a:t>
            </a:r>
            <a:r>
              <a:rPr lang="en-US" altLang="zh-CN" sz="2800" b="1" dirty="0"/>
              <a:t>CD</a:t>
            </a:r>
            <a:r>
              <a:rPr lang="zh-CN" altLang="en-US" sz="2800" b="1" dirty="0"/>
              <a:t>被直线</a:t>
            </a:r>
            <a:r>
              <a:rPr lang="en-US" altLang="zh-CN" sz="2800" b="1" dirty="0"/>
              <a:t>EF</a:t>
            </a:r>
            <a:r>
              <a:rPr lang="zh-CN" altLang="en-US" sz="2800" b="1" dirty="0"/>
              <a:t>所截， ∠</a:t>
            </a:r>
            <a:r>
              <a:rPr lang="en-US" altLang="zh-CN" sz="2800" b="1" dirty="0"/>
              <a:t>1=70°</a:t>
            </a:r>
            <a:r>
              <a:rPr lang="zh-CN" altLang="en-US" sz="2800" b="1" dirty="0"/>
              <a:t>，如果再增加条件 </a:t>
            </a:r>
            <a:r>
              <a:rPr lang="en-US" altLang="zh-CN" sz="2800" b="1" u="sng" dirty="0"/>
              <a:t>                       </a:t>
            </a:r>
            <a:r>
              <a:rPr lang="zh-CN" altLang="en-US" sz="2800" b="1" dirty="0"/>
              <a:t> </a:t>
            </a:r>
            <a:r>
              <a:rPr lang="en-US" altLang="zh-CN" sz="2800" b="1" dirty="0"/>
              <a:t>,</a:t>
            </a:r>
            <a:r>
              <a:rPr lang="zh-CN" altLang="en-US" sz="2800" b="1" dirty="0"/>
              <a:t>（只用图中已标注的角，填一个即可）就可以得到</a:t>
            </a:r>
            <a:r>
              <a:rPr lang="en-US" altLang="zh-CN" sz="2800" b="1" dirty="0"/>
              <a:t>AB∥CD</a:t>
            </a:r>
            <a:r>
              <a:rPr lang="zh-CN" altLang="en-US" sz="2800" b="1" dirty="0"/>
              <a:t>。</a:t>
            </a:r>
            <a:endParaRPr lang="en-US" altLang="zh-CN" sz="2800" b="1" dirty="0"/>
          </a:p>
        </p:txBody>
      </p:sp>
      <p:grpSp>
        <p:nvGrpSpPr>
          <p:cNvPr id="7172" name="Group 42"/>
          <p:cNvGrpSpPr/>
          <p:nvPr/>
        </p:nvGrpSpPr>
        <p:grpSpPr bwMode="auto">
          <a:xfrm>
            <a:off x="0" y="2209800"/>
            <a:ext cx="3048000" cy="3194050"/>
            <a:chOff x="3168" y="1056"/>
            <a:chExt cx="2352" cy="2060"/>
          </a:xfrm>
        </p:grpSpPr>
        <p:grpSp>
          <p:nvGrpSpPr>
            <p:cNvPr id="7174" name="Group 23"/>
            <p:cNvGrpSpPr/>
            <p:nvPr/>
          </p:nvGrpSpPr>
          <p:grpSpPr bwMode="auto">
            <a:xfrm>
              <a:off x="3408" y="1296"/>
              <a:ext cx="1824" cy="1632"/>
              <a:chOff x="672" y="624"/>
              <a:chExt cx="4416" cy="3456"/>
            </a:xfrm>
          </p:grpSpPr>
          <p:sp>
            <p:nvSpPr>
              <p:cNvPr id="7185" name="Arc 24"/>
              <p:cNvSpPr/>
              <p:nvPr/>
            </p:nvSpPr>
            <p:spPr bwMode="auto">
              <a:xfrm flipV="1">
                <a:off x="2832" y="1680"/>
                <a:ext cx="33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7186" name="Group 25"/>
              <p:cNvGrpSpPr/>
              <p:nvPr/>
            </p:nvGrpSpPr>
            <p:grpSpPr bwMode="auto">
              <a:xfrm>
                <a:off x="672" y="624"/>
                <a:ext cx="4416" cy="3456"/>
                <a:chOff x="672" y="624"/>
                <a:chExt cx="4416" cy="3456"/>
              </a:xfrm>
            </p:grpSpPr>
            <p:sp>
              <p:nvSpPr>
                <p:cNvPr id="7187" name="Line 26"/>
                <p:cNvSpPr>
                  <a:spLocks noChangeShapeType="1"/>
                </p:cNvSpPr>
                <p:nvPr/>
              </p:nvSpPr>
              <p:spPr bwMode="auto">
                <a:xfrm>
                  <a:off x="672" y="1680"/>
                  <a:ext cx="4368"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8" name="Line 27"/>
                <p:cNvSpPr>
                  <a:spLocks noChangeShapeType="1"/>
                </p:cNvSpPr>
                <p:nvPr/>
              </p:nvSpPr>
              <p:spPr bwMode="auto">
                <a:xfrm>
                  <a:off x="672" y="2928"/>
                  <a:ext cx="4416"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9" name="Line 28"/>
                <p:cNvSpPr>
                  <a:spLocks noChangeShapeType="1"/>
                </p:cNvSpPr>
                <p:nvPr/>
              </p:nvSpPr>
              <p:spPr bwMode="auto">
                <a:xfrm flipH="1">
                  <a:off x="1440" y="624"/>
                  <a:ext cx="2160" cy="3456"/>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0" name="Arc 29"/>
                <p:cNvSpPr/>
                <p:nvPr/>
              </p:nvSpPr>
              <p:spPr bwMode="auto">
                <a:xfrm>
                  <a:off x="3072" y="1488"/>
                  <a:ext cx="14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7191" name="Arc 30"/>
                <p:cNvSpPr/>
                <p:nvPr/>
              </p:nvSpPr>
              <p:spPr bwMode="auto">
                <a:xfrm flipH="1" flipV="1">
                  <a:off x="2688" y="1680"/>
                  <a:ext cx="9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7192" name="Arc 31"/>
                <p:cNvSpPr/>
                <p:nvPr/>
              </p:nvSpPr>
              <p:spPr bwMode="auto">
                <a:xfrm>
                  <a:off x="2256" y="2740"/>
                  <a:ext cx="144" cy="188"/>
                </a:xfrm>
                <a:custGeom>
                  <a:avLst/>
                  <a:gdLst>
                    <a:gd name="T0" fmla="*/ 0 w 21600"/>
                    <a:gd name="T1" fmla="*/ 0 h 21142"/>
                    <a:gd name="T2" fmla="*/ 0 w 21600"/>
                    <a:gd name="T3" fmla="*/ 0 h 21142"/>
                    <a:gd name="T4" fmla="*/ 0 w 21600"/>
                    <a:gd name="T5" fmla="*/ 0 h 21142"/>
                    <a:gd name="T6" fmla="*/ 0 60000 65536"/>
                    <a:gd name="T7" fmla="*/ 0 60000 65536"/>
                    <a:gd name="T8" fmla="*/ 0 60000 65536"/>
                    <a:gd name="T9" fmla="*/ 0 w 21600"/>
                    <a:gd name="T10" fmla="*/ 0 h 21142"/>
                    <a:gd name="T11" fmla="*/ 21600 w 21600"/>
                    <a:gd name="T12" fmla="*/ 21142 h 21142"/>
                  </a:gdLst>
                  <a:ahLst/>
                  <a:cxnLst>
                    <a:cxn ang="T6">
                      <a:pos x="T0" y="T1"/>
                    </a:cxn>
                    <a:cxn ang="T7">
                      <a:pos x="T2" y="T3"/>
                    </a:cxn>
                    <a:cxn ang="T8">
                      <a:pos x="T4" y="T5"/>
                    </a:cxn>
                  </a:cxnLst>
                  <a:rect l="T9" t="T10" r="T11" b="T12"/>
                  <a:pathLst>
                    <a:path w="21600" h="21142" fill="none" extrusionOk="0">
                      <a:moveTo>
                        <a:pt x="4424" y="0"/>
                      </a:moveTo>
                      <a:cubicBezTo>
                        <a:pt x="14432" y="2094"/>
                        <a:pt x="21600" y="10918"/>
                        <a:pt x="21600" y="21142"/>
                      </a:cubicBezTo>
                    </a:path>
                    <a:path w="21600" h="21142" stroke="0" extrusionOk="0">
                      <a:moveTo>
                        <a:pt x="4424" y="0"/>
                      </a:moveTo>
                      <a:cubicBezTo>
                        <a:pt x="14432" y="2094"/>
                        <a:pt x="21600" y="10918"/>
                        <a:pt x="21600" y="21142"/>
                      </a:cubicBezTo>
                      <a:lnTo>
                        <a:pt x="0" y="21142"/>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grpSp>
        <p:sp>
          <p:nvSpPr>
            <p:cNvPr id="7175" name="Text Box 32"/>
            <p:cNvSpPr txBox="1">
              <a:spLocks noChangeArrowheads="1"/>
            </p:cNvSpPr>
            <p:nvPr/>
          </p:nvSpPr>
          <p:spPr bwMode="auto">
            <a:xfrm>
              <a:off x="3168" y="168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A</a:t>
              </a:r>
            </a:p>
          </p:txBody>
        </p:sp>
        <p:sp>
          <p:nvSpPr>
            <p:cNvPr id="7176" name="Text Box 33"/>
            <p:cNvSpPr txBox="1">
              <a:spLocks noChangeArrowheads="1"/>
            </p:cNvSpPr>
            <p:nvPr/>
          </p:nvSpPr>
          <p:spPr bwMode="auto">
            <a:xfrm>
              <a:off x="5232" y="1680"/>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B</a:t>
              </a:r>
            </a:p>
          </p:txBody>
        </p:sp>
        <p:sp>
          <p:nvSpPr>
            <p:cNvPr id="7177" name="Text Box 34"/>
            <p:cNvSpPr txBox="1">
              <a:spLocks noChangeArrowheads="1"/>
            </p:cNvSpPr>
            <p:nvPr/>
          </p:nvSpPr>
          <p:spPr bwMode="auto">
            <a:xfrm>
              <a:off x="3168" y="2256"/>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C</a:t>
              </a:r>
            </a:p>
          </p:txBody>
        </p:sp>
        <p:sp>
          <p:nvSpPr>
            <p:cNvPr id="7178" name="Text Box 35"/>
            <p:cNvSpPr txBox="1">
              <a:spLocks noChangeArrowheads="1"/>
            </p:cNvSpPr>
            <p:nvPr/>
          </p:nvSpPr>
          <p:spPr bwMode="auto">
            <a:xfrm>
              <a:off x="5232" y="2256"/>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D</a:t>
              </a:r>
            </a:p>
          </p:txBody>
        </p:sp>
        <p:sp>
          <p:nvSpPr>
            <p:cNvPr id="7179" name="Text Box 36"/>
            <p:cNvSpPr txBox="1">
              <a:spLocks noChangeArrowheads="1"/>
            </p:cNvSpPr>
            <p:nvPr/>
          </p:nvSpPr>
          <p:spPr bwMode="auto">
            <a:xfrm>
              <a:off x="4512" y="1056"/>
              <a:ext cx="432"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E</a:t>
              </a:r>
            </a:p>
          </p:txBody>
        </p:sp>
        <p:sp>
          <p:nvSpPr>
            <p:cNvPr id="7180" name="Text Box 37"/>
            <p:cNvSpPr txBox="1">
              <a:spLocks noChangeArrowheads="1"/>
            </p:cNvSpPr>
            <p:nvPr/>
          </p:nvSpPr>
          <p:spPr bwMode="auto">
            <a:xfrm>
              <a:off x="3744" y="2880"/>
              <a:ext cx="335"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F</a:t>
              </a:r>
            </a:p>
          </p:txBody>
        </p:sp>
        <p:sp>
          <p:nvSpPr>
            <p:cNvPr id="7181" name="Text Box 38"/>
            <p:cNvSpPr txBox="1">
              <a:spLocks noChangeArrowheads="1"/>
            </p:cNvSpPr>
            <p:nvPr/>
          </p:nvSpPr>
          <p:spPr bwMode="auto">
            <a:xfrm>
              <a:off x="4079" y="1776"/>
              <a:ext cx="193"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2</a:t>
              </a:r>
            </a:p>
          </p:txBody>
        </p:sp>
        <p:sp>
          <p:nvSpPr>
            <p:cNvPr id="7182" name="Text Box 39"/>
            <p:cNvSpPr txBox="1">
              <a:spLocks noChangeArrowheads="1"/>
            </p:cNvSpPr>
            <p:nvPr/>
          </p:nvSpPr>
          <p:spPr bwMode="auto">
            <a:xfrm>
              <a:off x="4128" y="216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1</a:t>
              </a:r>
            </a:p>
          </p:txBody>
        </p:sp>
        <p:sp>
          <p:nvSpPr>
            <p:cNvPr id="7183" name="Text Box 40"/>
            <p:cNvSpPr txBox="1">
              <a:spLocks noChangeArrowheads="1"/>
            </p:cNvSpPr>
            <p:nvPr/>
          </p:nvSpPr>
          <p:spPr bwMode="auto">
            <a:xfrm>
              <a:off x="4416" y="1584"/>
              <a:ext cx="288"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3</a:t>
              </a:r>
            </a:p>
          </p:txBody>
        </p:sp>
        <p:sp>
          <p:nvSpPr>
            <p:cNvPr id="7184" name="Text Box 41"/>
            <p:cNvSpPr txBox="1">
              <a:spLocks noChangeArrowheads="1"/>
            </p:cNvSpPr>
            <p:nvPr/>
          </p:nvSpPr>
          <p:spPr bwMode="auto">
            <a:xfrm>
              <a:off x="4320" y="1824"/>
              <a:ext cx="336"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4</a:t>
              </a:r>
            </a:p>
          </p:txBody>
        </p:sp>
      </p:grpSp>
      <p:sp>
        <p:nvSpPr>
          <p:cNvPr id="7173" name="TextBox 25"/>
          <p:cNvSpPr txBox="1">
            <a:spLocks noChangeArrowheads="1"/>
          </p:cNvSpPr>
          <p:nvPr/>
        </p:nvSpPr>
        <p:spPr bwMode="auto">
          <a:xfrm>
            <a:off x="3124200" y="3200400"/>
            <a:ext cx="6019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t>交流：①你们组的同学填的条件各是什么？②为什么这样填？③填上后能不能得到</a:t>
            </a:r>
            <a:r>
              <a:rPr lang="en-US" altLang="zh-CN" sz="2800" b="1" dirty="0"/>
              <a:t>AB∥CD</a:t>
            </a:r>
            <a:r>
              <a:rPr lang="zh-CN" altLang="en-US" sz="2800" b="1" dirty="0"/>
              <a:t>？请阐述理由。</a:t>
            </a:r>
            <a:endParaRPr lang="en-US" altLang="zh-CN"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0" y="2286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solidFill>
                  <a:srgbClr val="FF0000"/>
                </a:solidFill>
              </a:rPr>
              <a:t>展示评价</a:t>
            </a:r>
          </a:p>
        </p:txBody>
      </p:sp>
      <p:sp>
        <p:nvSpPr>
          <p:cNvPr id="8195" name="Text Box 5"/>
          <p:cNvSpPr txBox="1">
            <a:spLocks noChangeArrowheads="1"/>
          </p:cNvSpPr>
          <p:nvPr/>
        </p:nvSpPr>
        <p:spPr bwMode="auto">
          <a:xfrm>
            <a:off x="304800" y="914400"/>
            <a:ext cx="7924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a:t>如图，直线</a:t>
            </a:r>
            <a:r>
              <a:rPr lang="en-US" altLang="zh-CN" sz="2800" b="1"/>
              <a:t>AB</a:t>
            </a:r>
            <a:r>
              <a:rPr lang="zh-CN" altLang="en-US" sz="2800" b="1"/>
              <a:t>，</a:t>
            </a:r>
            <a:r>
              <a:rPr lang="en-US" altLang="zh-CN" sz="2800" b="1"/>
              <a:t>CD</a:t>
            </a:r>
            <a:r>
              <a:rPr lang="zh-CN" altLang="en-US" sz="2800" b="1"/>
              <a:t>被直线</a:t>
            </a:r>
            <a:r>
              <a:rPr lang="en-US" altLang="zh-CN" sz="2800" b="1"/>
              <a:t>EF</a:t>
            </a:r>
            <a:r>
              <a:rPr lang="zh-CN" altLang="en-US" sz="2800" b="1"/>
              <a:t>所截， ∠</a:t>
            </a:r>
            <a:r>
              <a:rPr lang="en-US" altLang="zh-CN" sz="2800" b="1"/>
              <a:t>1=70°</a:t>
            </a:r>
            <a:r>
              <a:rPr lang="zh-CN" altLang="en-US" sz="2800" b="1"/>
              <a:t>，如果再增加条件 </a:t>
            </a:r>
            <a:r>
              <a:rPr lang="en-US" altLang="zh-CN" sz="2800" b="1" u="sng"/>
              <a:t>                       </a:t>
            </a:r>
            <a:r>
              <a:rPr lang="zh-CN" altLang="en-US" sz="2800" b="1"/>
              <a:t> </a:t>
            </a:r>
            <a:r>
              <a:rPr lang="en-US" altLang="zh-CN" sz="2800" b="1"/>
              <a:t>,</a:t>
            </a:r>
            <a:r>
              <a:rPr lang="zh-CN" altLang="en-US" sz="2800" b="1"/>
              <a:t>（只用图中已标注的角，填一个即可）就可以得到</a:t>
            </a:r>
            <a:r>
              <a:rPr lang="en-US" altLang="zh-CN" sz="2800" b="1"/>
              <a:t>AB∥CD</a:t>
            </a:r>
            <a:r>
              <a:rPr lang="zh-CN" altLang="en-US" sz="2800" b="1"/>
              <a:t>。</a:t>
            </a:r>
            <a:endParaRPr lang="en-US" altLang="zh-CN" sz="2800" b="1"/>
          </a:p>
        </p:txBody>
      </p:sp>
      <p:grpSp>
        <p:nvGrpSpPr>
          <p:cNvPr id="8196" name="Group 42"/>
          <p:cNvGrpSpPr/>
          <p:nvPr/>
        </p:nvGrpSpPr>
        <p:grpSpPr bwMode="auto">
          <a:xfrm>
            <a:off x="0" y="2209800"/>
            <a:ext cx="3048000" cy="3194050"/>
            <a:chOff x="3168" y="1056"/>
            <a:chExt cx="2352" cy="2060"/>
          </a:xfrm>
        </p:grpSpPr>
        <p:grpSp>
          <p:nvGrpSpPr>
            <p:cNvPr id="8198" name="Group 23"/>
            <p:cNvGrpSpPr/>
            <p:nvPr/>
          </p:nvGrpSpPr>
          <p:grpSpPr bwMode="auto">
            <a:xfrm>
              <a:off x="3408" y="1296"/>
              <a:ext cx="1824" cy="1632"/>
              <a:chOff x="672" y="624"/>
              <a:chExt cx="4416" cy="3456"/>
            </a:xfrm>
          </p:grpSpPr>
          <p:sp>
            <p:nvSpPr>
              <p:cNvPr id="8209" name="Arc 24"/>
              <p:cNvSpPr/>
              <p:nvPr/>
            </p:nvSpPr>
            <p:spPr bwMode="auto">
              <a:xfrm flipV="1">
                <a:off x="2832" y="1680"/>
                <a:ext cx="33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8210" name="Group 25"/>
              <p:cNvGrpSpPr/>
              <p:nvPr/>
            </p:nvGrpSpPr>
            <p:grpSpPr bwMode="auto">
              <a:xfrm>
                <a:off x="672" y="624"/>
                <a:ext cx="4416" cy="3456"/>
                <a:chOff x="672" y="624"/>
                <a:chExt cx="4416" cy="3456"/>
              </a:xfrm>
            </p:grpSpPr>
            <p:sp>
              <p:nvSpPr>
                <p:cNvPr id="8211" name="Line 26"/>
                <p:cNvSpPr>
                  <a:spLocks noChangeShapeType="1"/>
                </p:cNvSpPr>
                <p:nvPr/>
              </p:nvSpPr>
              <p:spPr bwMode="auto">
                <a:xfrm>
                  <a:off x="672" y="1680"/>
                  <a:ext cx="4368"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2" name="Line 27"/>
                <p:cNvSpPr>
                  <a:spLocks noChangeShapeType="1"/>
                </p:cNvSpPr>
                <p:nvPr/>
              </p:nvSpPr>
              <p:spPr bwMode="auto">
                <a:xfrm>
                  <a:off x="672" y="2928"/>
                  <a:ext cx="4416"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3" name="Line 28"/>
                <p:cNvSpPr>
                  <a:spLocks noChangeShapeType="1"/>
                </p:cNvSpPr>
                <p:nvPr/>
              </p:nvSpPr>
              <p:spPr bwMode="auto">
                <a:xfrm flipH="1">
                  <a:off x="1440" y="624"/>
                  <a:ext cx="2160" cy="3456"/>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4" name="Arc 29"/>
                <p:cNvSpPr/>
                <p:nvPr/>
              </p:nvSpPr>
              <p:spPr bwMode="auto">
                <a:xfrm>
                  <a:off x="3072" y="1488"/>
                  <a:ext cx="14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8215" name="Arc 30"/>
                <p:cNvSpPr/>
                <p:nvPr/>
              </p:nvSpPr>
              <p:spPr bwMode="auto">
                <a:xfrm flipH="1" flipV="1">
                  <a:off x="2688" y="1680"/>
                  <a:ext cx="9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8216" name="Arc 31"/>
                <p:cNvSpPr/>
                <p:nvPr/>
              </p:nvSpPr>
              <p:spPr bwMode="auto">
                <a:xfrm>
                  <a:off x="2256" y="2740"/>
                  <a:ext cx="144" cy="188"/>
                </a:xfrm>
                <a:custGeom>
                  <a:avLst/>
                  <a:gdLst>
                    <a:gd name="T0" fmla="*/ 0 w 21600"/>
                    <a:gd name="T1" fmla="*/ 0 h 21142"/>
                    <a:gd name="T2" fmla="*/ 0 w 21600"/>
                    <a:gd name="T3" fmla="*/ 0 h 21142"/>
                    <a:gd name="T4" fmla="*/ 0 w 21600"/>
                    <a:gd name="T5" fmla="*/ 0 h 21142"/>
                    <a:gd name="T6" fmla="*/ 0 60000 65536"/>
                    <a:gd name="T7" fmla="*/ 0 60000 65536"/>
                    <a:gd name="T8" fmla="*/ 0 60000 65536"/>
                    <a:gd name="T9" fmla="*/ 0 w 21600"/>
                    <a:gd name="T10" fmla="*/ 0 h 21142"/>
                    <a:gd name="T11" fmla="*/ 21600 w 21600"/>
                    <a:gd name="T12" fmla="*/ 21142 h 21142"/>
                  </a:gdLst>
                  <a:ahLst/>
                  <a:cxnLst>
                    <a:cxn ang="T6">
                      <a:pos x="T0" y="T1"/>
                    </a:cxn>
                    <a:cxn ang="T7">
                      <a:pos x="T2" y="T3"/>
                    </a:cxn>
                    <a:cxn ang="T8">
                      <a:pos x="T4" y="T5"/>
                    </a:cxn>
                  </a:cxnLst>
                  <a:rect l="T9" t="T10" r="T11" b="T12"/>
                  <a:pathLst>
                    <a:path w="21600" h="21142" fill="none" extrusionOk="0">
                      <a:moveTo>
                        <a:pt x="4424" y="0"/>
                      </a:moveTo>
                      <a:cubicBezTo>
                        <a:pt x="14432" y="2094"/>
                        <a:pt x="21600" y="10918"/>
                        <a:pt x="21600" y="21142"/>
                      </a:cubicBezTo>
                    </a:path>
                    <a:path w="21600" h="21142" stroke="0" extrusionOk="0">
                      <a:moveTo>
                        <a:pt x="4424" y="0"/>
                      </a:moveTo>
                      <a:cubicBezTo>
                        <a:pt x="14432" y="2094"/>
                        <a:pt x="21600" y="10918"/>
                        <a:pt x="21600" y="21142"/>
                      </a:cubicBezTo>
                      <a:lnTo>
                        <a:pt x="0" y="21142"/>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grpSp>
        <p:sp>
          <p:nvSpPr>
            <p:cNvPr id="8199" name="Text Box 32"/>
            <p:cNvSpPr txBox="1">
              <a:spLocks noChangeArrowheads="1"/>
            </p:cNvSpPr>
            <p:nvPr/>
          </p:nvSpPr>
          <p:spPr bwMode="auto">
            <a:xfrm>
              <a:off x="3168" y="168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A</a:t>
              </a:r>
            </a:p>
          </p:txBody>
        </p:sp>
        <p:sp>
          <p:nvSpPr>
            <p:cNvPr id="8200" name="Text Box 33"/>
            <p:cNvSpPr txBox="1">
              <a:spLocks noChangeArrowheads="1"/>
            </p:cNvSpPr>
            <p:nvPr/>
          </p:nvSpPr>
          <p:spPr bwMode="auto">
            <a:xfrm>
              <a:off x="5232" y="1680"/>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B</a:t>
              </a:r>
            </a:p>
          </p:txBody>
        </p:sp>
        <p:sp>
          <p:nvSpPr>
            <p:cNvPr id="8201" name="Text Box 34"/>
            <p:cNvSpPr txBox="1">
              <a:spLocks noChangeArrowheads="1"/>
            </p:cNvSpPr>
            <p:nvPr/>
          </p:nvSpPr>
          <p:spPr bwMode="auto">
            <a:xfrm>
              <a:off x="3168" y="2256"/>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C</a:t>
              </a:r>
            </a:p>
          </p:txBody>
        </p:sp>
        <p:sp>
          <p:nvSpPr>
            <p:cNvPr id="8202" name="Text Box 35"/>
            <p:cNvSpPr txBox="1">
              <a:spLocks noChangeArrowheads="1"/>
            </p:cNvSpPr>
            <p:nvPr/>
          </p:nvSpPr>
          <p:spPr bwMode="auto">
            <a:xfrm>
              <a:off x="5232" y="2256"/>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D</a:t>
              </a:r>
            </a:p>
          </p:txBody>
        </p:sp>
        <p:sp>
          <p:nvSpPr>
            <p:cNvPr id="8203" name="Text Box 36"/>
            <p:cNvSpPr txBox="1">
              <a:spLocks noChangeArrowheads="1"/>
            </p:cNvSpPr>
            <p:nvPr/>
          </p:nvSpPr>
          <p:spPr bwMode="auto">
            <a:xfrm>
              <a:off x="4512" y="1056"/>
              <a:ext cx="432"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E</a:t>
              </a:r>
            </a:p>
          </p:txBody>
        </p:sp>
        <p:sp>
          <p:nvSpPr>
            <p:cNvPr id="8204" name="Text Box 37"/>
            <p:cNvSpPr txBox="1">
              <a:spLocks noChangeArrowheads="1"/>
            </p:cNvSpPr>
            <p:nvPr/>
          </p:nvSpPr>
          <p:spPr bwMode="auto">
            <a:xfrm>
              <a:off x="3744" y="2880"/>
              <a:ext cx="335"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F</a:t>
              </a:r>
            </a:p>
          </p:txBody>
        </p:sp>
        <p:sp>
          <p:nvSpPr>
            <p:cNvPr id="8205" name="Text Box 38"/>
            <p:cNvSpPr txBox="1">
              <a:spLocks noChangeArrowheads="1"/>
            </p:cNvSpPr>
            <p:nvPr/>
          </p:nvSpPr>
          <p:spPr bwMode="auto">
            <a:xfrm>
              <a:off x="4079" y="1776"/>
              <a:ext cx="193"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2</a:t>
              </a:r>
            </a:p>
          </p:txBody>
        </p:sp>
        <p:sp>
          <p:nvSpPr>
            <p:cNvPr id="8206" name="Text Box 39"/>
            <p:cNvSpPr txBox="1">
              <a:spLocks noChangeArrowheads="1"/>
            </p:cNvSpPr>
            <p:nvPr/>
          </p:nvSpPr>
          <p:spPr bwMode="auto">
            <a:xfrm>
              <a:off x="4128" y="216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1</a:t>
              </a:r>
            </a:p>
          </p:txBody>
        </p:sp>
        <p:sp>
          <p:nvSpPr>
            <p:cNvPr id="8207" name="Text Box 40"/>
            <p:cNvSpPr txBox="1">
              <a:spLocks noChangeArrowheads="1"/>
            </p:cNvSpPr>
            <p:nvPr/>
          </p:nvSpPr>
          <p:spPr bwMode="auto">
            <a:xfrm>
              <a:off x="4416" y="1584"/>
              <a:ext cx="288"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3</a:t>
              </a:r>
            </a:p>
          </p:txBody>
        </p:sp>
        <p:sp>
          <p:nvSpPr>
            <p:cNvPr id="8208" name="Text Box 41"/>
            <p:cNvSpPr txBox="1">
              <a:spLocks noChangeArrowheads="1"/>
            </p:cNvSpPr>
            <p:nvPr/>
          </p:nvSpPr>
          <p:spPr bwMode="auto">
            <a:xfrm>
              <a:off x="4320" y="1824"/>
              <a:ext cx="336"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4</a:t>
              </a:r>
            </a:p>
          </p:txBody>
        </p:sp>
      </p:grpSp>
      <p:sp>
        <p:nvSpPr>
          <p:cNvPr id="8197" name="TextBox 25"/>
          <p:cNvSpPr txBox="1">
            <a:spLocks noChangeArrowheads="1"/>
          </p:cNvSpPr>
          <p:nvPr/>
        </p:nvSpPr>
        <p:spPr bwMode="auto">
          <a:xfrm>
            <a:off x="3124200" y="3200400"/>
            <a:ext cx="6019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t>展示：①你们组的同学填的条件各是什么？②为什么这样填？③填上后能不能得到</a:t>
            </a:r>
            <a:r>
              <a:rPr lang="en-US" altLang="zh-CN" sz="2800" b="1" dirty="0"/>
              <a:t>AB∥CD</a:t>
            </a:r>
            <a:r>
              <a:rPr lang="zh-CN" altLang="en-US" sz="2800" b="1" dirty="0"/>
              <a:t>？请阐述理由。</a:t>
            </a:r>
            <a:endParaRPr lang="en-US" altLang="zh-CN"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0" y="2286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solidFill>
                  <a:srgbClr val="FF0000"/>
                </a:solidFill>
              </a:rPr>
              <a:t>反思梳理</a:t>
            </a:r>
          </a:p>
        </p:txBody>
      </p:sp>
      <p:sp>
        <p:nvSpPr>
          <p:cNvPr id="9219" name="Text Box 5"/>
          <p:cNvSpPr txBox="1">
            <a:spLocks noChangeArrowheads="1"/>
          </p:cNvSpPr>
          <p:nvPr/>
        </p:nvSpPr>
        <p:spPr bwMode="auto">
          <a:xfrm>
            <a:off x="0" y="1981200"/>
            <a:ext cx="9144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a:t>内错角相等，两直线平行。∵∠</a:t>
            </a:r>
            <a:r>
              <a:rPr lang="en-US" altLang="zh-CN" sz="2800" b="1"/>
              <a:t>1=</a:t>
            </a:r>
            <a:r>
              <a:rPr lang="zh-CN" altLang="en-US" sz="2800" b="1"/>
              <a:t>∠</a:t>
            </a:r>
            <a:r>
              <a:rPr lang="en-US" altLang="zh-CN" sz="2800" b="1"/>
              <a:t>2</a:t>
            </a:r>
            <a:r>
              <a:rPr lang="zh-CN" altLang="en-US" sz="2800" b="1"/>
              <a:t>，∴</a:t>
            </a:r>
            <a:r>
              <a:rPr lang="en-US" altLang="zh-CN" sz="2800" b="1"/>
              <a:t>AB∥CD</a:t>
            </a:r>
          </a:p>
          <a:p>
            <a:pPr eaLnBrk="1" hangingPunct="1">
              <a:spcBef>
                <a:spcPct val="50000"/>
              </a:spcBef>
            </a:pPr>
            <a:r>
              <a:rPr lang="zh-CN" altLang="en-US" sz="2800" b="1"/>
              <a:t>同旁内角互补，两直线平行。∵∠</a:t>
            </a:r>
            <a:r>
              <a:rPr lang="en-US" altLang="zh-CN" sz="2800" b="1"/>
              <a:t>1</a:t>
            </a:r>
            <a:r>
              <a:rPr lang="zh-CN" altLang="en-US" sz="2800" b="1"/>
              <a:t>＋∠４＝</a:t>
            </a:r>
            <a:r>
              <a:rPr lang="en-US" altLang="zh-CN" sz="2800" b="1"/>
              <a:t> </a:t>
            </a:r>
            <a:r>
              <a:rPr lang="zh-CN" altLang="en-US" sz="2800" b="1"/>
              <a:t>１８０</a:t>
            </a:r>
            <a:r>
              <a:rPr lang="en-US" altLang="zh-CN" sz="2800" b="1"/>
              <a:t>° </a:t>
            </a:r>
            <a:r>
              <a:rPr lang="zh-CN" altLang="en-US" sz="2800" b="1"/>
              <a:t>，</a:t>
            </a:r>
            <a:endParaRPr lang="en-US" altLang="zh-CN" sz="2800" b="1"/>
          </a:p>
          <a:p>
            <a:pPr eaLnBrk="1" hangingPunct="1">
              <a:spcBef>
                <a:spcPct val="50000"/>
              </a:spcBef>
            </a:pPr>
            <a:r>
              <a:rPr lang="zh-CN" altLang="en-US" sz="2800" b="1"/>
              <a:t>　　　　　　　　　　　　　∴</a:t>
            </a:r>
            <a:r>
              <a:rPr lang="en-US" altLang="zh-CN" sz="2800" b="1"/>
              <a:t>AB∥CD</a:t>
            </a:r>
          </a:p>
        </p:txBody>
      </p:sp>
      <p:grpSp>
        <p:nvGrpSpPr>
          <p:cNvPr id="9220" name="Group 42"/>
          <p:cNvGrpSpPr/>
          <p:nvPr/>
        </p:nvGrpSpPr>
        <p:grpSpPr bwMode="auto">
          <a:xfrm>
            <a:off x="304800" y="3124200"/>
            <a:ext cx="3048000" cy="3194050"/>
            <a:chOff x="3168" y="1056"/>
            <a:chExt cx="2352" cy="2060"/>
          </a:xfrm>
        </p:grpSpPr>
        <p:grpSp>
          <p:nvGrpSpPr>
            <p:cNvPr id="9222" name="Group 23"/>
            <p:cNvGrpSpPr/>
            <p:nvPr/>
          </p:nvGrpSpPr>
          <p:grpSpPr bwMode="auto">
            <a:xfrm>
              <a:off x="3408" y="1296"/>
              <a:ext cx="1824" cy="1632"/>
              <a:chOff x="672" y="624"/>
              <a:chExt cx="4416" cy="3456"/>
            </a:xfrm>
          </p:grpSpPr>
          <p:sp>
            <p:nvSpPr>
              <p:cNvPr id="9233" name="Arc 24"/>
              <p:cNvSpPr/>
              <p:nvPr/>
            </p:nvSpPr>
            <p:spPr bwMode="auto">
              <a:xfrm flipV="1">
                <a:off x="2832" y="1680"/>
                <a:ext cx="336"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9234" name="Group 25"/>
              <p:cNvGrpSpPr/>
              <p:nvPr/>
            </p:nvGrpSpPr>
            <p:grpSpPr bwMode="auto">
              <a:xfrm>
                <a:off x="672" y="624"/>
                <a:ext cx="4416" cy="3456"/>
                <a:chOff x="672" y="624"/>
                <a:chExt cx="4416" cy="3456"/>
              </a:xfrm>
            </p:grpSpPr>
            <p:sp>
              <p:nvSpPr>
                <p:cNvPr id="9235" name="Line 26"/>
                <p:cNvSpPr>
                  <a:spLocks noChangeShapeType="1"/>
                </p:cNvSpPr>
                <p:nvPr/>
              </p:nvSpPr>
              <p:spPr bwMode="auto">
                <a:xfrm>
                  <a:off x="672" y="1680"/>
                  <a:ext cx="4368"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36" name="Line 27"/>
                <p:cNvSpPr>
                  <a:spLocks noChangeShapeType="1"/>
                </p:cNvSpPr>
                <p:nvPr/>
              </p:nvSpPr>
              <p:spPr bwMode="auto">
                <a:xfrm>
                  <a:off x="672" y="2928"/>
                  <a:ext cx="4416"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37" name="Line 28"/>
                <p:cNvSpPr>
                  <a:spLocks noChangeShapeType="1"/>
                </p:cNvSpPr>
                <p:nvPr/>
              </p:nvSpPr>
              <p:spPr bwMode="auto">
                <a:xfrm flipH="1">
                  <a:off x="1440" y="624"/>
                  <a:ext cx="2160" cy="3456"/>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38" name="Arc 29"/>
                <p:cNvSpPr/>
                <p:nvPr/>
              </p:nvSpPr>
              <p:spPr bwMode="auto">
                <a:xfrm>
                  <a:off x="3072" y="1488"/>
                  <a:ext cx="14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9239" name="Arc 30"/>
                <p:cNvSpPr/>
                <p:nvPr/>
              </p:nvSpPr>
              <p:spPr bwMode="auto">
                <a:xfrm flipH="1" flipV="1">
                  <a:off x="2688" y="1680"/>
                  <a:ext cx="96"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9240" name="Arc 31"/>
                <p:cNvSpPr/>
                <p:nvPr/>
              </p:nvSpPr>
              <p:spPr bwMode="auto">
                <a:xfrm>
                  <a:off x="2256" y="2740"/>
                  <a:ext cx="144" cy="188"/>
                </a:xfrm>
                <a:custGeom>
                  <a:avLst/>
                  <a:gdLst>
                    <a:gd name="T0" fmla="*/ 0 w 21600"/>
                    <a:gd name="T1" fmla="*/ 0 h 21142"/>
                    <a:gd name="T2" fmla="*/ 0 w 21600"/>
                    <a:gd name="T3" fmla="*/ 0 h 21142"/>
                    <a:gd name="T4" fmla="*/ 0 w 21600"/>
                    <a:gd name="T5" fmla="*/ 0 h 21142"/>
                    <a:gd name="T6" fmla="*/ 0 60000 65536"/>
                    <a:gd name="T7" fmla="*/ 0 60000 65536"/>
                    <a:gd name="T8" fmla="*/ 0 60000 65536"/>
                    <a:gd name="T9" fmla="*/ 0 w 21600"/>
                    <a:gd name="T10" fmla="*/ 0 h 21142"/>
                    <a:gd name="T11" fmla="*/ 21600 w 21600"/>
                    <a:gd name="T12" fmla="*/ 21142 h 21142"/>
                  </a:gdLst>
                  <a:ahLst/>
                  <a:cxnLst>
                    <a:cxn ang="T6">
                      <a:pos x="T0" y="T1"/>
                    </a:cxn>
                    <a:cxn ang="T7">
                      <a:pos x="T2" y="T3"/>
                    </a:cxn>
                    <a:cxn ang="T8">
                      <a:pos x="T4" y="T5"/>
                    </a:cxn>
                  </a:cxnLst>
                  <a:rect l="T9" t="T10" r="T11" b="T12"/>
                  <a:pathLst>
                    <a:path w="21600" h="21142" fill="none" extrusionOk="0">
                      <a:moveTo>
                        <a:pt x="4424" y="0"/>
                      </a:moveTo>
                      <a:cubicBezTo>
                        <a:pt x="14432" y="2094"/>
                        <a:pt x="21600" y="10918"/>
                        <a:pt x="21600" y="21142"/>
                      </a:cubicBezTo>
                    </a:path>
                    <a:path w="21600" h="21142" stroke="0" extrusionOk="0">
                      <a:moveTo>
                        <a:pt x="4424" y="0"/>
                      </a:moveTo>
                      <a:cubicBezTo>
                        <a:pt x="14432" y="2094"/>
                        <a:pt x="21600" y="10918"/>
                        <a:pt x="21600" y="21142"/>
                      </a:cubicBezTo>
                      <a:lnTo>
                        <a:pt x="0" y="21142"/>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grpSp>
        <p:sp>
          <p:nvSpPr>
            <p:cNvPr id="9223" name="Text Box 32"/>
            <p:cNvSpPr txBox="1">
              <a:spLocks noChangeArrowheads="1"/>
            </p:cNvSpPr>
            <p:nvPr/>
          </p:nvSpPr>
          <p:spPr bwMode="auto">
            <a:xfrm>
              <a:off x="3168" y="168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A</a:t>
              </a:r>
            </a:p>
          </p:txBody>
        </p:sp>
        <p:sp>
          <p:nvSpPr>
            <p:cNvPr id="9224" name="Text Box 33"/>
            <p:cNvSpPr txBox="1">
              <a:spLocks noChangeArrowheads="1"/>
            </p:cNvSpPr>
            <p:nvPr/>
          </p:nvSpPr>
          <p:spPr bwMode="auto">
            <a:xfrm>
              <a:off x="5232" y="1680"/>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B</a:t>
              </a:r>
            </a:p>
          </p:txBody>
        </p:sp>
        <p:sp>
          <p:nvSpPr>
            <p:cNvPr id="9225" name="Text Box 34"/>
            <p:cNvSpPr txBox="1">
              <a:spLocks noChangeArrowheads="1"/>
            </p:cNvSpPr>
            <p:nvPr/>
          </p:nvSpPr>
          <p:spPr bwMode="auto">
            <a:xfrm>
              <a:off x="3168" y="2256"/>
              <a:ext cx="24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C</a:t>
              </a:r>
            </a:p>
          </p:txBody>
        </p:sp>
        <p:sp>
          <p:nvSpPr>
            <p:cNvPr id="9226" name="Text Box 35"/>
            <p:cNvSpPr txBox="1">
              <a:spLocks noChangeArrowheads="1"/>
            </p:cNvSpPr>
            <p:nvPr/>
          </p:nvSpPr>
          <p:spPr bwMode="auto">
            <a:xfrm>
              <a:off x="5232" y="2256"/>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D</a:t>
              </a:r>
            </a:p>
          </p:txBody>
        </p:sp>
        <p:sp>
          <p:nvSpPr>
            <p:cNvPr id="9227" name="Text Box 36"/>
            <p:cNvSpPr txBox="1">
              <a:spLocks noChangeArrowheads="1"/>
            </p:cNvSpPr>
            <p:nvPr/>
          </p:nvSpPr>
          <p:spPr bwMode="auto">
            <a:xfrm>
              <a:off x="4512" y="1056"/>
              <a:ext cx="432"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E</a:t>
              </a:r>
            </a:p>
          </p:txBody>
        </p:sp>
        <p:sp>
          <p:nvSpPr>
            <p:cNvPr id="9228" name="Text Box 37"/>
            <p:cNvSpPr txBox="1">
              <a:spLocks noChangeArrowheads="1"/>
            </p:cNvSpPr>
            <p:nvPr/>
          </p:nvSpPr>
          <p:spPr bwMode="auto">
            <a:xfrm>
              <a:off x="3744" y="2880"/>
              <a:ext cx="335"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F</a:t>
              </a:r>
            </a:p>
          </p:txBody>
        </p:sp>
        <p:sp>
          <p:nvSpPr>
            <p:cNvPr id="9229" name="Text Box 38"/>
            <p:cNvSpPr txBox="1">
              <a:spLocks noChangeArrowheads="1"/>
            </p:cNvSpPr>
            <p:nvPr/>
          </p:nvSpPr>
          <p:spPr bwMode="auto">
            <a:xfrm>
              <a:off x="4079" y="1776"/>
              <a:ext cx="193"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2</a:t>
              </a:r>
            </a:p>
          </p:txBody>
        </p:sp>
        <p:sp>
          <p:nvSpPr>
            <p:cNvPr id="9230" name="Text Box 39"/>
            <p:cNvSpPr txBox="1">
              <a:spLocks noChangeArrowheads="1"/>
            </p:cNvSpPr>
            <p:nvPr/>
          </p:nvSpPr>
          <p:spPr bwMode="auto">
            <a:xfrm>
              <a:off x="4128" y="2160"/>
              <a:ext cx="28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1</a:t>
              </a:r>
            </a:p>
          </p:txBody>
        </p:sp>
        <p:sp>
          <p:nvSpPr>
            <p:cNvPr id="9231" name="Text Box 40"/>
            <p:cNvSpPr txBox="1">
              <a:spLocks noChangeArrowheads="1"/>
            </p:cNvSpPr>
            <p:nvPr/>
          </p:nvSpPr>
          <p:spPr bwMode="auto">
            <a:xfrm>
              <a:off x="4416" y="1584"/>
              <a:ext cx="288"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3</a:t>
              </a:r>
            </a:p>
          </p:txBody>
        </p:sp>
        <p:sp>
          <p:nvSpPr>
            <p:cNvPr id="9232" name="Text Box 41"/>
            <p:cNvSpPr txBox="1">
              <a:spLocks noChangeArrowheads="1"/>
            </p:cNvSpPr>
            <p:nvPr/>
          </p:nvSpPr>
          <p:spPr bwMode="auto">
            <a:xfrm>
              <a:off x="4320" y="1824"/>
              <a:ext cx="336"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4</a:t>
              </a:r>
            </a:p>
          </p:txBody>
        </p:sp>
      </p:grpSp>
      <p:sp>
        <p:nvSpPr>
          <p:cNvPr id="9221" name="TextBox 26"/>
          <p:cNvSpPr txBox="1">
            <a:spLocks noChangeArrowheads="1"/>
          </p:cNvSpPr>
          <p:nvPr/>
        </p:nvSpPr>
        <p:spPr bwMode="auto">
          <a:xfrm>
            <a:off x="0" y="12192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t>同位角相等，两直线平行。 ∵∠</a:t>
            </a:r>
            <a:r>
              <a:rPr lang="en-US" altLang="zh-CN" sz="2800" b="1"/>
              <a:t>1=</a:t>
            </a:r>
            <a:r>
              <a:rPr lang="zh-CN" altLang="en-US" sz="2800" b="1"/>
              <a:t>∠３，∴</a:t>
            </a:r>
            <a:r>
              <a:rPr lang="en-US" altLang="zh-CN" sz="2800" b="1"/>
              <a:t>AB∥CD</a:t>
            </a:r>
            <a:endParaRPr lang="zh-CN" alt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21"/>
                                        </p:tgtEl>
                                        <p:attrNameLst>
                                          <p:attrName>style.visibility</p:attrName>
                                        </p:attrNameLst>
                                      </p:cBhvr>
                                      <p:to>
                                        <p:strVal val="visible"/>
                                      </p:to>
                                    </p:set>
                                    <p:anim calcmode="lin" valueType="num">
                                      <p:cBhvr additive="base">
                                        <p:cTn id="13" dur="500" fill="hold"/>
                                        <p:tgtEl>
                                          <p:spTgt spid="9221"/>
                                        </p:tgtEl>
                                        <p:attrNameLst>
                                          <p:attrName>ppt_x</p:attrName>
                                        </p:attrNameLst>
                                      </p:cBhvr>
                                      <p:tavLst>
                                        <p:tav tm="0">
                                          <p:val>
                                            <p:strVal val="#ppt_x"/>
                                          </p:val>
                                        </p:tav>
                                        <p:tav tm="100000">
                                          <p:val>
                                            <p:strVal val="#ppt_x"/>
                                          </p:val>
                                        </p:tav>
                                      </p:tavLst>
                                    </p:anim>
                                    <p:anim calcmode="lin" valueType="num">
                                      <p:cBhvr additive="base">
                                        <p:cTn id="14" dur="500" fill="hold"/>
                                        <p:tgtEl>
                                          <p:spTgt spid="92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3"/>
          <p:cNvSpPr txBox="1">
            <a:spLocks noChangeArrowheads="1"/>
          </p:cNvSpPr>
          <p:nvPr/>
        </p:nvSpPr>
        <p:spPr bwMode="auto">
          <a:xfrm>
            <a:off x="0" y="914400"/>
            <a:ext cx="8610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dirty="0"/>
              <a:t>将下面的说理过程补充完整。如图，直线</a:t>
            </a:r>
            <a:r>
              <a:rPr lang="en-US" altLang="zh-CN" sz="2800" dirty="0"/>
              <a:t>CD</a:t>
            </a:r>
            <a:r>
              <a:rPr lang="zh-CN" altLang="en-US" sz="2800" dirty="0"/>
              <a:t>，</a:t>
            </a:r>
            <a:r>
              <a:rPr lang="en-US" altLang="zh-CN" sz="2800" dirty="0"/>
              <a:t>EF</a:t>
            </a:r>
            <a:r>
              <a:rPr lang="zh-CN" altLang="en-US" sz="2800" dirty="0"/>
              <a:t>被直线</a:t>
            </a:r>
            <a:r>
              <a:rPr lang="en-US" altLang="zh-CN" sz="2800" dirty="0"/>
              <a:t>AB</a:t>
            </a:r>
            <a:r>
              <a:rPr lang="zh-CN" altLang="en-US" sz="2800" dirty="0"/>
              <a:t>所截。</a:t>
            </a:r>
            <a:r>
              <a:rPr lang="zh-CN" altLang="en-US" sz="2800" u="sng" dirty="0"/>
              <a:t> </a:t>
            </a:r>
            <a:endParaRPr lang="en-US" altLang="zh-CN" sz="2800" dirty="0"/>
          </a:p>
        </p:txBody>
      </p:sp>
      <p:sp>
        <p:nvSpPr>
          <p:cNvPr id="6178" name="Text Box 34"/>
          <p:cNvSpPr txBox="1">
            <a:spLocks noChangeArrowheads="1"/>
          </p:cNvSpPr>
          <p:nvPr/>
        </p:nvSpPr>
        <p:spPr bwMode="auto">
          <a:xfrm>
            <a:off x="0" y="1905000"/>
            <a:ext cx="5867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spcAft>
                <a:spcPct val="50000"/>
              </a:spcAft>
            </a:pPr>
            <a:r>
              <a:rPr lang="zh-CN" altLang="en-US" sz="2400" dirty="0"/>
              <a:t>（</a:t>
            </a:r>
            <a:r>
              <a:rPr lang="en-US" altLang="zh-CN" sz="2400" dirty="0"/>
              <a:t>1</a:t>
            </a:r>
            <a:r>
              <a:rPr lang="zh-CN" altLang="en-US" sz="2400" dirty="0"/>
              <a:t>）∵∠</a:t>
            </a:r>
            <a:r>
              <a:rPr lang="en-US" altLang="zh-CN" sz="2400" dirty="0"/>
              <a:t>1=</a:t>
            </a:r>
            <a:r>
              <a:rPr lang="zh-CN" altLang="en-US" sz="2400" dirty="0"/>
              <a:t>∠</a:t>
            </a:r>
            <a:r>
              <a:rPr lang="en-US" altLang="zh-CN" sz="2400" dirty="0"/>
              <a:t>2</a:t>
            </a:r>
            <a:r>
              <a:rPr lang="zh-CN" altLang="en-US" sz="2400" dirty="0"/>
              <a:t>（已知），</a:t>
            </a:r>
            <a:endParaRPr lang="en-US" altLang="zh-CN" sz="2400" dirty="0"/>
          </a:p>
          <a:p>
            <a:pPr eaLnBrk="1" hangingPunct="1">
              <a:spcBef>
                <a:spcPct val="50000"/>
              </a:spcBef>
              <a:spcAft>
                <a:spcPct val="50000"/>
              </a:spcAft>
            </a:pPr>
            <a:r>
              <a:rPr lang="zh-CN" altLang="en-US" sz="2400" dirty="0"/>
              <a:t>∴</a:t>
            </a:r>
            <a:r>
              <a:rPr lang="en-US" altLang="zh-CN" sz="2400" dirty="0"/>
              <a:t>CD</a:t>
            </a:r>
            <a:r>
              <a:rPr lang="zh-CN" altLang="en-US" sz="2400" dirty="0"/>
              <a:t>∥</a:t>
            </a:r>
            <a:r>
              <a:rPr lang="en-US" altLang="zh-CN" sz="2400" dirty="0"/>
              <a:t>EF</a:t>
            </a:r>
            <a:r>
              <a:rPr lang="zh-CN" altLang="en-US" sz="2400" dirty="0"/>
              <a:t>（</a:t>
            </a:r>
            <a:r>
              <a:rPr lang="zh-CN" altLang="en-US" sz="2400" b="1" dirty="0">
                <a:solidFill>
                  <a:srgbClr val="FF0000"/>
                </a:solidFill>
              </a:rPr>
              <a:t>                                        </a:t>
            </a:r>
            <a:r>
              <a:rPr lang="zh-CN" altLang="en-US" sz="2400" dirty="0"/>
              <a:t>）</a:t>
            </a:r>
          </a:p>
        </p:txBody>
      </p:sp>
      <p:sp>
        <p:nvSpPr>
          <p:cNvPr id="6183" name="Text Box 39"/>
          <p:cNvSpPr txBox="1">
            <a:spLocks noChangeArrowheads="1"/>
          </p:cNvSpPr>
          <p:nvPr/>
        </p:nvSpPr>
        <p:spPr bwMode="auto">
          <a:xfrm>
            <a:off x="2514600" y="4781550"/>
            <a:ext cx="762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a:t>∠</a:t>
            </a:r>
            <a:r>
              <a:rPr lang="en-US" altLang="zh-CN" sz="2000"/>
              <a:t>4</a:t>
            </a:r>
            <a:endParaRPr lang="zh-CN" altLang="en-US" sz="2000" b="1">
              <a:solidFill>
                <a:srgbClr val="FF0000"/>
              </a:solidFill>
            </a:endParaRPr>
          </a:p>
        </p:txBody>
      </p:sp>
      <p:sp>
        <p:nvSpPr>
          <p:cNvPr id="6184" name="Text Box 40"/>
          <p:cNvSpPr txBox="1">
            <a:spLocks noChangeArrowheads="1"/>
          </p:cNvSpPr>
          <p:nvPr/>
        </p:nvSpPr>
        <p:spPr bwMode="auto">
          <a:xfrm>
            <a:off x="990600" y="4781550"/>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t>∠</a:t>
            </a:r>
            <a:r>
              <a:rPr lang="en-US" altLang="zh-CN" sz="2000"/>
              <a:t>2</a:t>
            </a:r>
            <a:endParaRPr lang="zh-CN" altLang="en-US" sz="2000"/>
          </a:p>
        </p:txBody>
      </p:sp>
      <p:grpSp>
        <p:nvGrpSpPr>
          <p:cNvPr id="10246" name="组合 59"/>
          <p:cNvGrpSpPr/>
          <p:nvPr/>
        </p:nvGrpSpPr>
        <p:grpSpPr bwMode="auto">
          <a:xfrm>
            <a:off x="5562600" y="1865313"/>
            <a:ext cx="3114675" cy="3849687"/>
            <a:chOff x="5562600" y="1865312"/>
            <a:chExt cx="3114675" cy="3849688"/>
          </a:xfrm>
        </p:grpSpPr>
        <p:sp>
          <p:nvSpPr>
            <p:cNvPr id="10253" name="Text Box 19"/>
            <p:cNvSpPr txBox="1">
              <a:spLocks noChangeArrowheads="1"/>
            </p:cNvSpPr>
            <p:nvPr/>
          </p:nvSpPr>
          <p:spPr bwMode="auto">
            <a:xfrm>
              <a:off x="8001000" y="5334000"/>
              <a:ext cx="3603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6150" eaLnBrk="0" hangingPunct="0">
                <a:defRPr>
                  <a:solidFill>
                    <a:schemeClr val="tx1"/>
                  </a:solidFill>
                  <a:latin typeface="Arial" panose="020B0604020202020204" pitchFamily="34" charset="0"/>
                  <a:ea typeface="宋体" panose="02010600030101010101" pitchFamily="2" charset="-122"/>
                </a:defRPr>
              </a:lvl1pPr>
              <a:lvl2pPr marL="742950" indent="-285750" defTabSz="946150" eaLnBrk="0" hangingPunct="0">
                <a:defRPr>
                  <a:solidFill>
                    <a:schemeClr val="tx1"/>
                  </a:solidFill>
                  <a:latin typeface="Arial" panose="020B0604020202020204" pitchFamily="34" charset="0"/>
                  <a:ea typeface="宋体" panose="02010600030101010101" pitchFamily="2" charset="-122"/>
                </a:defRPr>
              </a:lvl2pPr>
              <a:lvl3pPr marL="1143000" indent="-228600" defTabSz="946150" eaLnBrk="0" hangingPunct="0">
                <a:defRPr>
                  <a:solidFill>
                    <a:schemeClr val="tx1"/>
                  </a:solidFill>
                  <a:latin typeface="Arial" panose="020B0604020202020204" pitchFamily="34" charset="0"/>
                  <a:ea typeface="宋体" panose="02010600030101010101" pitchFamily="2" charset="-122"/>
                </a:defRPr>
              </a:lvl3pPr>
              <a:lvl4pPr marL="1600200" indent="-228600" defTabSz="946150" eaLnBrk="0" hangingPunct="0">
                <a:defRPr>
                  <a:solidFill>
                    <a:schemeClr val="tx1"/>
                  </a:solidFill>
                  <a:latin typeface="Arial" panose="020B0604020202020204" pitchFamily="34" charset="0"/>
                  <a:ea typeface="宋体" panose="02010600030101010101" pitchFamily="2" charset="-122"/>
                </a:defRPr>
              </a:lvl4pPr>
              <a:lvl5pPr marL="2057400" indent="-228600" defTabSz="946150" eaLnBrk="0" hangingPunct="0">
                <a:defRPr>
                  <a:solidFill>
                    <a:schemeClr val="tx1"/>
                  </a:solidFill>
                  <a:latin typeface="Arial" panose="020B0604020202020204" pitchFamily="34" charset="0"/>
                  <a:ea typeface="宋体" panose="02010600030101010101" pitchFamily="2" charset="-122"/>
                </a:defRPr>
              </a:lvl5pPr>
              <a:lvl6pPr marL="25146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a:t>Ｂ</a:t>
              </a:r>
              <a:endParaRPr lang="en-US" altLang="zh-CN"/>
            </a:p>
          </p:txBody>
        </p:sp>
        <p:grpSp>
          <p:nvGrpSpPr>
            <p:cNvPr id="10254" name="组合 58"/>
            <p:cNvGrpSpPr/>
            <p:nvPr/>
          </p:nvGrpSpPr>
          <p:grpSpPr bwMode="auto">
            <a:xfrm>
              <a:off x="5562600" y="1865312"/>
              <a:ext cx="3114675" cy="3489325"/>
              <a:chOff x="5562600" y="1865312"/>
              <a:chExt cx="3114675" cy="3489325"/>
            </a:xfrm>
          </p:grpSpPr>
          <p:grpSp>
            <p:nvGrpSpPr>
              <p:cNvPr id="10255" name="Group 25"/>
              <p:cNvGrpSpPr/>
              <p:nvPr/>
            </p:nvGrpSpPr>
            <p:grpSpPr bwMode="auto">
              <a:xfrm>
                <a:off x="5867400" y="1865312"/>
                <a:ext cx="2809875" cy="3489325"/>
                <a:chOff x="3946" y="1021"/>
                <a:chExt cx="1770" cy="2198"/>
              </a:xfrm>
            </p:grpSpPr>
            <p:grpSp>
              <p:nvGrpSpPr>
                <p:cNvPr id="10262" name="Group 17"/>
                <p:cNvGrpSpPr/>
                <p:nvPr/>
              </p:nvGrpSpPr>
              <p:grpSpPr bwMode="auto">
                <a:xfrm>
                  <a:off x="3946" y="1190"/>
                  <a:ext cx="1584" cy="2029"/>
                  <a:chOff x="1497" y="1089"/>
                  <a:chExt cx="2541" cy="2610"/>
                </a:xfrm>
              </p:grpSpPr>
              <p:grpSp>
                <p:nvGrpSpPr>
                  <p:cNvPr id="10269" name="Group 16"/>
                  <p:cNvGrpSpPr/>
                  <p:nvPr/>
                </p:nvGrpSpPr>
                <p:grpSpPr bwMode="auto">
                  <a:xfrm>
                    <a:off x="1497" y="1089"/>
                    <a:ext cx="2541" cy="2610"/>
                    <a:chOff x="1497" y="1089"/>
                    <a:chExt cx="2541" cy="2610"/>
                  </a:xfrm>
                </p:grpSpPr>
                <p:sp>
                  <p:nvSpPr>
                    <p:cNvPr id="10271" name="Line 5"/>
                    <p:cNvSpPr>
                      <a:spLocks noChangeShapeType="1"/>
                    </p:cNvSpPr>
                    <p:nvPr/>
                  </p:nvSpPr>
                  <p:spPr bwMode="auto">
                    <a:xfrm>
                      <a:off x="1520" y="1860"/>
                      <a:ext cx="2382"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72" name="Line 9"/>
                    <p:cNvSpPr>
                      <a:spLocks noChangeShapeType="1"/>
                    </p:cNvSpPr>
                    <p:nvPr/>
                  </p:nvSpPr>
                  <p:spPr bwMode="auto">
                    <a:xfrm>
                      <a:off x="1497" y="2971"/>
                      <a:ext cx="2382"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73" name="Line 11"/>
                    <p:cNvSpPr>
                      <a:spLocks noChangeShapeType="1"/>
                    </p:cNvSpPr>
                    <p:nvPr/>
                  </p:nvSpPr>
                  <p:spPr bwMode="auto">
                    <a:xfrm>
                      <a:off x="2190" y="1089"/>
                      <a:ext cx="1848" cy="261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74" name="Arc 12"/>
                    <p:cNvSpPr/>
                    <p:nvPr/>
                  </p:nvSpPr>
                  <p:spPr bwMode="auto">
                    <a:xfrm flipV="1">
                      <a:off x="2883" y="1892"/>
                      <a:ext cx="136" cy="1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0275" name="Arc 14"/>
                    <p:cNvSpPr/>
                    <p:nvPr/>
                  </p:nvSpPr>
                  <p:spPr bwMode="auto">
                    <a:xfrm flipH="1" flipV="1">
                      <a:off x="2575" y="1892"/>
                      <a:ext cx="308" cy="185"/>
                    </a:xfrm>
                    <a:custGeom>
                      <a:avLst/>
                      <a:gdLst>
                        <a:gd name="T0" fmla="*/ 0 w 21969"/>
                        <a:gd name="T1" fmla="*/ 0 h 21600"/>
                        <a:gd name="T2" fmla="*/ 0 w 21969"/>
                        <a:gd name="T3" fmla="*/ 0 h 21600"/>
                        <a:gd name="T4" fmla="*/ 0 w 21969"/>
                        <a:gd name="T5" fmla="*/ 0 h 21600"/>
                        <a:gd name="T6" fmla="*/ 0 60000 65536"/>
                        <a:gd name="T7" fmla="*/ 0 60000 65536"/>
                        <a:gd name="T8" fmla="*/ 0 60000 65536"/>
                        <a:gd name="T9" fmla="*/ 0 w 21969"/>
                        <a:gd name="T10" fmla="*/ 0 h 21600"/>
                        <a:gd name="T11" fmla="*/ 21969 w 21969"/>
                        <a:gd name="T12" fmla="*/ 21600 h 21600"/>
                      </a:gdLst>
                      <a:ahLst/>
                      <a:cxnLst>
                        <a:cxn ang="T6">
                          <a:pos x="T0" y="T1"/>
                        </a:cxn>
                        <a:cxn ang="T7">
                          <a:pos x="T2" y="T3"/>
                        </a:cxn>
                        <a:cxn ang="T8">
                          <a:pos x="T4" y="T5"/>
                        </a:cxn>
                      </a:cxnLst>
                      <a:rect l="T9" t="T10" r="T11" b="T12"/>
                      <a:pathLst>
                        <a:path w="21969" h="21600" fill="none" extrusionOk="0">
                          <a:moveTo>
                            <a:pt x="0" y="3"/>
                          </a:moveTo>
                          <a:cubicBezTo>
                            <a:pt x="122" y="1"/>
                            <a:pt x="245" y="-1"/>
                            <a:pt x="369" y="0"/>
                          </a:cubicBezTo>
                          <a:cubicBezTo>
                            <a:pt x="12298" y="0"/>
                            <a:pt x="21969" y="9670"/>
                            <a:pt x="21969" y="21600"/>
                          </a:cubicBezTo>
                        </a:path>
                        <a:path w="21969" h="21600" stroke="0" extrusionOk="0">
                          <a:moveTo>
                            <a:pt x="0" y="3"/>
                          </a:moveTo>
                          <a:cubicBezTo>
                            <a:pt x="122" y="1"/>
                            <a:pt x="245" y="-1"/>
                            <a:pt x="369" y="0"/>
                          </a:cubicBezTo>
                          <a:cubicBezTo>
                            <a:pt x="12298" y="0"/>
                            <a:pt x="21969" y="9670"/>
                            <a:pt x="21969" y="21600"/>
                          </a:cubicBezTo>
                          <a:lnTo>
                            <a:pt x="369"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sp>
                <p:nvSpPr>
                  <p:cNvPr id="10270" name="Arc 15"/>
                  <p:cNvSpPr/>
                  <p:nvPr/>
                </p:nvSpPr>
                <p:spPr bwMode="auto">
                  <a:xfrm>
                    <a:off x="2652" y="1706"/>
                    <a:ext cx="433" cy="15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sp>
              <p:nvSpPr>
                <p:cNvPr id="10263" name="Text Box 18"/>
                <p:cNvSpPr txBox="1">
                  <a:spLocks noChangeArrowheads="1"/>
                </p:cNvSpPr>
                <p:nvPr/>
              </p:nvSpPr>
              <p:spPr bwMode="auto">
                <a:xfrm>
                  <a:off x="5511" y="1633"/>
                  <a:ext cx="18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6150" eaLnBrk="0" hangingPunct="0">
                    <a:defRPr>
                      <a:solidFill>
                        <a:schemeClr val="tx1"/>
                      </a:solidFill>
                      <a:latin typeface="Arial" panose="020B0604020202020204" pitchFamily="34" charset="0"/>
                      <a:ea typeface="宋体" panose="02010600030101010101" pitchFamily="2" charset="-122"/>
                    </a:defRPr>
                  </a:lvl1pPr>
                  <a:lvl2pPr marL="742950" indent="-285750" defTabSz="946150" eaLnBrk="0" hangingPunct="0">
                    <a:defRPr>
                      <a:solidFill>
                        <a:schemeClr val="tx1"/>
                      </a:solidFill>
                      <a:latin typeface="Arial" panose="020B0604020202020204" pitchFamily="34" charset="0"/>
                      <a:ea typeface="宋体" panose="02010600030101010101" pitchFamily="2" charset="-122"/>
                    </a:defRPr>
                  </a:lvl2pPr>
                  <a:lvl3pPr marL="1143000" indent="-228600" defTabSz="946150" eaLnBrk="0" hangingPunct="0">
                    <a:defRPr>
                      <a:solidFill>
                        <a:schemeClr val="tx1"/>
                      </a:solidFill>
                      <a:latin typeface="Arial" panose="020B0604020202020204" pitchFamily="34" charset="0"/>
                      <a:ea typeface="宋体" panose="02010600030101010101" pitchFamily="2" charset="-122"/>
                    </a:defRPr>
                  </a:lvl3pPr>
                  <a:lvl4pPr marL="1600200" indent="-228600" defTabSz="946150" eaLnBrk="0" hangingPunct="0">
                    <a:defRPr>
                      <a:solidFill>
                        <a:schemeClr val="tx1"/>
                      </a:solidFill>
                      <a:latin typeface="Arial" panose="020B0604020202020204" pitchFamily="34" charset="0"/>
                      <a:ea typeface="宋体" panose="02010600030101010101" pitchFamily="2" charset="-122"/>
                    </a:defRPr>
                  </a:lvl4pPr>
                  <a:lvl5pPr marL="2057400" indent="-228600" defTabSz="946150" eaLnBrk="0" hangingPunct="0">
                    <a:defRPr>
                      <a:solidFill>
                        <a:schemeClr val="tx1"/>
                      </a:solidFill>
                      <a:latin typeface="Arial" panose="020B0604020202020204" pitchFamily="34" charset="0"/>
                      <a:ea typeface="宋体" panose="02010600030101010101" pitchFamily="2" charset="-122"/>
                    </a:defRPr>
                  </a:lvl5pPr>
                  <a:lvl6pPr marL="25146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a:t>Ｄ</a:t>
                  </a:r>
                  <a:endParaRPr lang="en-US" altLang="zh-CN"/>
                </a:p>
              </p:txBody>
            </p:sp>
            <p:sp>
              <p:nvSpPr>
                <p:cNvPr id="10264" name="Text Box 19"/>
                <p:cNvSpPr txBox="1">
                  <a:spLocks noChangeArrowheads="1"/>
                </p:cNvSpPr>
                <p:nvPr/>
              </p:nvSpPr>
              <p:spPr bwMode="auto">
                <a:xfrm>
                  <a:off x="5489" y="2517"/>
                  <a:ext cx="22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6150" eaLnBrk="0" hangingPunct="0">
                    <a:defRPr>
                      <a:solidFill>
                        <a:schemeClr val="tx1"/>
                      </a:solidFill>
                      <a:latin typeface="Arial" panose="020B0604020202020204" pitchFamily="34" charset="0"/>
                      <a:ea typeface="宋体" panose="02010600030101010101" pitchFamily="2" charset="-122"/>
                    </a:defRPr>
                  </a:lvl1pPr>
                  <a:lvl2pPr marL="742950" indent="-285750" defTabSz="946150" eaLnBrk="0" hangingPunct="0">
                    <a:defRPr>
                      <a:solidFill>
                        <a:schemeClr val="tx1"/>
                      </a:solidFill>
                      <a:latin typeface="Arial" panose="020B0604020202020204" pitchFamily="34" charset="0"/>
                      <a:ea typeface="宋体" panose="02010600030101010101" pitchFamily="2" charset="-122"/>
                    </a:defRPr>
                  </a:lvl2pPr>
                  <a:lvl3pPr marL="1143000" indent="-228600" defTabSz="946150" eaLnBrk="0" hangingPunct="0">
                    <a:defRPr>
                      <a:solidFill>
                        <a:schemeClr val="tx1"/>
                      </a:solidFill>
                      <a:latin typeface="Arial" panose="020B0604020202020204" pitchFamily="34" charset="0"/>
                      <a:ea typeface="宋体" panose="02010600030101010101" pitchFamily="2" charset="-122"/>
                    </a:defRPr>
                  </a:lvl3pPr>
                  <a:lvl4pPr marL="1600200" indent="-228600" defTabSz="946150" eaLnBrk="0" hangingPunct="0">
                    <a:defRPr>
                      <a:solidFill>
                        <a:schemeClr val="tx1"/>
                      </a:solidFill>
                      <a:latin typeface="Arial" panose="020B0604020202020204" pitchFamily="34" charset="0"/>
                      <a:ea typeface="宋体" panose="02010600030101010101" pitchFamily="2" charset="-122"/>
                    </a:defRPr>
                  </a:lvl4pPr>
                  <a:lvl5pPr marL="2057400" indent="-228600" defTabSz="946150" eaLnBrk="0" hangingPunct="0">
                    <a:defRPr>
                      <a:solidFill>
                        <a:schemeClr val="tx1"/>
                      </a:solidFill>
                      <a:latin typeface="Arial" panose="020B0604020202020204" pitchFamily="34" charset="0"/>
                      <a:ea typeface="宋体" panose="02010600030101010101" pitchFamily="2" charset="-122"/>
                    </a:defRPr>
                  </a:lvl5pPr>
                  <a:lvl6pPr marL="25146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a:t>Ｆ</a:t>
                  </a:r>
                  <a:endParaRPr lang="en-US" altLang="zh-CN"/>
                </a:p>
              </p:txBody>
            </p:sp>
            <p:sp>
              <p:nvSpPr>
                <p:cNvPr id="10265" name="Text Box 20"/>
                <p:cNvSpPr txBox="1">
                  <a:spLocks noChangeArrowheads="1"/>
                </p:cNvSpPr>
                <p:nvPr/>
              </p:nvSpPr>
              <p:spPr bwMode="auto">
                <a:xfrm>
                  <a:off x="4105" y="1021"/>
                  <a:ext cx="249"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6150" eaLnBrk="0" hangingPunct="0">
                    <a:defRPr>
                      <a:solidFill>
                        <a:schemeClr val="tx1"/>
                      </a:solidFill>
                      <a:latin typeface="Arial" panose="020B0604020202020204" pitchFamily="34" charset="0"/>
                      <a:ea typeface="宋体" panose="02010600030101010101" pitchFamily="2" charset="-122"/>
                    </a:defRPr>
                  </a:lvl1pPr>
                  <a:lvl2pPr marL="742950" indent="-285750" defTabSz="946150" eaLnBrk="0" hangingPunct="0">
                    <a:defRPr>
                      <a:solidFill>
                        <a:schemeClr val="tx1"/>
                      </a:solidFill>
                      <a:latin typeface="Arial" panose="020B0604020202020204" pitchFamily="34" charset="0"/>
                      <a:ea typeface="宋体" panose="02010600030101010101" pitchFamily="2" charset="-122"/>
                    </a:defRPr>
                  </a:lvl2pPr>
                  <a:lvl3pPr marL="1143000" indent="-228600" defTabSz="946150" eaLnBrk="0" hangingPunct="0">
                    <a:defRPr>
                      <a:solidFill>
                        <a:schemeClr val="tx1"/>
                      </a:solidFill>
                      <a:latin typeface="Arial" panose="020B0604020202020204" pitchFamily="34" charset="0"/>
                      <a:ea typeface="宋体" panose="02010600030101010101" pitchFamily="2" charset="-122"/>
                    </a:defRPr>
                  </a:lvl3pPr>
                  <a:lvl4pPr marL="1600200" indent="-228600" defTabSz="946150" eaLnBrk="0" hangingPunct="0">
                    <a:defRPr>
                      <a:solidFill>
                        <a:schemeClr val="tx1"/>
                      </a:solidFill>
                      <a:latin typeface="Arial" panose="020B0604020202020204" pitchFamily="34" charset="0"/>
                      <a:ea typeface="宋体" panose="02010600030101010101" pitchFamily="2" charset="-122"/>
                    </a:defRPr>
                  </a:lvl4pPr>
                  <a:lvl5pPr marL="2057400" indent="-228600" defTabSz="946150" eaLnBrk="0" hangingPunct="0">
                    <a:defRPr>
                      <a:solidFill>
                        <a:schemeClr val="tx1"/>
                      </a:solidFill>
                      <a:latin typeface="Arial" panose="020B0604020202020204" pitchFamily="34" charset="0"/>
                      <a:ea typeface="宋体" panose="02010600030101010101" pitchFamily="2" charset="-122"/>
                    </a:defRPr>
                  </a:lvl5pPr>
                  <a:lvl6pPr marL="25146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a:t>Ａ</a:t>
                  </a:r>
                  <a:endParaRPr lang="en-US" altLang="zh-CN"/>
                </a:p>
              </p:txBody>
            </p:sp>
            <p:sp>
              <p:nvSpPr>
                <p:cNvPr id="10266" name="Text Box 22"/>
                <p:cNvSpPr txBox="1">
                  <a:spLocks noChangeArrowheads="1"/>
                </p:cNvSpPr>
                <p:nvPr/>
              </p:nvSpPr>
              <p:spPr bwMode="auto">
                <a:xfrm>
                  <a:off x="4762" y="1478"/>
                  <a:ext cx="20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6150" eaLnBrk="0" hangingPunct="0">
                    <a:defRPr>
                      <a:solidFill>
                        <a:schemeClr val="tx1"/>
                      </a:solidFill>
                      <a:latin typeface="Arial" panose="020B0604020202020204" pitchFamily="34" charset="0"/>
                      <a:ea typeface="宋体" panose="02010600030101010101" pitchFamily="2" charset="-122"/>
                    </a:defRPr>
                  </a:lvl1pPr>
                  <a:lvl2pPr marL="742950" indent="-285750" defTabSz="946150" eaLnBrk="0" hangingPunct="0">
                    <a:defRPr>
                      <a:solidFill>
                        <a:schemeClr val="tx1"/>
                      </a:solidFill>
                      <a:latin typeface="Arial" panose="020B0604020202020204" pitchFamily="34" charset="0"/>
                      <a:ea typeface="宋体" panose="02010600030101010101" pitchFamily="2" charset="-122"/>
                    </a:defRPr>
                  </a:lvl2pPr>
                  <a:lvl3pPr marL="1143000" indent="-228600" defTabSz="946150" eaLnBrk="0" hangingPunct="0">
                    <a:defRPr>
                      <a:solidFill>
                        <a:schemeClr val="tx1"/>
                      </a:solidFill>
                      <a:latin typeface="Arial" panose="020B0604020202020204" pitchFamily="34" charset="0"/>
                      <a:ea typeface="宋体" panose="02010600030101010101" pitchFamily="2" charset="-122"/>
                    </a:defRPr>
                  </a:lvl3pPr>
                  <a:lvl4pPr marL="1600200" indent="-228600" defTabSz="946150" eaLnBrk="0" hangingPunct="0">
                    <a:defRPr>
                      <a:solidFill>
                        <a:schemeClr val="tx1"/>
                      </a:solidFill>
                      <a:latin typeface="Arial" panose="020B0604020202020204" pitchFamily="34" charset="0"/>
                      <a:ea typeface="宋体" panose="02010600030101010101" pitchFamily="2" charset="-122"/>
                    </a:defRPr>
                  </a:lvl4pPr>
                  <a:lvl5pPr marL="2057400" indent="-228600" defTabSz="946150" eaLnBrk="0" hangingPunct="0">
                    <a:defRPr>
                      <a:solidFill>
                        <a:schemeClr val="tx1"/>
                      </a:solidFill>
                      <a:latin typeface="Arial" panose="020B0604020202020204" pitchFamily="34" charset="0"/>
                      <a:ea typeface="宋体" panose="02010600030101010101" pitchFamily="2" charset="-122"/>
                    </a:defRPr>
                  </a:lvl5pPr>
                  <a:lvl6pPr marL="25146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1</a:t>
                  </a:r>
                </a:p>
              </p:txBody>
            </p:sp>
            <p:sp>
              <p:nvSpPr>
                <p:cNvPr id="10267" name="Text Box 23"/>
                <p:cNvSpPr txBox="1">
                  <a:spLocks noChangeArrowheads="1"/>
                </p:cNvSpPr>
                <p:nvPr/>
              </p:nvSpPr>
              <p:spPr bwMode="auto">
                <a:xfrm>
                  <a:off x="4426" y="1814"/>
                  <a:ext cx="20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6150" eaLnBrk="0" hangingPunct="0">
                    <a:defRPr>
                      <a:solidFill>
                        <a:schemeClr val="tx1"/>
                      </a:solidFill>
                      <a:latin typeface="Arial" panose="020B0604020202020204" pitchFamily="34" charset="0"/>
                      <a:ea typeface="宋体" panose="02010600030101010101" pitchFamily="2" charset="-122"/>
                    </a:defRPr>
                  </a:lvl1pPr>
                  <a:lvl2pPr marL="742950" indent="-285750" defTabSz="946150" eaLnBrk="0" hangingPunct="0">
                    <a:defRPr>
                      <a:solidFill>
                        <a:schemeClr val="tx1"/>
                      </a:solidFill>
                      <a:latin typeface="Arial" panose="020B0604020202020204" pitchFamily="34" charset="0"/>
                      <a:ea typeface="宋体" panose="02010600030101010101" pitchFamily="2" charset="-122"/>
                    </a:defRPr>
                  </a:lvl2pPr>
                  <a:lvl3pPr marL="1143000" indent="-228600" defTabSz="946150" eaLnBrk="0" hangingPunct="0">
                    <a:defRPr>
                      <a:solidFill>
                        <a:schemeClr val="tx1"/>
                      </a:solidFill>
                      <a:latin typeface="Arial" panose="020B0604020202020204" pitchFamily="34" charset="0"/>
                      <a:ea typeface="宋体" panose="02010600030101010101" pitchFamily="2" charset="-122"/>
                    </a:defRPr>
                  </a:lvl3pPr>
                  <a:lvl4pPr marL="1600200" indent="-228600" defTabSz="946150" eaLnBrk="0" hangingPunct="0">
                    <a:defRPr>
                      <a:solidFill>
                        <a:schemeClr val="tx1"/>
                      </a:solidFill>
                      <a:latin typeface="Arial" panose="020B0604020202020204" pitchFamily="34" charset="0"/>
                      <a:ea typeface="宋体" panose="02010600030101010101" pitchFamily="2" charset="-122"/>
                    </a:defRPr>
                  </a:lvl4pPr>
                  <a:lvl5pPr marL="2057400" indent="-228600" defTabSz="946150" eaLnBrk="0" hangingPunct="0">
                    <a:defRPr>
                      <a:solidFill>
                        <a:schemeClr val="tx1"/>
                      </a:solidFill>
                      <a:latin typeface="Arial" panose="020B0604020202020204" pitchFamily="34" charset="0"/>
                      <a:ea typeface="宋体" panose="02010600030101010101" pitchFamily="2" charset="-122"/>
                    </a:defRPr>
                  </a:lvl5pPr>
                  <a:lvl6pPr marL="25146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a:t>３</a:t>
                  </a:r>
                  <a:endParaRPr lang="en-US" altLang="zh-CN"/>
                </a:p>
              </p:txBody>
            </p:sp>
            <p:sp>
              <p:nvSpPr>
                <p:cNvPr id="10268" name="Text Box 24"/>
                <p:cNvSpPr txBox="1">
                  <a:spLocks noChangeArrowheads="1"/>
                </p:cNvSpPr>
                <p:nvPr/>
              </p:nvSpPr>
              <p:spPr bwMode="auto">
                <a:xfrm>
                  <a:off x="4808" y="1837"/>
                  <a:ext cx="20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6150" eaLnBrk="0" hangingPunct="0">
                    <a:defRPr>
                      <a:solidFill>
                        <a:schemeClr val="tx1"/>
                      </a:solidFill>
                      <a:latin typeface="Arial" panose="020B0604020202020204" pitchFamily="34" charset="0"/>
                      <a:ea typeface="宋体" panose="02010600030101010101" pitchFamily="2" charset="-122"/>
                    </a:defRPr>
                  </a:lvl1pPr>
                  <a:lvl2pPr marL="742950" indent="-285750" defTabSz="946150" eaLnBrk="0" hangingPunct="0">
                    <a:defRPr>
                      <a:solidFill>
                        <a:schemeClr val="tx1"/>
                      </a:solidFill>
                      <a:latin typeface="Arial" panose="020B0604020202020204" pitchFamily="34" charset="0"/>
                      <a:ea typeface="宋体" panose="02010600030101010101" pitchFamily="2" charset="-122"/>
                    </a:defRPr>
                  </a:lvl2pPr>
                  <a:lvl3pPr marL="1143000" indent="-228600" defTabSz="946150" eaLnBrk="0" hangingPunct="0">
                    <a:defRPr>
                      <a:solidFill>
                        <a:schemeClr val="tx1"/>
                      </a:solidFill>
                      <a:latin typeface="Arial" panose="020B0604020202020204" pitchFamily="34" charset="0"/>
                      <a:ea typeface="宋体" panose="02010600030101010101" pitchFamily="2" charset="-122"/>
                    </a:defRPr>
                  </a:lvl3pPr>
                  <a:lvl4pPr marL="1600200" indent="-228600" defTabSz="946150" eaLnBrk="0" hangingPunct="0">
                    <a:defRPr>
                      <a:solidFill>
                        <a:schemeClr val="tx1"/>
                      </a:solidFill>
                      <a:latin typeface="Arial" panose="020B0604020202020204" pitchFamily="34" charset="0"/>
                      <a:ea typeface="宋体" panose="02010600030101010101" pitchFamily="2" charset="-122"/>
                    </a:defRPr>
                  </a:lvl4pPr>
                  <a:lvl5pPr marL="2057400" indent="-228600" defTabSz="946150" eaLnBrk="0" hangingPunct="0">
                    <a:defRPr>
                      <a:solidFill>
                        <a:schemeClr val="tx1"/>
                      </a:solidFill>
                      <a:latin typeface="Arial" panose="020B0604020202020204" pitchFamily="34" charset="0"/>
                      <a:ea typeface="宋体" panose="02010600030101010101" pitchFamily="2" charset="-122"/>
                    </a:defRPr>
                  </a:lvl5pPr>
                  <a:lvl6pPr marL="25146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a:t>４</a:t>
                  </a:r>
                  <a:endParaRPr lang="en-US" altLang="zh-CN"/>
                </a:p>
              </p:txBody>
            </p:sp>
          </p:grpSp>
          <p:sp>
            <p:nvSpPr>
              <p:cNvPr id="10256" name="Text Box 23"/>
              <p:cNvSpPr txBox="1">
                <a:spLocks noChangeArrowheads="1"/>
              </p:cNvSpPr>
              <p:nvPr/>
            </p:nvSpPr>
            <p:spPr bwMode="auto">
              <a:xfrm>
                <a:off x="8001000" y="38100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6150" eaLnBrk="0" hangingPunct="0">
                  <a:defRPr>
                    <a:solidFill>
                      <a:schemeClr val="tx1"/>
                    </a:solidFill>
                    <a:latin typeface="Arial" panose="020B0604020202020204" pitchFamily="34" charset="0"/>
                    <a:ea typeface="宋体" panose="02010600030101010101" pitchFamily="2" charset="-122"/>
                  </a:defRPr>
                </a:lvl1pPr>
                <a:lvl2pPr marL="742950" indent="-285750" defTabSz="946150" eaLnBrk="0" hangingPunct="0">
                  <a:defRPr>
                    <a:solidFill>
                      <a:schemeClr val="tx1"/>
                    </a:solidFill>
                    <a:latin typeface="Arial" panose="020B0604020202020204" pitchFamily="34" charset="0"/>
                    <a:ea typeface="宋体" panose="02010600030101010101" pitchFamily="2" charset="-122"/>
                  </a:defRPr>
                </a:lvl2pPr>
                <a:lvl3pPr marL="1143000" indent="-228600" defTabSz="946150" eaLnBrk="0" hangingPunct="0">
                  <a:defRPr>
                    <a:solidFill>
                      <a:schemeClr val="tx1"/>
                    </a:solidFill>
                    <a:latin typeface="Arial" panose="020B0604020202020204" pitchFamily="34" charset="0"/>
                    <a:ea typeface="宋体" panose="02010600030101010101" pitchFamily="2" charset="-122"/>
                  </a:defRPr>
                </a:lvl3pPr>
                <a:lvl4pPr marL="1600200" indent="-228600" defTabSz="946150" eaLnBrk="0" hangingPunct="0">
                  <a:defRPr>
                    <a:solidFill>
                      <a:schemeClr val="tx1"/>
                    </a:solidFill>
                    <a:latin typeface="Arial" panose="020B0604020202020204" pitchFamily="34" charset="0"/>
                    <a:ea typeface="宋体" panose="02010600030101010101" pitchFamily="2" charset="-122"/>
                  </a:defRPr>
                </a:lvl4pPr>
                <a:lvl5pPr marL="2057400" indent="-228600" defTabSz="946150" eaLnBrk="0" hangingPunct="0">
                  <a:defRPr>
                    <a:solidFill>
                      <a:schemeClr val="tx1"/>
                    </a:solidFill>
                    <a:latin typeface="Arial" panose="020B0604020202020204" pitchFamily="34" charset="0"/>
                    <a:ea typeface="宋体" panose="02010600030101010101" pitchFamily="2" charset="-122"/>
                  </a:defRPr>
                </a:lvl5pPr>
                <a:lvl6pPr marL="25146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2</a:t>
                </a:r>
              </a:p>
            </p:txBody>
          </p:sp>
          <p:sp>
            <p:nvSpPr>
              <p:cNvPr id="52" name="弧形 51"/>
              <p:cNvSpPr/>
              <p:nvPr/>
            </p:nvSpPr>
            <p:spPr>
              <a:xfrm>
                <a:off x="7391400" y="4191000"/>
                <a:ext cx="685800" cy="533400"/>
              </a:xfrm>
              <a:prstGeom prst="arc">
                <a:avLst>
                  <a:gd name="adj1" fmla="val 15822667"/>
                  <a:gd name="adj2" fmla="val 8181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10258" name="Text Box 19"/>
              <p:cNvSpPr txBox="1">
                <a:spLocks noChangeArrowheads="1"/>
              </p:cNvSpPr>
              <p:nvPr/>
            </p:nvSpPr>
            <p:spPr bwMode="auto">
              <a:xfrm>
                <a:off x="5638800" y="4495800"/>
                <a:ext cx="3603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6150" eaLnBrk="0" hangingPunct="0">
                  <a:defRPr>
                    <a:solidFill>
                      <a:schemeClr val="tx1"/>
                    </a:solidFill>
                    <a:latin typeface="Arial" panose="020B0604020202020204" pitchFamily="34" charset="0"/>
                    <a:ea typeface="宋体" panose="02010600030101010101" pitchFamily="2" charset="-122"/>
                  </a:defRPr>
                </a:lvl1pPr>
                <a:lvl2pPr marL="742950" indent="-285750" defTabSz="946150" eaLnBrk="0" hangingPunct="0">
                  <a:defRPr>
                    <a:solidFill>
                      <a:schemeClr val="tx1"/>
                    </a:solidFill>
                    <a:latin typeface="Arial" panose="020B0604020202020204" pitchFamily="34" charset="0"/>
                    <a:ea typeface="宋体" panose="02010600030101010101" pitchFamily="2" charset="-122"/>
                  </a:defRPr>
                </a:lvl2pPr>
                <a:lvl3pPr marL="1143000" indent="-228600" defTabSz="946150" eaLnBrk="0" hangingPunct="0">
                  <a:defRPr>
                    <a:solidFill>
                      <a:schemeClr val="tx1"/>
                    </a:solidFill>
                    <a:latin typeface="Arial" panose="020B0604020202020204" pitchFamily="34" charset="0"/>
                    <a:ea typeface="宋体" panose="02010600030101010101" pitchFamily="2" charset="-122"/>
                  </a:defRPr>
                </a:lvl3pPr>
                <a:lvl4pPr marL="1600200" indent="-228600" defTabSz="946150" eaLnBrk="0" hangingPunct="0">
                  <a:defRPr>
                    <a:solidFill>
                      <a:schemeClr val="tx1"/>
                    </a:solidFill>
                    <a:latin typeface="Arial" panose="020B0604020202020204" pitchFamily="34" charset="0"/>
                    <a:ea typeface="宋体" panose="02010600030101010101" pitchFamily="2" charset="-122"/>
                  </a:defRPr>
                </a:lvl4pPr>
                <a:lvl5pPr marL="2057400" indent="-228600" defTabSz="946150" eaLnBrk="0" hangingPunct="0">
                  <a:defRPr>
                    <a:solidFill>
                      <a:schemeClr val="tx1"/>
                    </a:solidFill>
                    <a:latin typeface="Arial" panose="020B0604020202020204" pitchFamily="34" charset="0"/>
                    <a:ea typeface="宋体" panose="02010600030101010101" pitchFamily="2" charset="-122"/>
                  </a:defRPr>
                </a:lvl5pPr>
                <a:lvl6pPr marL="25146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a:t>Ｅ</a:t>
                </a:r>
                <a:endParaRPr lang="en-US" altLang="zh-CN"/>
              </a:p>
            </p:txBody>
          </p:sp>
          <p:sp>
            <p:nvSpPr>
              <p:cNvPr id="10259" name="Text Box 19"/>
              <p:cNvSpPr txBox="1">
                <a:spLocks noChangeArrowheads="1"/>
              </p:cNvSpPr>
              <p:nvPr/>
            </p:nvSpPr>
            <p:spPr bwMode="auto">
              <a:xfrm>
                <a:off x="5562600" y="2819400"/>
                <a:ext cx="3603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6150" eaLnBrk="0" hangingPunct="0">
                  <a:defRPr>
                    <a:solidFill>
                      <a:schemeClr val="tx1"/>
                    </a:solidFill>
                    <a:latin typeface="Arial" panose="020B0604020202020204" pitchFamily="34" charset="0"/>
                    <a:ea typeface="宋体" panose="02010600030101010101" pitchFamily="2" charset="-122"/>
                  </a:defRPr>
                </a:lvl1pPr>
                <a:lvl2pPr marL="742950" indent="-285750" defTabSz="946150" eaLnBrk="0" hangingPunct="0">
                  <a:defRPr>
                    <a:solidFill>
                      <a:schemeClr val="tx1"/>
                    </a:solidFill>
                    <a:latin typeface="Arial" panose="020B0604020202020204" pitchFamily="34" charset="0"/>
                    <a:ea typeface="宋体" panose="02010600030101010101" pitchFamily="2" charset="-122"/>
                  </a:defRPr>
                </a:lvl2pPr>
                <a:lvl3pPr marL="1143000" indent="-228600" defTabSz="946150" eaLnBrk="0" hangingPunct="0">
                  <a:defRPr>
                    <a:solidFill>
                      <a:schemeClr val="tx1"/>
                    </a:solidFill>
                    <a:latin typeface="Arial" panose="020B0604020202020204" pitchFamily="34" charset="0"/>
                    <a:ea typeface="宋体" panose="02010600030101010101" pitchFamily="2" charset="-122"/>
                  </a:defRPr>
                </a:lvl3pPr>
                <a:lvl4pPr marL="1600200" indent="-228600" defTabSz="946150" eaLnBrk="0" hangingPunct="0">
                  <a:defRPr>
                    <a:solidFill>
                      <a:schemeClr val="tx1"/>
                    </a:solidFill>
                    <a:latin typeface="Arial" panose="020B0604020202020204" pitchFamily="34" charset="0"/>
                    <a:ea typeface="宋体" panose="02010600030101010101" pitchFamily="2" charset="-122"/>
                  </a:defRPr>
                </a:lvl4pPr>
                <a:lvl5pPr marL="2057400" indent="-228600" defTabSz="946150" eaLnBrk="0" hangingPunct="0">
                  <a:defRPr>
                    <a:solidFill>
                      <a:schemeClr val="tx1"/>
                    </a:solidFill>
                    <a:latin typeface="Arial" panose="020B0604020202020204" pitchFamily="34" charset="0"/>
                    <a:ea typeface="宋体" panose="02010600030101010101" pitchFamily="2" charset="-122"/>
                  </a:defRPr>
                </a:lvl5pPr>
                <a:lvl6pPr marL="25146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a:t>Ｃ</a:t>
                </a:r>
                <a:endParaRPr lang="en-US" altLang="zh-CN"/>
              </a:p>
            </p:txBody>
          </p:sp>
          <p:sp>
            <p:nvSpPr>
              <p:cNvPr id="10260" name="Text Box 19"/>
              <p:cNvSpPr txBox="1">
                <a:spLocks noChangeArrowheads="1"/>
              </p:cNvSpPr>
              <p:nvPr/>
            </p:nvSpPr>
            <p:spPr bwMode="auto">
              <a:xfrm>
                <a:off x="7467600" y="4495800"/>
                <a:ext cx="3603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6150" eaLnBrk="0" hangingPunct="0">
                  <a:defRPr>
                    <a:solidFill>
                      <a:schemeClr val="tx1"/>
                    </a:solidFill>
                    <a:latin typeface="Arial" panose="020B0604020202020204" pitchFamily="34" charset="0"/>
                    <a:ea typeface="宋体" panose="02010600030101010101" pitchFamily="2" charset="-122"/>
                  </a:defRPr>
                </a:lvl1pPr>
                <a:lvl2pPr marL="742950" indent="-285750" defTabSz="946150" eaLnBrk="0" hangingPunct="0">
                  <a:defRPr>
                    <a:solidFill>
                      <a:schemeClr val="tx1"/>
                    </a:solidFill>
                    <a:latin typeface="Arial" panose="020B0604020202020204" pitchFamily="34" charset="0"/>
                    <a:ea typeface="宋体" panose="02010600030101010101" pitchFamily="2" charset="-122"/>
                  </a:defRPr>
                </a:lvl2pPr>
                <a:lvl3pPr marL="1143000" indent="-228600" defTabSz="946150" eaLnBrk="0" hangingPunct="0">
                  <a:defRPr>
                    <a:solidFill>
                      <a:schemeClr val="tx1"/>
                    </a:solidFill>
                    <a:latin typeface="Arial" panose="020B0604020202020204" pitchFamily="34" charset="0"/>
                    <a:ea typeface="宋体" panose="02010600030101010101" pitchFamily="2" charset="-122"/>
                  </a:defRPr>
                </a:lvl3pPr>
                <a:lvl4pPr marL="1600200" indent="-228600" defTabSz="946150" eaLnBrk="0" hangingPunct="0">
                  <a:defRPr>
                    <a:solidFill>
                      <a:schemeClr val="tx1"/>
                    </a:solidFill>
                    <a:latin typeface="Arial" panose="020B0604020202020204" pitchFamily="34" charset="0"/>
                    <a:ea typeface="宋体" panose="02010600030101010101" pitchFamily="2" charset="-122"/>
                  </a:defRPr>
                </a:lvl4pPr>
                <a:lvl5pPr marL="2057400" indent="-228600" defTabSz="946150" eaLnBrk="0" hangingPunct="0">
                  <a:defRPr>
                    <a:solidFill>
                      <a:schemeClr val="tx1"/>
                    </a:solidFill>
                    <a:latin typeface="Arial" panose="020B0604020202020204" pitchFamily="34" charset="0"/>
                    <a:ea typeface="宋体" panose="02010600030101010101" pitchFamily="2" charset="-122"/>
                  </a:defRPr>
                </a:lvl5pPr>
                <a:lvl6pPr marL="25146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a:t>Ｈ</a:t>
                </a:r>
                <a:endParaRPr lang="en-US" altLang="zh-CN"/>
              </a:p>
            </p:txBody>
          </p:sp>
          <p:sp>
            <p:nvSpPr>
              <p:cNvPr id="10261" name="Text Box 19"/>
              <p:cNvSpPr txBox="1">
                <a:spLocks noChangeArrowheads="1"/>
              </p:cNvSpPr>
              <p:nvPr/>
            </p:nvSpPr>
            <p:spPr bwMode="auto">
              <a:xfrm>
                <a:off x="6553200" y="2667000"/>
                <a:ext cx="3603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6150" eaLnBrk="0" hangingPunct="0">
                  <a:defRPr>
                    <a:solidFill>
                      <a:schemeClr val="tx1"/>
                    </a:solidFill>
                    <a:latin typeface="Arial" panose="020B0604020202020204" pitchFamily="34" charset="0"/>
                    <a:ea typeface="宋体" panose="02010600030101010101" pitchFamily="2" charset="-122"/>
                  </a:defRPr>
                </a:lvl1pPr>
                <a:lvl2pPr marL="742950" indent="-285750" defTabSz="946150" eaLnBrk="0" hangingPunct="0">
                  <a:defRPr>
                    <a:solidFill>
                      <a:schemeClr val="tx1"/>
                    </a:solidFill>
                    <a:latin typeface="Arial" panose="020B0604020202020204" pitchFamily="34" charset="0"/>
                    <a:ea typeface="宋体" panose="02010600030101010101" pitchFamily="2" charset="-122"/>
                  </a:defRPr>
                </a:lvl2pPr>
                <a:lvl3pPr marL="1143000" indent="-228600" defTabSz="946150" eaLnBrk="0" hangingPunct="0">
                  <a:defRPr>
                    <a:solidFill>
                      <a:schemeClr val="tx1"/>
                    </a:solidFill>
                    <a:latin typeface="Arial" panose="020B0604020202020204" pitchFamily="34" charset="0"/>
                    <a:ea typeface="宋体" panose="02010600030101010101" pitchFamily="2" charset="-122"/>
                  </a:defRPr>
                </a:lvl3pPr>
                <a:lvl4pPr marL="1600200" indent="-228600" defTabSz="946150" eaLnBrk="0" hangingPunct="0">
                  <a:defRPr>
                    <a:solidFill>
                      <a:schemeClr val="tx1"/>
                    </a:solidFill>
                    <a:latin typeface="Arial" panose="020B0604020202020204" pitchFamily="34" charset="0"/>
                    <a:ea typeface="宋体" panose="02010600030101010101" pitchFamily="2" charset="-122"/>
                  </a:defRPr>
                </a:lvl4pPr>
                <a:lvl5pPr marL="2057400" indent="-228600" defTabSz="946150" eaLnBrk="0" hangingPunct="0">
                  <a:defRPr>
                    <a:solidFill>
                      <a:schemeClr val="tx1"/>
                    </a:solidFill>
                    <a:latin typeface="Arial" panose="020B0604020202020204" pitchFamily="34" charset="0"/>
                    <a:ea typeface="宋体" panose="02010600030101010101" pitchFamily="2" charset="-122"/>
                  </a:defRPr>
                </a:lvl5pPr>
                <a:lvl6pPr marL="25146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4615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a:t>Ｇ</a:t>
                </a:r>
                <a:endParaRPr lang="en-US" altLang="zh-CN"/>
              </a:p>
            </p:txBody>
          </p:sp>
        </p:grpSp>
      </p:grpSp>
      <p:sp>
        <p:nvSpPr>
          <p:cNvPr id="10247" name="Text Box 4"/>
          <p:cNvSpPr txBox="1">
            <a:spLocks noChangeArrowheads="1"/>
          </p:cNvSpPr>
          <p:nvPr/>
        </p:nvSpPr>
        <p:spPr bwMode="auto">
          <a:xfrm>
            <a:off x="0" y="2286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solidFill>
                  <a:srgbClr val="FF0000"/>
                </a:solidFill>
              </a:rPr>
              <a:t>巩固练习</a:t>
            </a:r>
            <a:r>
              <a:rPr lang="en-US" altLang="zh-CN" sz="2400" b="1" dirty="0">
                <a:solidFill>
                  <a:srgbClr val="FF0000"/>
                </a:solidFill>
              </a:rPr>
              <a:t>1</a:t>
            </a:r>
            <a:endParaRPr lang="zh-CN" altLang="en-US" sz="2400" b="1" dirty="0">
              <a:solidFill>
                <a:srgbClr val="FF0000"/>
              </a:solidFill>
            </a:endParaRPr>
          </a:p>
        </p:txBody>
      </p:sp>
      <p:sp>
        <p:nvSpPr>
          <p:cNvPr id="34" name="Text Box 39"/>
          <p:cNvSpPr txBox="1">
            <a:spLocks noChangeArrowheads="1"/>
          </p:cNvSpPr>
          <p:nvPr/>
        </p:nvSpPr>
        <p:spPr bwMode="auto">
          <a:xfrm>
            <a:off x="1981200" y="2667000"/>
            <a:ext cx="3200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dirty="0">
                <a:solidFill>
                  <a:srgbClr val="FF0000"/>
                </a:solidFill>
              </a:rPr>
              <a:t>同位角相等，两直线平行</a:t>
            </a:r>
          </a:p>
        </p:txBody>
      </p:sp>
      <p:sp>
        <p:nvSpPr>
          <p:cNvPr id="10251" name="TextBox 35"/>
          <p:cNvSpPr txBox="1">
            <a:spLocks noChangeArrowheads="1"/>
          </p:cNvSpPr>
          <p:nvPr/>
        </p:nvSpPr>
        <p:spPr bwMode="auto">
          <a:xfrm>
            <a:off x="0" y="3200400"/>
            <a:ext cx="6248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dirty="0"/>
              <a:t>（</a:t>
            </a:r>
            <a:r>
              <a:rPr lang="en-US" altLang="zh-CN" sz="2400" dirty="0"/>
              <a:t>2</a:t>
            </a:r>
            <a:r>
              <a:rPr lang="zh-CN" altLang="en-US" sz="2400" dirty="0"/>
              <a:t>）</a:t>
            </a:r>
            <a:r>
              <a:rPr lang="zh-CN" altLang="en-US" sz="2400" b="1" dirty="0"/>
              <a:t>∵               </a:t>
            </a:r>
            <a:r>
              <a:rPr lang="en-US" altLang="zh-CN" sz="2400" b="1" dirty="0"/>
              <a:t>=              </a:t>
            </a:r>
            <a:r>
              <a:rPr lang="zh-CN" altLang="en-US" sz="2400" b="1" dirty="0"/>
              <a:t>，（已知）</a:t>
            </a:r>
            <a:endParaRPr lang="en-US" altLang="zh-CN" sz="2400" b="1" dirty="0"/>
          </a:p>
          <a:p>
            <a:pPr eaLnBrk="1" hangingPunct="1"/>
            <a:r>
              <a:rPr lang="en-US" altLang="zh-CN" sz="2400" b="1" dirty="0"/>
              <a:t>         </a:t>
            </a:r>
          </a:p>
          <a:p>
            <a:pPr eaLnBrk="1" hangingPunct="1"/>
            <a:r>
              <a:rPr lang="en-US" altLang="zh-CN" sz="2400" b="1" dirty="0"/>
              <a:t>    </a:t>
            </a:r>
            <a:r>
              <a:rPr lang="zh-CN" altLang="en-US" sz="2400" b="1" dirty="0"/>
              <a:t>∴</a:t>
            </a:r>
            <a:r>
              <a:rPr lang="en-US" altLang="zh-CN" sz="2400" b="1" dirty="0"/>
              <a:t>CD</a:t>
            </a:r>
            <a:r>
              <a:rPr lang="zh-CN" altLang="en-US" sz="2400" b="1" dirty="0"/>
              <a:t>∥</a:t>
            </a:r>
            <a:r>
              <a:rPr lang="en-US" altLang="zh-CN" sz="2400" b="1" dirty="0"/>
              <a:t>EF</a:t>
            </a:r>
            <a:r>
              <a:rPr lang="zh-CN" altLang="en-US" sz="2400" b="1" dirty="0"/>
              <a:t>（内错角相等，两直线平行）</a:t>
            </a:r>
          </a:p>
        </p:txBody>
      </p:sp>
      <p:sp>
        <p:nvSpPr>
          <p:cNvPr id="40" name="TextBox 39"/>
          <p:cNvSpPr txBox="1">
            <a:spLocks noChangeArrowheads="1"/>
          </p:cNvSpPr>
          <p:nvPr/>
        </p:nvSpPr>
        <p:spPr bwMode="auto">
          <a:xfrm>
            <a:off x="1524000" y="32004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a:t>
            </a:r>
            <a:r>
              <a:rPr lang="en-US" altLang="zh-CN"/>
              <a:t>2</a:t>
            </a:r>
            <a:endParaRPr lang="zh-CN" altLang="en-US"/>
          </a:p>
        </p:txBody>
      </p:sp>
      <p:sp>
        <p:nvSpPr>
          <p:cNvPr id="41" name="TextBox 40"/>
          <p:cNvSpPr txBox="1">
            <a:spLocks noChangeArrowheads="1"/>
          </p:cNvSpPr>
          <p:nvPr/>
        </p:nvSpPr>
        <p:spPr bwMode="auto">
          <a:xfrm>
            <a:off x="2743200" y="32004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u="sng"/>
              <a:t>∠</a:t>
            </a:r>
            <a:r>
              <a:rPr lang="en-US" altLang="zh-CN" u="sng"/>
              <a:t>3</a:t>
            </a:r>
            <a:endParaRPr lang="zh-CN" altLang="en-US" u="sng"/>
          </a:p>
        </p:txBody>
      </p:sp>
      <p:sp>
        <p:nvSpPr>
          <p:cNvPr id="42" name="TextBox 41"/>
          <p:cNvSpPr txBox="1">
            <a:spLocks noChangeArrowheads="1"/>
          </p:cNvSpPr>
          <p:nvPr/>
        </p:nvSpPr>
        <p:spPr bwMode="auto">
          <a:xfrm>
            <a:off x="0" y="4876800"/>
            <a:ext cx="5715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t>（</a:t>
            </a:r>
            <a:r>
              <a:rPr lang="en-US" altLang="zh-CN" sz="2400" b="1" dirty="0"/>
              <a:t>3</a:t>
            </a:r>
            <a:r>
              <a:rPr lang="zh-CN" altLang="en-US" sz="2400" b="1" dirty="0"/>
              <a:t>）</a:t>
            </a:r>
            <a:r>
              <a:rPr lang="zh-CN" altLang="en-US" sz="2400" b="1" u="sng" dirty="0"/>
              <a:t>             </a:t>
            </a:r>
            <a:r>
              <a:rPr lang="en-US" altLang="zh-CN" sz="2400" b="1" dirty="0"/>
              <a:t>+</a:t>
            </a:r>
            <a:r>
              <a:rPr lang="en-US" altLang="zh-CN" sz="2400" b="1" u="sng" dirty="0"/>
              <a:t>               </a:t>
            </a:r>
            <a:r>
              <a:rPr lang="en-US" altLang="zh-CN" sz="2400" b="1" dirty="0"/>
              <a:t>=180°</a:t>
            </a:r>
            <a:r>
              <a:rPr lang="zh-CN" altLang="en-US" sz="2400" b="1" dirty="0"/>
              <a:t>（已知）</a:t>
            </a:r>
            <a:endParaRPr lang="en-US" altLang="zh-CN" sz="2400" b="1" dirty="0"/>
          </a:p>
          <a:p>
            <a:pPr eaLnBrk="1" hangingPunct="1"/>
            <a:r>
              <a:rPr lang="zh-CN" altLang="en-US" sz="2400" b="1" dirty="0"/>
              <a:t>∴</a:t>
            </a:r>
            <a:r>
              <a:rPr lang="en-US" altLang="zh-CN" sz="2400" b="1" dirty="0"/>
              <a:t>CD</a:t>
            </a:r>
            <a:r>
              <a:rPr lang="zh-CN" altLang="en-US" sz="2400" b="1" dirty="0"/>
              <a:t>∥</a:t>
            </a:r>
            <a:r>
              <a:rPr lang="en-US" altLang="zh-CN" sz="2400" b="1" dirty="0"/>
              <a:t>EF</a:t>
            </a:r>
            <a:r>
              <a:rPr lang="zh-CN" altLang="en-US" sz="2400" b="1" dirty="0"/>
              <a:t>（同旁内角互补，两直线平行）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78"/>
                                        </p:tgtEl>
                                        <p:attrNameLst>
                                          <p:attrName>style.visibility</p:attrName>
                                        </p:attrNameLst>
                                      </p:cBhvr>
                                      <p:to>
                                        <p:strVal val="visible"/>
                                      </p:to>
                                    </p:set>
                                    <p:anim calcmode="lin" valueType="num">
                                      <p:cBhvr additive="base">
                                        <p:cTn id="7" dur="500" fill="hold"/>
                                        <p:tgtEl>
                                          <p:spTgt spid="6178"/>
                                        </p:tgtEl>
                                        <p:attrNameLst>
                                          <p:attrName>ppt_x</p:attrName>
                                        </p:attrNameLst>
                                      </p:cBhvr>
                                      <p:tavLst>
                                        <p:tav tm="0">
                                          <p:val>
                                            <p:strVal val="#ppt_x"/>
                                          </p:val>
                                        </p:tav>
                                        <p:tav tm="100000">
                                          <p:val>
                                            <p:strVal val="#ppt_x"/>
                                          </p:val>
                                        </p:tav>
                                      </p:tavLst>
                                    </p:anim>
                                    <p:anim calcmode="lin" valueType="num">
                                      <p:cBhvr additive="base">
                                        <p:cTn id="8" dur="500" fill="hold"/>
                                        <p:tgtEl>
                                          <p:spTgt spid="61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
                                            <p:txEl>
                                              <p:pRg st="0" end="0"/>
                                            </p:txEl>
                                          </p:spTgt>
                                        </p:tgtEl>
                                        <p:attrNameLst>
                                          <p:attrName>style.visibility</p:attrName>
                                        </p:attrNameLst>
                                      </p:cBhvr>
                                      <p:to>
                                        <p:strVal val="visible"/>
                                      </p:to>
                                    </p:set>
                                    <p:anim calcmode="lin" valueType="num">
                                      <p:cBhvr additive="base">
                                        <p:cTn id="13"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51"/>
                                        </p:tgtEl>
                                        <p:attrNameLst>
                                          <p:attrName>style.visibility</p:attrName>
                                        </p:attrNameLst>
                                      </p:cBhvr>
                                      <p:to>
                                        <p:strVal val="visible"/>
                                      </p:to>
                                    </p:set>
                                    <p:anim calcmode="lin" valueType="num">
                                      <p:cBhvr additive="base">
                                        <p:cTn id="19" dur="500" fill="hold"/>
                                        <p:tgtEl>
                                          <p:spTgt spid="10251"/>
                                        </p:tgtEl>
                                        <p:attrNameLst>
                                          <p:attrName>ppt_x</p:attrName>
                                        </p:attrNameLst>
                                      </p:cBhvr>
                                      <p:tavLst>
                                        <p:tav tm="0">
                                          <p:val>
                                            <p:strVal val="#ppt_x"/>
                                          </p:val>
                                        </p:tav>
                                        <p:tav tm="100000">
                                          <p:val>
                                            <p:strVal val="#ppt_x"/>
                                          </p:val>
                                        </p:tav>
                                      </p:tavLst>
                                    </p:anim>
                                    <p:anim calcmode="lin" valueType="num">
                                      <p:cBhvr additive="base">
                                        <p:cTn id="20" dur="500" fill="hold"/>
                                        <p:tgtEl>
                                          <p:spTgt spid="1025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additive="base">
                                        <p:cTn id="25" dur="500" fill="hold"/>
                                        <p:tgtEl>
                                          <p:spTgt spid="40"/>
                                        </p:tgtEl>
                                        <p:attrNameLst>
                                          <p:attrName>ppt_x</p:attrName>
                                        </p:attrNameLst>
                                      </p:cBhvr>
                                      <p:tavLst>
                                        <p:tav tm="0">
                                          <p:val>
                                            <p:strVal val="#ppt_x"/>
                                          </p:val>
                                        </p:tav>
                                        <p:tav tm="100000">
                                          <p:val>
                                            <p:strVal val="#ppt_x"/>
                                          </p:val>
                                        </p:tav>
                                      </p:tavLst>
                                    </p:anim>
                                    <p:anim calcmode="lin" valueType="num">
                                      <p:cBhvr additive="base">
                                        <p:cTn id="26"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500" fill="hold"/>
                                        <p:tgtEl>
                                          <p:spTgt spid="41"/>
                                        </p:tgtEl>
                                        <p:attrNameLst>
                                          <p:attrName>ppt_x</p:attrName>
                                        </p:attrNameLst>
                                      </p:cBhvr>
                                      <p:tavLst>
                                        <p:tav tm="0">
                                          <p:val>
                                            <p:strVal val="#ppt_x"/>
                                          </p:val>
                                        </p:tav>
                                        <p:tav tm="100000">
                                          <p:val>
                                            <p:strVal val="#ppt_x"/>
                                          </p:val>
                                        </p:tav>
                                      </p:tavLst>
                                    </p:anim>
                                    <p:anim calcmode="lin" valueType="num">
                                      <p:cBhvr additive="base">
                                        <p:cTn id="3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additive="base">
                                        <p:cTn id="37" dur="500" fill="hold"/>
                                        <p:tgtEl>
                                          <p:spTgt spid="42"/>
                                        </p:tgtEl>
                                        <p:attrNameLst>
                                          <p:attrName>ppt_x</p:attrName>
                                        </p:attrNameLst>
                                      </p:cBhvr>
                                      <p:tavLst>
                                        <p:tav tm="0">
                                          <p:val>
                                            <p:strVal val="#ppt_x"/>
                                          </p:val>
                                        </p:tav>
                                        <p:tav tm="100000">
                                          <p:val>
                                            <p:strVal val="#ppt_x"/>
                                          </p:val>
                                        </p:tav>
                                      </p:tavLst>
                                    </p:anim>
                                    <p:anim calcmode="lin" valueType="num">
                                      <p:cBhvr additive="base">
                                        <p:cTn id="38"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84">
                                            <p:txEl>
                                              <p:pRg st="0" end="0"/>
                                            </p:txEl>
                                          </p:spTgt>
                                        </p:tgtEl>
                                        <p:attrNameLst>
                                          <p:attrName>style.visibility</p:attrName>
                                        </p:attrNameLst>
                                      </p:cBhvr>
                                      <p:to>
                                        <p:strVal val="visible"/>
                                      </p:to>
                                    </p:set>
                                    <p:anim calcmode="lin" valueType="num">
                                      <p:cBhvr additive="base">
                                        <p:cTn id="43" dur="500" fill="hold"/>
                                        <p:tgtEl>
                                          <p:spTgt spid="618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83">
                                            <p:txEl>
                                              <p:pRg st="0" end="0"/>
                                            </p:txEl>
                                          </p:spTgt>
                                        </p:tgtEl>
                                        <p:attrNameLst>
                                          <p:attrName>style.visibility</p:attrName>
                                        </p:attrNameLst>
                                      </p:cBhvr>
                                      <p:to>
                                        <p:strVal val="visible"/>
                                      </p:to>
                                    </p:set>
                                    <p:anim calcmode="lin" valueType="num">
                                      <p:cBhvr additive="base">
                                        <p:cTn id="49" dur="500" fill="hold"/>
                                        <p:tgtEl>
                                          <p:spTgt spid="6183">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8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8" grpId="0"/>
      <p:bldP spid="10251" grpId="0"/>
      <p:bldP spid="40" grpId="0"/>
      <p:bldP spid="41"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228600" y="914400"/>
            <a:ext cx="8610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dirty="0"/>
              <a:t>如图</a:t>
            </a:r>
            <a:r>
              <a:rPr lang="en-US" altLang="zh-CN" sz="2400" dirty="0"/>
              <a:t>,</a:t>
            </a:r>
            <a:r>
              <a:rPr lang="zh-CN" altLang="en-US" sz="2400" dirty="0"/>
              <a:t>已知直线</a:t>
            </a:r>
            <a:r>
              <a:rPr lang="en-US" altLang="zh-CN" sz="2400" dirty="0"/>
              <a:t>AB</a:t>
            </a:r>
            <a:r>
              <a:rPr lang="zh-CN" altLang="en-US" sz="2400" dirty="0"/>
              <a:t>，</a:t>
            </a:r>
            <a:r>
              <a:rPr lang="en-US" altLang="zh-CN" sz="2400" dirty="0"/>
              <a:t>CD</a:t>
            </a:r>
            <a:r>
              <a:rPr lang="zh-CN" altLang="en-US" sz="2400" dirty="0"/>
              <a:t>被直线</a:t>
            </a:r>
            <a:r>
              <a:rPr lang="en-US" altLang="zh-CN" sz="2400" dirty="0"/>
              <a:t>EF</a:t>
            </a:r>
            <a:r>
              <a:rPr lang="zh-CN" altLang="en-US" sz="2400" dirty="0"/>
              <a:t>所截，∠</a:t>
            </a:r>
            <a:r>
              <a:rPr lang="en-US" altLang="zh-CN" sz="2400" dirty="0"/>
              <a:t>1=60°</a:t>
            </a:r>
            <a:r>
              <a:rPr lang="zh-CN" altLang="en-US" sz="2400" dirty="0"/>
              <a:t>，∠</a:t>
            </a:r>
            <a:r>
              <a:rPr lang="en-US" altLang="zh-CN" sz="2400" dirty="0"/>
              <a:t>2=120°.</a:t>
            </a:r>
          </a:p>
          <a:p>
            <a:pPr eaLnBrk="1" hangingPunct="1">
              <a:spcBef>
                <a:spcPct val="50000"/>
              </a:spcBef>
            </a:pPr>
            <a:r>
              <a:rPr lang="zh-CN" altLang="en-US" sz="2400" dirty="0"/>
              <a:t>对</a:t>
            </a:r>
            <a:r>
              <a:rPr lang="en-US" altLang="zh-CN" sz="2400" dirty="0"/>
              <a:t>AB∥CD</a:t>
            </a:r>
            <a:r>
              <a:rPr lang="zh-CN" altLang="en-US" sz="2400" dirty="0"/>
              <a:t>说明理由。</a:t>
            </a:r>
          </a:p>
          <a:p>
            <a:pPr eaLnBrk="1" hangingPunct="1">
              <a:spcBef>
                <a:spcPct val="50000"/>
              </a:spcBef>
            </a:pPr>
            <a:endParaRPr lang="en-US" altLang="zh-CN" sz="2400" dirty="0"/>
          </a:p>
        </p:txBody>
      </p:sp>
      <p:grpSp>
        <p:nvGrpSpPr>
          <p:cNvPr id="11267" name="Group 61"/>
          <p:cNvGrpSpPr/>
          <p:nvPr/>
        </p:nvGrpSpPr>
        <p:grpSpPr bwMode="auto">
          <a:xfrm>
            <a:off x="5715000" y="2362200"/>
            <a:ext cx="3048000" cy="3033713"/>
            <a:chOff x="3072" y="960"/>
            <a:chExt cx="2304" cy="1911"/>
          </a:xfrm>
        </p:grpSpPr>
        <p:grpSp>
          <p:nvGrpSpPr>
            <p:cNvPr id="11269" name="Group 49"/>
            <p:cNvGrpSpPr/>
            <p:nvPr/>
          </p:nvGrpSpPr>
          <p:grpSpPr bwMode="auto">
            <a:xfrm>
              <a:off x="3312" y="1200"/>
              <a:ext cx="1776" cy="1488"/>
              <a:chOff x="845" y="847"/>
              <a:chExt cx="3872" cy="2822"/>
            </a:xfrm>
          </p:grpSpPr>
          <p:sp>
            <p:nvSpPr>
              <p:cNvPr id="11280" name="Line 30"/>
              <p:cNvSpPr>
                <a:spLocks noChangeShapeType="1"/>
              </p:cNvSpPr>
              <p:nvPr/>
            </p:nvSpPr>
            <p:spPr bwMode="auto">
              <a:xfrm>
                <a:off x="845" y="2728"/>
                <a:ext cx="3872"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11281" name="Group 48"/>
              <p:cNvGrpSpPr/>
              <p:nvPr/>
            </p:nvGrpSpPr>
            <p:grpSpPr bwMode="auto">
              <a:xfrm>
                <a:off x="845" y="847"/>
                <a:ext cx="3830" cy="2822"/>
                <a:chOff x="845" y="847"/>
                <a:chExt cx="3830" cy="2822"/>
              </a:xfrm>
            </p:grpSpPr>
            <p:sp>
              <p:nvSpPr>
                <p:cNvPr id="11282" name="Line 29"/>
                <p:cNvSpPr>
                  <a:spLocks noChangeShapeType="1"/>
                </p:cNvSpPr>
                <p:nvPr/>
              </p:nvSpPr>
              <p:spPr bwMode="auto">
                <a:xfrm>
                  <a:off x="845" y="1709"/>
                  <a:ext cx="3830"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83" name="Line 31"/>
                <p:cNvSpPr>
                  <a:spLocks noChangeShapeType="1"/>
                </p:cNvSpPr>
                <p:nvPr/>
              </p:nvSpPr>
              <p:spPr bwMode="auto">
                <a:xfrm flipH="1">
                  <a:off x="1518" y="847"/>
                  <a:ext cx="1894" cy="2822"/>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84" name="Arc 33"/>
                <p:cNvSpPr/>
                <p:nvPr/>
              </p:nvSpPr>
              <p:spPr bwMode="auto">
                <a:xfrm flipH="1" flipV="1">
                  <a:off x="2613" y="1709"/>
                  <a:ext cx="84" cy="1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1285" name="Arc 34"/>
                <p:cNvSpPr/>
                <p:nvPr/>
              </p:nvSpPr>
              <p:spPr bwMode="auto">
                <a:xfrm>
                  <a:off x="2234" y="2575"/>
                  <a:ext cx="126" cy="153"/>
                </a:xfrm>
                <a:custGeom>
                  <a:avLst/>
                  <a:gdLst>
                    <a:gd name="T0" fmla="*/ 0 w 21600"/>
                    <a:gd name="T1" fmla="*/ 0 h 21142"/>
                    <a:gd name="T2" fmla="*/ 0 w 21600"/>
                    <a:gd name="T3" fmla="*/ 0 h 21142"/>
                    <a:gd name="T4" fmla="*/ 0 w 21600"/>
                    <a:gd name="T5" fmla="*/ 0 h 21142"/>
                    <a:gd name="T6" fmla="*/ 0 60000 65536"/>
                    <a:gd name="T7" fmla="*/ 0 60000 65536"/>
                    <a:gd name="T8" fmla="*/ 0 60000 65536"/>
                    <a:gd name="T9" fmla="*/ 0 w 21600"/>
                    <a:gd name="T10" fmla="*/ 0 h 21142"/>
                    <a:gd name="T11" fmla="*/ 21600 w 21600"/>
                    <a:gd name="T12" fmla="*/ 21142 h 21142"/>
                  </a:gdLst>
                  <a:ahLst/>
                  <a:cxnLst>
                    <a:cxn ang="T6">
                      <a:pos x="T0" y="T1"/>
                    </a:cxn>
                    <a:cxn ang="T7">
                      <a:pos x="T2" y="T3"/>
                    </a:cxn>
                    <a:cxn ang="T8">
                      <a:pos x="T4" y="T5"/>
                    </a:cxn>
                  </a:cxnLst>
                  <a:rect l="T9" t="T10" r="T11" b="T12"/>
                  <a:pathLst>
                    <a:path w="21600" h="21142" fill="none" extrusionOk="0">
                      <a:moveTo>
                        <a:pt x="4424" y="0"/>
                      </a:moveTo>
                      <a:cubicBezTo>
                        <a:pt x="14432" y="2094"/>
                        <a:pt x="21600" y="10918"/>
                        <a:pt x="21600" y="21142"/>
                      </a:cubicBezTo>
                    </a:path>
                    <a:path w="21600" h="21142" stroke="0" extrusionOk="0">
                      <a:moveTo>
                        <a:pt x="4424" y="0"/>
                      </a:moveTo>
                      <a:cubicBezTo>
                        <a:pt x="14432" y="2094"/>
                        <a:pt x="21600" y="10918"/>
                        <a:pt x="21600" y="21142"/>
                      </a:cubicBezTo>
                      <a:lnTo>
                        <a:pt x="0" y="21142"/>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1286" name="Arc 45"/>
                <p:cNvSpPr/>
                <p:nvPr/>
              </p:nvSpPr>
              <p:spPr bwMode="auto">
                <a:xfrm flipV="1">
                  <a:off x="2064" y="2736"/>
                  <a:ext cx="240"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1287" name="Arc 47"/>
                <p:cNvSpPr/>
                <p:nvPr/>
              </p:nvSpPr>
              <p:spPr bwMode="auto">
                <a:xfrm flipH="1">
                  <a:off x="2064" y="2592"/>
                  <a:ext cx="192"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grpSp>
        <p:sp>
          <p:nvSpPr>
            <p:cNvPr id="11270" name="Text Box 50"/>
            <p:cNvSpPr txBox="1">
              <a:spLocks noChangeArrowheads="1"/>
            </p:cNvSpPr>
            <p:nvPr/>
          </p:nvSpPr>
          <p:spPr bwMode="auto">
            <a:xfrm>
              <a:off x="3072" y="1536"/>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A</a:t>
              </a:r>
            </a:p>
          </p:txBody>
        </p:sp>
        <p:sp>
          <p:nvSpPr>
            <p:cNvPr id="11271" name="Text Box 51"/>
            <p:cNvSpPr txBox="1">
              <a:spLocks noChangeArrowheads="1"/>
            </p:cNvSpPr>
            <p:nvPr/>
          </p:nvSpPr>
          <p:spPr bwMode="auto">
            <a:xfrm>
              <a:off x="5088" y="1536"/>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B</a:t>
              </a:r>
            </a:p>
          </p:txBody>
        </p:sp>
        <p:sp>
          <p:nvSpPr>
            <p:cNvPr id="11272" name="Text Box 52"/>
            <p:cNvSpPr txBox="1">
              <a:spLocks noChangeArrowheads="1"/>
            </p:cNvSpPr>
            <p:nvPr/>
          </p:nvSpPr>
          <p:spPr bwMode="auto">
            <a:xfrm>
              <a:off x="3120" y="2064"/>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C</a:t>
              </a:r>
            </a:p>
          </p:txBody>
        </p:sp>
        <p:sp>
          <p:nvSpPr>
            <p:cNvPr id="11273" name="Text Box 53"/>
            <p:cNvSpPr txBox="1">
              <a:spLocks noChangeArrowheads="1"/>
            </p:cNvSpPr>
            <p:nvPr/>
          </p:nvSpPr>
          <p:spPr bwMode="auto">
            <a:xfrm>
              <a:off x="5136" y="2064"/>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D</a:t>
              </a:r>
            </a:p>
          </p:txBody>
        </p:sp>
        <p:sp>
          <p:nvSpPr>
            <p:cNvPr id="11274" name="Text Box 54"/>
            <p:cNvSpPr txBox="1">
              <a:spLocks noChangeArrowheads="1"/>
            </p:cNvSpPr>
            <p:nvPr/>
          </p:nvSpPr>
          <p:spPr bwMode="auto">
            <a:xfrm>
              <a:off x="4416" y="960"/>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E</a:t>
              </a:r>
            </a:p>
          </p:txBody>
        </p:sp>
        <p:sp>
          <p:nvSpPr>
            <p:cNvPr id="11275" name="Text Box 55"/>
            <p:cNvSpPr txBox="1">
              <a:spLocks noChangeArrowheads="1"/>
            </p:cNvSpPr>
            <p:nvPr/>
          </p:nvSpPr>
          <p:spPr bwMode="auto">
            <a:xfrm>
              <a:off x="3648" y="2640"/>
              <a:ext cx="4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F</a:t>
              </a:r>
            </a:p>
          </p:txBody>
        </p:sp>
        <p:sp>
          <p:nvSpPr>
            <p:cNvPr id="11276" name="Text Box 57"/>
            <p:cNvSpPr txBox="1">
              <a:spLocks noChangeArrowheads="1"/>
            </p:cNvSpPr>
            <p:nvPr/>
          </p:nvSpPr>
          <p:spPr bwMode="auto">
            <a:xfrm>
              <a:off x="3984" y="1632"/>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1</a:t>
              </a:r>
            </a:p>
          </p:txBody>
        </p:sp>
        <p:sp>
          <p:nvSpPr>
            <p:cNvPr id="11277" name="Text Box 58"/>
            <p:cNvSpPr txBox="1">
              <a:spLocks noChangeArrowheads="1"/>
            </p:cNvSpPr>
            <p:nvPr/>
          </p:nvSpPr>
          <p:spPr bwMode="auto">
            <a:xfrm>
              <a:off x="3888" y="2217"/>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2</a:t>
              </a:r>
            </a:p>
          </p:txBody>
        </p:sp>
        <p:sp>
          <p:nvSpPr>
            <p:cNvPr id="11278" name="Text Box 59"/>
            <p:cNvSpPr txBox="1">
              <a:spLocks noChangeArrowheads="1"/>
            </p:cNvSpPr>
            <p:nvPr/>
          </p:nvSpPr>
          <p:spPr bwMode="auto">
            <a:xfrm>
              <a:off x="3984" y="201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3</a:t>
              </a:r>
            </a:p>
          </p:txBody>
        </p:sp>
        <p:sp>
          <p:nvSpPr>
            <p:cNvPr id="11279" name="Text Box 60"/>
            <p:cNvSpPr txBox="1">
              <a:spLocks noChangeArrowheads="1"/>
            </p:cNvSpPr>
            <p:nvPr/>
          </p:nvSpPr>
          <p:spPr bwMode="auto">
            <a:xfrm>
              <a:off x="3744" y="1977"/>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4</a:t>
              </a:r>
            </a:p>
          </p:txBody>
        </p:sp>
      </p:grpSp>
      <p:sp>
        <p:nvSpPr>
          <p:cNvPr id="11268" name="Text Box 4"/>
          <p:cNvSpPr txBox="1">
            <a:spLocks noChangeArrowheads="1"/>
          </p:cNvSpPr>
          <p:nvPr/>
        </p:nvSpPr>
        <p:spPr bwMode="auto">
          <a:xfrm>
            <a:off x="0" y="2286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solidFill>
                  <a:srgbClr val="FF0000"/>
                </a:solidFill>
              </a:rPr>
              <a:t>巩固练习</a:t>
            </a:r>
            <a:r>
              <a:rPr lang="en-US" altLang="zh-CN" sz="2400" b="1" dirty="0">
                <a:solidFill>
                  <a:srgbClr val="FF0000"/>
                </a:solidFill>
              </a:rPr>
              <a:t>2</a:t>
            </a:r>
            <a:endParaRPr lang="zh-CN" alt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additive="base">
                                        <p:cTn id="7" dur="500" fill="hold"/>
                                        <p:tgtEl>
                                          <p:spTgt spid="9220"/>
                                        </p:tgtEl>
                                        <p:attrNameLst>
                                          <p:attrName>ppt_x</p:attrName>
                                        </p:attrNameLst>
                                      </p:cBhvr>
                                      <p:tavLst>
                                        <p:tav tm="0">
                                          <p:val>
                                            <p:strVal val="#ppt_x"/>
                                          </p:val>
                                        </p:tav>
                                        <p:tav tm="100000">
                                          <p:val>
                                            <p:strVal val="#ppt_x"/>
                                          </p:val>
                                        </p:tav>
                                      </p:tavLst>
                                    </p:anim>
                                    <p:anim calcmode="lin" valueType="num">
                                      <p:cBhvr additive="base">
                                        <p:cTn id="8"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theme/theme1.xml><?xml version="1.0" encoding="utf-8"?>
<a:theme xmlns:a="http://schemas.openxmlformats.org/drawingml/2006/main" name="WWW.2PPT.COM&#10;">
  <a:themeElements>
    <a:clrScheme name="世界地图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世界地图_2">
      <a:majorFont>
        <a:latin typeface="Arial Rounded MT Bold"/>
        <a:ea typeface="黑体"/>
        <a:cs typeface=""/>
      </a:majorFont>
      <a:minorFont>
        <a:latin typeface="Arial Rounded MT Bold"/>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世界地图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世界地图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世界地图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世界地图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世界地图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世界地图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世界地图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世界地图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世界地图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世界地图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世界地图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世界地图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主题25</Template>
  <TotalTime>0</TotalTime>
  <Words>887</Words>
  <Application>Microsoft Office PowerPoint</Application>
  <PresentationFormat>全屏显示(4:3)</PresentationFormat>
  <Paragraphs>216</Paragraphs>
  <Slides>15</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黑体</vt:lpstr>
      <vt:lpstr>宋体</vt:lpstr>
      <vt:lpstr>微软雅黑</vt:lpstr>
      <vt:lpstr>Arial</vt:lpstr>
      <vt:lpstr>Arial Rounded MT Bold</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2022-01-07T05:46:22Z</dcterms:created>
  <dcterms:modified xsi:type="dcterms:W3CDTF">2023-01-16T18:54:08Z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AE5FAFCF81B643C9AEF718A40D4ADDBC</vt:lpwstr>
  </property>
  <property fmtid="{D5CDD505-2E9C-101B-9397-08002B2CF9AE}" pid="4" name="KSOProductBuildVer">
    <vt:lpwstr>2052-11.1.0.11194</vt:lpwstr>
  </property>
  <property fmtid="{A09F084E-AD41-489F-8076-AA5BE3082BCA}" pid="100">
    <vt:ui4>5</vt:ui4>
  </property>
  <property fmtid="{64440492-4C8B-11D1-8B70-080036B11A03}" pid="11">
    <vt:lpwstr>www.2ppt.com-爱PPT提供资源下载</vt:lpwstr>
  </property>
</Properties>
</file>