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9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E238E62-6E93-46A8-8F00-5AC6846201F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6A4217F-7A57-4967-B1B2-06F375FF28C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3FA57-BCD9-4E79-B258-77E6E7F147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16EE8-CC0E-40E3-8B27-D0E92D8EB6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41ABF-749C-4788-AF04-1D04276CF3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27234-4DEF-4198-812D-027D43DC56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87EC0-7FA8-4F29-A798-4D63484CA9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9E62E-D1A5-4E33-BEA8-3958B75ADB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DBC10-5BF1-4A50-B130-F0B4C1298C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30D92-C953-481C-89CB-01AA456628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86D06-29EA-4811-9E35-FB8BEA7CED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739A7-1615-47CC-83DF-2866C877E4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9BC6C-61C8-4416-A23C-BE643D1741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本占位符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E19524D-1F5C-499E-9C59-E1125DB8D7BA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image" Target="../media/image6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image" Target="../media/image5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image" Target="../media/image7.png"/><Relationship Id="rId8" Type="http://schemas.openxmlformats.org/officeDocument/2006/relationships/tags" Target="../tags/tag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108325" y="1163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59" name="标题 2"/>
          <p:cNvSpPr txBox="1">
            <a:spLocks noChangeArrowheads="1"/>
          </p:cNvSpPr>
          <p:nvPr/>
        </p:nvSpPr>
        <p:spPr bwMode="auto">
          <a:xfrm>
            <a:off x="2627313" y="947738"/>
            <a:ext cx="4392612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人教版八年级上册</a:t>
            </a:r>
          </a:p>
        </p:txBody>
      </p:sp>
      <p:pic>
        <p:nvPicPr>
          <p:cNvPr id="19460" name="PA_图片 1" hidden="1"/>
          <p:cNvPicPr>
            <a:picLocks noGrp="1" noRot="1" noChangeAspect="1" noEditPoints="1" noChangeArrowheads="1"/>
          </p:cNvPicPr>
          <p:nvPr>
            <p:custDataLst>
              <p:tags r:id="rId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054100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A_图片 1" hidden="1"/>
          <p:cNvPicPr>
            <a:picLocks noGrp="1" noRot="1" noChangeAspect="1" noEditPoints="1" noChangeArrowheads="1"/>
          </p:cNvPicPr>
          <p:nvPr>
            <p:custDataLst>
              <p:tags r:id="rId2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054100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A_图片 1" hidden="1"/>
          <p:cNvPicPr>
            <a:picLocks noGrp="1" noRot="1" noChangeAspect="1" noEditPoints="1" noChangeArrowheads="1"/>
          </p:cNvPicPr>
          <p:nvPr>
            <p:custDataLst>
              <p:tags r:id="rId3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1054100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A_图片 1" hidden="1"/>
          <p:cNvPicPr>
            <a:picLocks noGrp="1" noRot="1" noChangeAspect="1" noEditPoints="1" noChangeArrowheads="1"/>
          </p:cNvPicPr>
          <p:nvPr>
            <p:custDataLst>
              <p:tags r:id="rId4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1054100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A_图片 1" hidden="1"/>
          <p:cNvPicPr>
            <a:picLocks noGrp="1" noRot="1" noChangeAspect="1" noEditPoints="1" noChangeArrowheads="1"/>
          </p:cNvPicPr>
          <p:nvPr>
            <p:custDataLst>
              <p:tags r:id="rId5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1054100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A_图片 1" hidden="1"/>
          <p:cNvPicPr>
            <a:picLocks noGrp="1" noRot="1" noChangeAspect="1" noEditPoints="1" noChangeArrowheads="1"/>
          </p:cNvPicPr>
          <p:nvPr>
            <p:custDataLst>
              <p:tags r:id="rId6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1054100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A_图片 1" hidden="1"/>
          <p:cNvPicPr>
            <a:picLocks noGrp="1" noRot="1" noChangeAspect="1" noEditPoints="1" noChangeArrowheads="1"/>
          </p:cNvPicPr>
          <p:nvPr>
            <p:custDataLst>
              <p:tags r:id="rId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1054100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A_图片 1" hidden="1"/>
          <p:cNvPicPr>
            <a:picLocks noGrp="1" noRot="1" noChangeAspect="1" noEditPoints="1" noChangeArrowheads="1"/>
          </p:cNvPicPr>
          <p:nvPr>
            <p:custDataLst>
              <p:tags r:id="rId8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730375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A_图片 1" hidden="1"/>
          <p:cNvPicPr>
            <a:picLocks noGrp="1" noRot="1" noChangeAspect="1" noEditPoints="1" noChangeArrowheads="1"/>
          </p:cNvPicPr>
          <p:nvPr>
            <p:custDataLst>
              <p:tags r:id="rId9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730375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A_图片 1" hidden="1"/>
          <p:cNvPicPr>
            <a:picLocks noGrp="1" noRot="1" noChangeAspect="1" noEditPoints="1" noChangeArrowheads="1"/>
          </p:cNvPicPr>
          <p:nvPr>
            <p:custDataLst>
              <p:tags r:id="rId10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1730375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A_图片 1" hidden="1"/>
          <p:cNvPicPr>
            <a:picLocks noGrp="1" noRot="1" noChangeAspect="1" noEditPoints="1" noChangeArrowheads="1"/>
          </p:cNvPicPr>
          <p:nvPr>
            <p:custDataLst>
              <p:tags r:id="rId1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1730375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A_图片 1" hidden="1"/>
          <p:cNvPicPr>
            <a:picLocks noGrp="1" noRot="1" noChangeAspect="1" noEditPoints="1" noChangeArrowheads="1"/>
          </p:cNvPicPr>
          <p:nvPr>
            <p:custDataLst>
              <p:tags r:id="rId12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1730375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2" name="PA_图片 1" hidden="1"/>
          <p:cNvPicPr>
            <a:picLocks noGrp="1" noRot="1" noChangeAspect="1" noEditPoints="1" noChangeArrowheads="1"/>
          </p:cNvPicPr>
          <p:nvPr>
            <p:custDataLst>
              <p:tags r:id="rId13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1730375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3" name="PA_图片 1" hidden="1"/>
          <p:cNvPicPr>
            <a:picLocks noGrp="1" noRot="1" noChangeAspect="1" noEditPoints="1" noChangeArrowheads="1"/>
          </p:cNvPicPr>
          <p:nvPr>
            <p:custDataLst>
              <p:tags r:id="rId14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1730375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4" name="PA_图片 1" hidden="1"/>
          <p:cNvPicPr>
            <a:picLocks noGrp="1" noRot="1" noChangeAspect="1" noEditPoints="1" noChangeArrowheads="1"/>
          </p:cNvPicPr>
          <p:nvPr>
            <p:custDataLst>
              <p:tags r:id="rId15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4437063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5" name="PA_图片 1" hidden="1"/>
          <p:cNvPicPr>
            <a:picLocks noGrp="1" noRot="1" noChangeAspect="1" noEditPoints="1" noChangeArrowheads="1"/>
          </p:cNvPicPr>
          <p:nvPr>
            <p:custDataLst>
              <p:tags r:id="rId16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4437063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6" name="PA_图片 1" hidden="1"/>
          <p:cNvPicPr>
            <a:picLocks noGrp="1" noRot="1" noChangeAspect="1" noEditPoints="1" noChangeArrowheads="1"/>
          </p:cNvPicPr>
          <p:nvPr>
            <p:custDataLst>
              <p:tags r:id="rId1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4437063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7" name="PA_图片 1" hidden="1"/>
          <p:cNvPicPr>
            <a:picLocks noGrp="1" noRot="1" noChangeAspect="1" noEditPoints="1" noChangeArrowheads="1"/>
          </p:cNvPicPr>
          <p:nvPr>
            <p:custDataLst>
              <p:tags r:id="rId18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4437063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8" name="PA_图片 1" hidden="1"/>
          <p:cNvPicPr>
            <a:picLocks noGrp="1" noRot="1" noChangeAspect="1" noEditPoints="1" noChangeArrowheads="1"/>
          </p:cNvPicPr>
          <p:nvPr>
            <p:custDataLst>
              <p:tags r:id="rId19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4437063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9" name="PA_图片 1" hidden="1"/>
          <p:cNvPicPr>
            <a:picLocks noGrp="1" noRot="1" noChangeAspect="1" noEditPoints="1" noChangeArrowheads="1"/>
          </p:cNvPicPr>
          <p:nvPr>
            <p:custDataLst>
              <p:tags r:id="rId20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4437063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0" name="PA_图片 1" hidden="1"/>
          <p:cNvPicPr>
            <a:picLocks noGrp="1" noRot="1" noChangeAspect="1" noEditPoints="1" noChangeArrowheads="1"/>
          </p:cNvPicPr>
          <p:nvPr>
            <p:custDataLst>
              <p:tags r:id="rId21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4437063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1" name="PA_图片 1" hidden="1"/>
          <p:cNvPicPr>
            <a:picLocks noGrp="1" noRot="1" noChangeAspect="1" noEditPoints="1" noChangeArrowheads="1"/>
          </p:cNvPicPr>
          <p:nvPr>
            <p:custDataLst>
              <p:tags r:id="rId22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5113338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2" name="PA_图片 1" hidden="1"/>
          <p:cNvPicPr>
            <a:picLocks noGrp="1" noRot="1" noChangeAspect="1" noEditPoints="1" noChangeArrowheads="1"/>
          </p:cNvPicPr>
          <p:nvPr>
            <p:custDataLst>
              <p:tags r:id="rId23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5113338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3" name="PA_图片 1" hidden="1"/>
          <p:cNvPicPr>
            <a:picLocks noGrp="1" noRot="1" noChangeAspect="1" noEditPoints="1" noChangeArrowheads="1"/>
          </p:cNvPicPr>
          <p:nvPr>
            <p:custDataLst>
              <p:tags r:id="rId24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5113338"/>
            <a:ext cx="10144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4" name="PA_图片 1" hidden="1"/>
          <p:cNvPicPr>
            <a:picLocks noGrp="1" noRot="1" noChangeAspect="1" noEditPoints="1" noChangeArrowheads="1"/>
          </p:cNvPicPr>
          <p:nvPr>
            <p:custDataLst>
              <p:tags r:id="rId25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3" y="5113338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5" name="PA_图片 1" hidden="1"/>
          <p:cNvPicPr>
            <a:picLocks noGrp="1" noRot="1" noChangeAspect="1" noEditPoints="1" noChangeArrowheads="1"/>
          </p:cNvPicPr>
          <p:nvPr>
            <p:custDataLst>
              <p:tags r:id="rId26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5113338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6" name="PA_图片 1" hidden="1"/>
          <p:cNvPicPr>
            <a:picLocks noGrp="1" noRot="1" noChangeAspect="1" noEditPoints="1" noChangeArrowheads="1"/>
          </p:cNvPicPr>
          <p:nvPr>
            <p:custDataLst>
              <p:tags r:id="rId27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8" y="5113338"/>
            <a:ext cx="1016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7" name="PA_图片 1" hidden="1"/>
          <p:cNvPicPr>
            <a:picLocks noGrp="1" noRot="1" noChangeAspect="1" noEditPoints="1" noChangeArrowheads="1"/>
          </p:cNvPicPr>
          <p:nvPr>
            <p:custDataLst>
              <p:tags r:id="rId28"/>
            </p:custDataLst>
          </p:nvPr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5113338"/>
            <a:ext cx="1014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8" name="PA_文本框 123" hidden="1"/>
          <p:cNvSpPr>
            <a:spLocks noGrp="1" noRot="1" noChangeAspect="1" noEditPoints="1" noChangeArrowheads="1" noTextEdit="1"/>
          </p:cNvSpPr>
          <p:nvPr>
            <p:custDataLst>
              <p:tags r:id="rId29"/>
            </p:custDataLst>
          </p:nvPr>
        </p:nvSpPr>
        <p:spPr bwMode="auto">
          <a:xfrm>
            <a:off x="1131888" y="2754313"/>
            <a:ext cx="6889750" cy="1333500"/>
          </a:xfrm>
          <a:custGeom>
            <a:avLst/>
            <a:gdLst>
              <a:gd name="T0" fmla="*/ 621862 w 10306347"/>
              <a:gd name="T1" fmla="*/ 686087 h 1778496"/>
              <a:gd name="T2" fmla="*/ 452264 w 10306347"/>
              <a:gd name="T3" fmla="*/ 907810 h 1778496"/>
              <a:gd name="T4" fmla="*/ 182901 w 10306347"/>
              <a:gd name="T5" fmla="*/ 907810 h 1778496"/>
              <a:gd name="T6" fmla="*/ 109741 w 10306347"/>
              <a:gd name="T7" fmla="*/ 619152 h 1778496"/>
              <a:gd name="T8" fmla="*/ 794786 w 10306347"/>
              <a:gd name="T9" fmla="*/ 903627 h 1778496"/>
              <a:gd name="T10" fmla="*/ 0 w 10306347"/>
              <a:gd name="T11" fmla="*/ 978929 h 1778496"/>
              <a:gd name="T12" fmla="*/ 109741 w 10306347"/>
              <a:gd name="T13" fmla="*/ 619152 h 1778496"/>
              <a:gd name="T14" fmla="*/ 4090323 w 10306347"/>
              <a:gd name="T15" fmla="*/ 610785 h 1778496"/>
              <a:gd name="T16" fmla="*/ 4090323 w 10306347"/>
              <a:gd name="T17" fmla="*/ 543850 h 1778496"/>
              <a:gd name="T18" fmla="*/ 1825681 w 10306347"/>
              <a:gd name="T19" fmla="*/ 585684 h 1778496"/>
              <a:gd name="T20" fmla="*/ 2743510 w 10306347"/>
              <a:gd name="T21" fmla="*/ 372327 h 1778496"/>
              <a:gd name="T22" fmla="*/ 2743510 w 10306347"/>
              <a:gd name="T23" fmla="*/ 372327 h 1778496"/>
              <a:gd name="T24" fmla="*/ 86463 w 10306347"/>
              <a:gd name="T25" fmla="*/ 585684 h 1778496"/>
              <a:gd name="T26" fmla="*/ 2677000 w 10306347"/>
              <a:gd name="T27" fmla="*/ 301209 h 1778496"/>
              <a:gd name="T28" fmla="*/ 3002895 w 10306347"/>
              <a:gd name="T29" fmla="*/ 748839 h 1778496"/>
              <a:gd name="T30" fmla="*/ 2743510 w 10306347"/>
              <a:gd name="T31" fmla="*/ 786489 h 1778496"/>
              <a:gd name="T32" fmla="*/ 2677000 w 10306347"/>
              <a:gd name="T33" fmla="*/ 301209 h 1778496"/>
              <a:gd name="T34" fmla="*/ 4090323 w 10306347"/>
              <a:gd name="T35" fmla="*/ 167338 h 1778496"/>
              <a:gd name="T36" fmla="*/ 3215724 w 10306347"/>
              <a:gd name="T37" fmla="*/ 104586 h 1778496"/>
              <a:gd name="T38" fmla="*/ 3199098 w 10306347"/>
              <a:gd name="T39" fmla="*/ 175705 h 1778496"/>
              <a:gd name="T40" fmla="*/ 2996244 w 10306347"/>
              <a:gd name="T41" fmla="*/ 899443 h 1778496"/>
              <a:gd name="T42" fmla="*/ 2726881 w 10306347"/>
              <a:gd name="T43" fmla="*/ 175705 h 1778496"/>
              <a:gd name="T44" fmla="*/ 3987231 w 10306347"/>
              <a:gd name="T45" fmla="*/ 100403 h 1778496"/>
              <a:gd name="T46" fmla="*/ 4146856 w 10306347"/>
              <a:gd name="T47" fmla="*/ 167338 h 1778496"/>
              <a:gd name="T48" fmla="*/ 4146856 w 10306347"/>
              <a:gd name="T49" fmla="*/ 790673 h 1778496"/>
              <a:gd name="T50" fmla="*/ 3942339 w 10306347"/>
              <a:gd name="T51" fmla="*/ 855517 h 1778496"/>
              <a:gd name="T52" fmla="*/ 3914071 w 10306347"/>
              <a:gd name="T53" fmla="*/ 167338 h 1778496"/>
              <a:gd name="T54" fmla="*/ 239433 w 10306347"/>
              <a:gd name="T55" fmla="*/ 167338 h 1778496"/>
              <a:gd name="T56" fmla="*/ 1998605 w 10306347"/>
              <a:gd name="T57" fmla="*/ 41835 h 1778496"/>
              <a:gd name="T58" fmla="*/ 1722591 w 10306347"/>
              <a:gd name="T59" fmla="*/ 317943 h 1778496"/>
              <a:gd name="T60" fmla="*/ 1976990 w 10306347"/>
              <a:gd name="T61" fmla="*/ 872250 h 1778496"/>
              <a:gd name="T62" fmla="*/ 1868912 w 10306347"/>
              <a:gd name="T63" fmla="*/ 861792 h 1778496"/>
              <a:gd name="T64" fmla="*/ 1775798 w 10306347"/>
              <a:gd name="T65" fmla="*/ 631702 h 1778496"/>
              <a:gd name="T66" fmla="*/ 1632804 w 10306347"/>
              <a:gd name="T67" fmla="*/ 941278 h 1778496"/>
              <a:gd name="T68" fmla="*/ 1666058 w 10306347"/>
              <a:gd name="T69" fmla="*/ 317943 h 1778496"/>
              <a:gd name="T70" fmla="*/ 1489808 w 10306347"/>
              <a:gd name="T71" fmla="*/ 41835 h 1778496"/>
              <a:gd name="T72" fmla="*/ 1619501 w 10306347"/>
              <a:gd name="T73" fmla="*/ 334677 h 1778496"/>
              <a:gd name="T74" fmla="*/ 1409997 w 10306347"/>
              <a:gd name="T75" fmla="*/ 539666 h 1778496"/>
              <a:gd name="T76" fmla="*/ 1506435 w 10306347"/>
              <a:gd name="T77" fmla="*/ 962195 h 1778496"/>
              <a:gd name="T78" fmla="*/ 1350139 w 10306347"/>
              <a:gd name="T79" fmla="*/ 974745 h 1778496"/>
              <a:gd name="T80" fmla="*/ 1416648 w 10306347"/>
              <a:gd name="T81" fmla="*/ 66935 h 1778496"/>
              <a:gd name="T82" fmla="*/ 1493134 w 10306347"/>
              <a:gd name="T83" fmla="*/ 142238 h 1778496"/>
              <a:gd name="T84" fmla="*/ 4456123 w 10306347"/>
              <a:gd name="T85" fmla="*/ 179889 h 1778496"/>
              <a:gd name="T86" fmla="*/ 4456123 w 10306347"/>
              <a:gd name="T87" fmla="*/ 418346 h 1778496"/>
              <a:gd name="T88" fmla="*/ 4605769 w 10306347"/>
              <a:gd name="T89" fmla="*/ 932911 h 1778496"/>
              <a:gd name="T90" fmla="*/ 4193411 w 10306347"/>
              <a:gd name="T91" fmla="*/ 857609 h 1778496"/>
              <a:gd name="T92" fmla="*/ 4313126 w 10306347"/>
              <a:gd name="T93" fmla="*/ 267741 h 1778496"/>
              <a:gd name="T94" fmla="*/ 4396265 w 10306347"/>
              <a:gd name="T95" fmla="*/ 179889 h 1778496"/>
              <a:gd name="T96" fmla="*/ 412358 w 10306347"/>
              <a:gd name="T97" fmla="*/ 129688 h 1778496"/>
              <a:gd name="T98" fmla="*/ 651791 w 10306347"/>
              <a:gd name="T99" fmla="*/ 196622 h 1778496"/>
              <a:gd name="T100" fmla="*/ 711650 w 10306347"/>
              <a:gd name="T101" fmla="*/ 589867 h 1778496"/>
              <a:gd name="T102" fmla="*/ 269363 w 10306347"/>
              <a:gd name="T103" fmla="*/ 598234 h 1778496"/>
              <a:gd name="T104" fmla="*/ 389080 w 10306347"/>
              <a:gd name="T105" fmla="*/ 196622 h 1778496"/>
              <a:gd name="T106" fmla="*/ 385754 w 10306347"/>
              <a:gd name="T107" fmla="*/ 0 h 177849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306347"/>
              <a:gd name="T163" fmla="*/ 0 h 1778496"/>
              <a:gd name="T164" fmla="*/ 10306347 w 10306347"/>
              <a:gd name="T165" fmla="*/ 1778496 h 177849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306347" h="1778496">
                <a:moveTo>
                  <a:pt x="1145977" y="1220391"/>
                </a:moveTo>
                <a:lnTo>
                  <a:pt x="1145977" y="1614785"/>
                </a:lnTo>
                <a:lnTo>
                  <a:pt x="1391543" y="1614785"/>
                </a:lnTo>
                <a:lnTo>
                  <a:pt x="1391543" y="1220391"/>
                </a:lnTo>
                <a:lnTo>
                  <a:pt x="1145977" y="1220391"/>
                </a:lnTo>
                <a:close/>
                <a:moveTo>
                  <a:pt x="773907" y="1220391"/>
                </a:moveTo>
                <a:lnTo>
                  <a:pt x="773907" y="1614785"/>
                </a:lnTo>
                <a:lnTo>
                  <a:pt x="1012031" y="1614785"/>
                </a:lnTo>
                <a:lnTo>
                  <a:pt x="1012031" y="1220391"/>
                </a:lnTo>
                <a:lnTo>
                  <a:pt x="773907" y="1220391"/>
                </a:lnTo>
                <a:close/>
                <a:moveTo>
                  <a:pt x="409278" y="1220391"/>
                </a:moveTo>
                <a:lnTo>
                  <a:pt x="409278" y="1614785"/>
                </a:lnTo>
                <a:lnTo>
                  <a:pt x="632520" y="1614785"/>
                </a:lnTo>
                <a:lnTo>
                  <a:pt x="632520" y="1220391"/>
                </a:lnTo>
                <a:lnTo>
                  <a:pt x="409278" y="1220391"/>
                </a:lnTo>
                <a:close/>
                <a:moveTo>
                  <a:pt x="245567" y="1101328"/>
                </a:moveTo>
                <a:lnTo>
                  <a:pt x="1555254" y="1101328"/>
                </a:lnTo>
                <a:cubicBezTo>
                  <a:pt x="1550293" y="1190625"/>
                  <a:pt x="1547813" y="1279922"/>
                  <a:pt x="1547813" y="1369219"/>
                </a:cubicBezTo>
                <a:lnTo>
                  <a:pt x="1547813" y="1614785"/>
                </a:lnTo>
                <a:cubicBezTo>
                  <a:pt x="1622227" y="1614785"/>
                  <a:pt x="1699121" y="1612305"/>
                  <a:pt x="1778496" y="1607344"/>
                </a:cubicBezTo>
                <a:lnTo>
                  <a:pt x="1778496" y="1741289"/>
                </a:lnTo>
                <a:cubicBezTo>
                  <a:pt x="1659434" y="1736328"/>
                  <a:pt x="1520527" y="1733848"/>
                  <a:pt x="1361778" y="1733848"/>
                </a:cubicBezTo>
                <a:lnTo>
                  <a:pt x="364629" y="1733848"/>
                </a:lnTo>
                <a:cubicBezTo>
                  <a:pt x="205879" y="1733848"/>
                  <a:pt x="84336" y="1736328"/>
                  <a:pt x="0" y="1741289"/>
                </a:cubicBezTo>
                <a:lnTo>
                  <a:pt x="0" y="1607344"/>
                </a:lnTo>
                <a:cubicBezTo>
                  <a:pt x="89297" y="1612305"/>
                  <a:pt x="173633" y="1614785"/>
                  <a:pt x="253008" y="1614785"/>
                </a:cubicBezTo>
                <a:lnTo>
                  <a:pt x="253008" y="1369219"/>
                </a:lnTo>
                <a:cubicBezTo>
                  <a:pt x="253008" y="1270000"/>
                  <a:pt x="250528" y="1180703"/>
                  <a:pt x="245567" y="1101328"/>
                </a:cubicBezTo>
                <a:close/>
                <a:moveTo>
                  <a:pt x="8885038" y="1086445"/>
                </a:moveTo>
                <a:lnTo>
                  <a:pt x="8885038" y="1369219"/>
                </a:lnTo>
                <a:cubicBezTo>
                  <a:pt x="9009062" y="1339453"/>
                  <a:pt x="9098359" y="1319609"/>
                  <a:pt x="9152929" y="1309688"/>
                </a:cubicBezTo>
                <a:lnTo>
                  <a:pt x="9152929" y="1086445"/>
                </a:lnTo>
                <a:lnTo>
                  <a:pt x="8885038" y="1086445"/>
                </a:lnTo>
                <a:close/>
                <a:moveTo>
                  <a:pt x="8885038" y="684609"/>
                </a:moveTo>
                <a:lnTo>
                  <a:pt x="8885038" y="967383"/>
                </a:lnTo>
                <a:lnTo>
                  <a:pt x="9152929" y="967383"/>
                </a:lnTo>
                <a:lnTo>
                  <a:pt x="9152929" y="684609"/>
                </a:lnTo>
                <a:lnTo>
                  <a:pt x="8885038" y="684609"/>
                </a:lnTo>
                <a:close/>
                <a:moveTo>
                  <a:pt x="4025801" y="677168"/>
                </a:moveTo>
                <a:cubicBezTo>
                  <a:pt x="4040684" y="811113"/>
                  <a:pt x="4060527" y="932656"/>
                  <a:pt x="4085332" y="1041797"/>
                </a:cubicBezTo>
                <a:cubicBezTo>
                  <a:pt x="4115098" y="1155898"/>
                  <a:pt x="4147344" y="1242715"/>
                  <a:pt x="4182070" y="1302246"/>
                </a:cubicBezTo>
                <a:cubicBezTo>
                  <a:pt x="4251523" y="1148457"/>
                  <a:pt x="4301133" y="940098"/>
                  <a:pt x="4330898" y="677168"/>
                </a:cubicBezTo>
                <a:lnTo>
                  <a:pt x="4025801" y="677168"/>
                </a:lnTo>
                <a:close/>
                <a:moveTo>
                  <a:pt x="6139160" y="662285"/>
                </a:moveTo>
                <a:lnTo>
                  <a:pt x="6139160" y="1071563"/>
                </a:lnTo>
                <a:lnTo>
                  <a:pt x="6563320" y="1071563"/>
                </a:lnTo>
                <a:lnTo>
                  <a:pt x="6563320" y="662285"/>
                </a:lnTo>
                <a:lnTo>
                  <a:pt x="6139160" y="662285"/>
                </a:lnTo>
                <a:close/>
                <a:moveTo>
                  <a:pt x="535781" y="558106"/>
                </a:moveTo>
                <a:cubicBezTo>
                  <a:pt x="545703" y="612676"/>
                  <a:pt x="568027" y="657324"/>
                  <a:pt x="602754" y="692051"/>
                </a:cubicBezTo>
                <a:cubicBezTo>
                  <a:pt x="558106" y="726777"/>
                  <a:pt x="503535" y="772666"/>
                  <a:pt x="439043" y="829717"/>
                </a:cubicBezTo>
                <a:cubicBezTo>
                  <a:pt x="374551" y="886768"/>
                  <a:pt x="292696" y="957461"/>
                  <a:pt x="193477" y="1041797"/>
                </a:cubicBezTo>
                <a:cubicBezTo>
                  <a:pt x="153789" y="987227"/>
                  <a:pt x="116582" y="947539"/>
                  <a:pt x="81856" y="922734"/>
                </a:cubicBezTo>
                <a:cubicBezTo>
                  <a:pt x="171153" y="873125"/>
                  <a:pt x="250528" y="818555"/>
                  <a:pt x="319981" y="759024"/>
                </a:cubicBezTo>
                <a:cubicBezTo>
                  <a:pt x="389434" y="699492"/>
                  <a:pt x="461367" y="632520"/>
                  <a:pt x="535781" y="558106"/>
                </a:cubicBezTo>
                <a:close/>
                <a:moveTo>
                  <a:pt x="5990332" y="535781"/>
                </a:moveTo>
                <a:lnTo>
                  <a:pt x="6719590" y="535781"/>
                </a:lnTo>
                <a:cubicBezTo>
                  <a:pt x="6714629" y="600274"/>
                  <a:pt x="6712148" y="672207"/>
                  <a:pt x="6712148" y="751582"/>
                </a:cubicBezTo>
                <a:lnTo>
                  <a:pt x="6712148" y="1116211"/>
                </a:lnTo>
                <a:cubicBezTo>
                  <a:pt x="6712148" y="1200547"/>
                  <a:pt x="6714629" y="1272481"/>
                  <a:pt x="6719590" y="1332012"/>
                </a:cubicBezTo>
                <a:lnTo>
                  <a:pt x="6563320" y="1332012"/>
                </a:lnTo>
                <a:lnTo>
                  <a:pt x="6563320" y="1198066"/>
                </a:lnTo>
                <a:lnTo>
                  <a:pt x="6139160" y="1198066"/>
                </a:lnTo>
                <a:lnTo>
                  <a:pt x="6139160" y="1398984"/>
                </a:lnTo>
                <a:lnTo>
                  <a:pt x="5990332" y="1398984"/>
                </a:lnTo>
                <a:cubicBezTo>
                  <a:pt x="5995293" y="1364258"/>
                  <a:pt x="5997773" y="1307207"/>
                  <a:pt x="5997773" y="1227832"/>
                </a:cubicBezTo>
                <a:lnTo>
                  <a:pt x="5997773" y="751582"/>
                </a:lnTo>
                <a:cubicBezTo>
                  <a:pt x="5997773" y="672207"/>
                  <a:pt x="5995293" y="600274"/>
                  <a:pt x="5990332" y="535781"/>
                </a:cubicBezTo>
                <a:close/>
                <a:moveTo>
                  <a:pt x="8885038" y="297656"/>
                </a:moveTo>
                <a:lnTo>
                  <a:pt x="8885038" y="565547"/>
                </a:lnTo>
                <a:lnTo>
                  <a:pt x="9152929" y="565547"/>
                </a:lnTo>
                <a:lnTo>
                  <a:pt x="9152929" y="297656"/>
                </a:lnTo>
                <a:lnTo>
                  <a:pt x="8885038" y="297656"/>
                </a:lnTo>
                <a:close/>
                <a:moveTo>
                  <a:pt x="5752207" y="178594"/>
                </a:moveTo>
                <a:cubicBezTo>
                  <a:pt x="5856386" y="183555"/>
                  <a:pt x="5970488" y="186035"/>
                  <a:pt x="6094511" y="186035"/>
                </a:cubicBezTo>
                <a:lnTo>
                  <a:pt x="7195839" y="186035"/>
                </a:lnTo>
                <a:cubicBezTo>
                  <a:pt x="7275215" y="186035"/>
                  <a:pt x="7359550" y="183555"/>
                  <a:pt x="7448847" y="178594"/>
                </a:cubicBezTo>
                <a:lnTo>
                  <a:pt x="7448847" y="319981"/>
                </a:lnTo>
                <a:cubicBezTo>
                  <a:pt x="7369473" y="315019"/>
                  <a:pt x="7287617" y="312539"/>
                  <a:pt x="7203281" y="312539"/>
                </a:cubicBezTo>
                <a:lnTo>
                  <a:pt x="7158632" y="312539"/>
                </a:lnTo>
                <a:lnTo>
                  <a:pt x="7158632" y="1540371"/>
                </a:lnTo>
                <a:cubicBezTo>
                  <a:pt x="7158632" y="1629668"/>
                  <a:pt x="7132587" y="1687959"/>
                  <a:pt x="7080498" y="1715244"/>
                </a:cubicBezTo>
                <a:cubicBezTo>
                  <a:pt x="7028408" y="1742529"/>
                  <a:pt x="6922988" y="1763613"/>
                  <a:pt x="6764238" y="1778496"/>
                </a:cubicBezTo>
                <a:cubicBezTo>
                  <a:pt x="6754316" y="1714004"/>
                  <a:pt x="6734472" y="1654473"/>
                  <a:pt x="6704707" y="1599902"/>
                </a:cubicBezTo>
                <a:cubicBezTo>
                  <a:pt x="6808886" y="1604863"/>
                  <a:pt x="6883300" y="1602383"/>
                  <a:pt x="6927949" y="1592461"/>
                </a:cubicBezTo>
                <a:cubicBezTo>
                  <a:pt x="6972597" y="1582539"/>
                  <a:pt x="6994922" y="1555254"/>
                  <a:pt x="6994922" y="1510606"/>
                </a:cubicBezTo>
                <a:lnTo>
                  <a:pt x="6994922" y="312539"/>
                </a:lnTo>
                <a:lnTo>
                  <a:pt x="6101953" y="312539"/>
                </a:lnTo>
                <a:cubicBezTo>
                  <a:pt x="5972969" y="312539"/>
                  <a:pt x="5856386" y="315019"/>
                  <a:pt x="5752207" y="319981"/>
                </a:cubicBezTo>
                <a:lnTo>
                  <a:pt x="5752207" y="178594"/>
                </a:lnTo>
                <a:close/>
                <a:moveTo>
                  <a:pt x="8602265" y="171152"/>
                </a:moveTo>
                <a:cubicBezTo>
                  <a:pt x="8681640" y="176113"/>
                  <a:pt x="8788300" y="178594"/>
                  <a:pt x="8922246" y="178594"/>
                </a:cubicBezTo>
                <a:lnTo>
                  <a:pt x="9138046" y="178594"/>
                </a:lnTo>
                <a:cubicBezTo>
                  <a:pt x="9242226" y="178594"/>
                  <a:pt x="9341445" y="176113"/>
                  <a:pt x="9435703" y="171152"/>
                </a:cubicBezTo>
                <a:lnTo>
                  <a:pt x="9435703" y="305098"/>
                </a:lnTo>
                <a:cubicBezTo>
                  <a:pt x="9361288" y="300137"/>
                  <a:pt x="9309199" y="297656"/>
                  <a:pt x="9279433" y="297656"/>
                </a:cubicBezTo>
                <a:lnTo>
                  <a:pt x="9279433" y="1279922"/>
                </a:lnTo>
                <a:cubicBezTo>
                  <a:pt x="9324081" y="1270000"/>
                  <a:pt x="9381133" y="1255117"/>
                  <a:pt x="9450585" y="1235274"/>
                </a:cubicBezTo>
                <a:cubicBezTo>
                  <a:pt x="9445625" y="1284883"/>
                  <a:pt x="9443144" y="1329531"/>
                  <a:pt x="9443144" y="1369219"/>
                </a:cubicBezTo>
                <a:cubicBezTo>
                  <a:pt x="9358808" y="1389063"/>
                  <a:pt x="9304238" y="1401465"/>
                  <a:pt x="9279433" y="1406426"/>
                </a:cubicBezTo>
                <a:cubicBezTo>
                  <a:pt x="9279433" y="1555254"/>
                  <a:pt x="9281914" y="1669355"/>
                  <a:pt x="9286874" y="1748730"/>
                </a:cubicBezTo>
                <a:lnTo>
                  <a:pt x="9145488" y="1748730"/>
                </a:lnTo>
                <a:cubicBezTo>
                  <a:pt x="9150449" y="1669355"/>
                  <a:pt x="9152929" y="1565176"/>
                  <a:pt x="9152929" y="1436191"/>
                </a:cubicBezTo>
                <a:cubicBezTo>
                  <a:pt x="9009062" y="1470918"/>
                  <a:pt x="8898681" y="1499443"/>
                  <a:pt x="8821787" y="1521768"/>
                </a:cubicBezTo>
                <a:cubicBezTo>
                  <a:pt x="8744892" y="1544092"/>
                  <a:pt x="8679160" y="1567656"/>
                  <a:pt x="8624589" y="1592461"/>
                </a:cubicBezTo>
                <a:cubicBezTo>
                  <a:pt x="8609706" y="1532930"/>
                  <a:pt x="8592344" y="1478359"/>
                  <a:pt x="8572499" y="1428750"/>
                </a:cubicBezTo>
                <a:cubicBezTo>
                  <a:pt x="8627070" y="1418828"/>
                  <a:pt x="8689082" y="1406426"/>
                  <a:pt x="8758535" y="1391543"/>
                </a:cubicBezTo>
                <a:lnTo>
                  <a:pt x="8758535" y="297656"/>
                </a:lnTo>
                <a:cubicBezTo>
                  <a:pt x="8718847" y="297656"/>
                  <a:pt x="8666758" y="300137"/>
                  <a:pt x="8602265" y="305098"/>
                </a:cubicBezTo>
                <a:lnTo>
                  <a:pt x="8602265" y="171152"/>
                </a:lnTo>
                <a:close/>
                <a:moveTo>
                  <a:pt x="230684" y="81855"/>
                </a:moveTo>
                <a:cubicBezTo>
                  <a:pt x="349746" y="166191"/>
                  <a:pt x="451446" y="238125"/>
                  <a:pt x="535781" y="297656"/>
                </a:cubicBezTo>
                <a:cubicBezTo>
                  <a:pt x="501055" y="332383"/>
                  <a:pt x="466328" y="372070"/>
                  <a:pt x="431602" y="416719"/>
                </a:cubicBezTo>
                <a:cubicBezTo>
                  <a:pt x="352227" y="342305"/>
                  <a:pt x="255489" y="267891"/>
                  <a:pt x="141387" y="193477"/>
                </a:cubicBezTo>
                <a:cubicBezTo>
                  <a:pt x="181074" y="153789"/>
                  <a:pt x="210840" y="116582"/>
                  <a:pt x="230684" y="81855"/>
                </a:cubicBezTo>
                <a:close/>
                <a:moveTo>
                  <a:pt x="4472285" y="74414"/>
                </a:moveTo>
                <a:cubicBezTo>
                  <a:pt x="4497090" y="138906"/>
                  <a:pt x="4524375" y="188516"/>
                  <a:pt x="4554141" y="223242"/>
                </a:cubicBezTo>
                <a:cubicBezTo>
                  <a:pt x="4454922" y="233164"/>
                  <a:pt x="4351982" y="244326"/>
                  <a:pt x="4245322" y="256729"/>
                </a:cubicBezTo>
                <a:cubicBezTo>
                  <a:pt x="4138662" y="269131"/>
                  <a:pt x="4008437" y="280293"/>
                  <a:pt x="3854648" y="290215"/>
                </a:cubicBezTo>
                <a:lnTo>
                  <a:pt x="3854648" y="565547"/>
                </a:lnTo>
                <a:lnTo>
                  <a:pt x="4487168" y="565547"/>
                </a:lnTo>
                <a:cubicBezTo>
                  <a:pt x="4467324" y="729258"/>
                  <a:pt x="4441279" y="885527"/>
                  <a:pt x="4409033" y="1034356"/>
                </a:cubicBezTo>
                <a:cubicBezTo>
                  <a:pt x="4376787" y="1183184"/>
                  <a:pt x="4328418" y="1314648"/>
                  <a:pt x="4263926" y="1428750"/>
                </a:cubicBezTo>
                <a:cubicBezTo>
                  <a:pt x="4308574" y="1473399"/>
                  <a:pt x="4361904" y="1514326"/>
                  <a:pt x="4423916" y="1551533"/>
                </a:cubicBezTo>
                <a:cubicBezTo>
                  <a:pt x="4485928" y="1588740"/>
                  <a:pt x="4546699" y="1617266"/>
                  <a:pt x="4606230" y="1637109"/>
                </a:cubicBezTo>
                <a:cubicBezTo>
                  <a:pt x="4566543" y="1666875"/>
                  <a:pt x="4526855" y="1711523"/>
                  <a:pt x="4487168" y="1771055"/>
                </a:cubicBezTo>
                <a:cubicBezTo>
                  <a:pt x="4432598" y="1736328"/>
                  <a:pt x="4378027" y="1697881"/>
                  <a:pt x="4323457" y="1655713"/>
                </a:cubicBezTo>
                <a:cubicBezTo>
                  <a:pt x="4268887" y="1613545"/>
                  <a:pt x="4221758" y="1572617"/>
                  <a:pt x="4182070" y="1532930"/>
                </a:cubicBezTo>
                <a:cubicBezTo>
                  <a:pt x="4102695" y="1617266"/>
                  <a:pt x="3998515" y="1699121"/>
                  <a:pt x="3869531" y="1778496"/>
                </a:cubicBezTo>
                <a:cubicBezTo>
                  <a:pt x="3834804" y="1738809"/>
                  <a:pt x="3795117" y="1699121"/>
                  <a:pt x="3750469" y="1659434"/>
                </a:cubicBezTo>
                <a:cubicBezTo>
                  <a:pt x="3879453" y="1609824"/>
                  <a:pt x="3993555" y="1527969"/>
                  <a:pt x="4092773" y="1413867"/>
                </a:cubicBezTo>
                <a:cubicBezTo>
                  <a:pt x="4048125" y="1329531"/>
                  <a:pt x="4008437" y="1232793"/>
                  <a:pt x="3973711" y="1123652"/>
                </a:cubicBezTo>
                <a:cubicBezTo>
                  <a:pt x="3943945" y="1019473"/>
                  <a:pt x="3919141" y="870645"/>
                  <a:pt x="3899297" y="677168"/>
                </a:cubicBezTo>
                <a:lnTo>
                  <a:pt x="3854648" y="677168"/>
                </a:lnTo>
                <a:cubicBezTo>
                  <a:pt x="3849687" y="930176"/>
                  <a:pt x="3832324" y="1128613"/>
                  <a:pt x="3802558" y="1272481"/>
                </a:cubicBezTo>
                <a:cubicBezTo>
                  <a:pt x="3772793" y="1416348"/>
                  <a:pt x="3723183" y="1550293"/>
                  <a:pt x="3653730" y="1674316"/>
                </a:cubicBezTo>
                <a:cubicBezTo>
                  <a:pt x="3604121" y="1634629"/>
                  <a:pt x="3559472" y="1609824"/>
                  <a:pt x="3519785" y="1599902"/>
                </a:cubicBezTo>
                <a:cubicBezTo>
                  <a:pt x="3569394" y="1540371"/>
                  <a:pt x="3611562" y="1456035"/>
                  <a:pt x="3646289" y="1346895"/>
                </a:cubicBezTo>
                <a:cubicBezTo>
                  <a:pt x="3681015" y="1237754"/>
                  <a:pt x="3703339" y="1121172"/>
                  <a:pt x="3713262" y="997149"/>
                </a:cubicBezTo>
                <a:cubicBezTo>
                  <a:pt x="3723183" y="868164"/>
                  <a:pt x="3728144" y="724297"/>
                  <a:pt x="3728144" y="565547"/>
                </a:cubicBezTo>
                <a:cubicBezTo>
                  <a:pt x="3728144" y="401836"/>
                  <a:pt x="3723183" y="270371"/>
                  <a:pt x="3713262" y="171152"/>
                </a:cubicBezTo>
                <a:cubicBezTo>
                  <a:pt x="3852168" y="176113"/>
                  <a:pt x="3992314" y="168672"/>
                  <a:pt x="4133701" y="148828"/>
                </a:cubicBezTo>
                <a:cubicBezTo>
                  <a:pt x="4275088" y="128984"/>
                  <a:pt x="4387949" y="104180"/>
                  <a:pt x="4472285" y="74414"/>
                </a:cubicBezTo>
                <a:close/>
                <a:moveTo>
                  <a:pt x="3333750" y="74414"/>
                </a:moveTo>
                <a:lnTo>
                  <a:pt x="3475137" y="74414"/>
                </a:lnTo>
                <a:cubicBezTo>
                  <a:pt x="3470176" y="128984"/>
                  <a:pt x="3467695" y="188516"/>
                  <a:pt x="3467695" y="253008"/>
                </a:cubicBezTo>
                <a:lnTo>
                  <a:pt x="3467695" y="602754"/>
                </a:lnTo>
                <a:cubicBezTo>
                  <a:pt x="3527226" y="602754"/>
                  <a:pt x="3579316" y="600274"/>
                  <a:pt x="3623965" y="595313"/>
                </a:cubicBezTo>
                <a:lnTo>
                  <a:pt x="3623965" y="721816"/>
                </a:lnTo>
                <a:cubicBezTo>
                  <a:pt x="3569394" y="716856"/>
                  <a:pt x="3512344" y="714375"/>
                  <a:pt x="3452812" y="714375"/>
                </a:cubicBezTo>
                <a:lnTo>
                  <a:pt x="3155156" y="714375"/>
                </a:lnTo>
                <a:lnTo>
                  <a:pt x="3155156" y="959941"/>
                </a:lnTo>
                <a:lnTo>
                  <a:pt x="3512344" y="959941"/>
                </a:lnTo>
                <a:cubicBezTo>
                  <a:pt x="3507383" y="1029395"/>
                  <a:pt x="3504902" y="1126133"/>
                  <a:pt x="3504902" y="1250156"/>
                </a:cubicBezTo>
                <a:lnTo>
                  <a:pt x="3504902" y="1711523"/>
                </a:lnTo>
                <a:lnTo>
                  <a:pt x="3370957" y="1711523"/>
                </a:lnTo>
                <a:cubicBezTo>
                  <a:pt x="3375918" y="1537891"/>
                  <a:pt x="3378398" y="1324570"/>
                  <a:pt x="3378398" y="1071563"/>
                </a:cubicBezTo>
                <a:lnTo>
                  <a:pt x="3155156" y="1071563"/>
                </a:lnTo>
                <a:cubicBezTo>
                  <a:pt x="3150195" y="1185664"/>
                  <a:pt x="3137793" y="1296045"/>
                  <a:pt x="3117949" y="1402705"/>
                </a:cubicBezTo>
                <a:cubicBezTo>
                  <a:pt x="3098105" y="1509365"/>
                  <a:pt x="3065859" y="1619746"/>
                  <a:pt x="3021211" y="1733848"/>
                </a:cubicBezTo>
                <a:cubicBezTo>
                  <a:pt x="2986484" y="1709043"/>
                  <a:pt x="2939355" y="1686719"/>
                  <a:pt x="2879825" y="1666875"/>
                </a:cubicBezTo>
                <a:cubicBezTo>
                  <a:pt x="2979043" y="1493242"/>
                  <a:pt x="3028652" y="1227832"/>
                  <a:pt x="3028652" y="870645"/>
                </a:cubicBezTo>
                <a:cubicBezTo>
                  <a:pt x="3028652" y="508496"/>
                  <a:pt x="3026172" y="250528"/>
                  <a:pt x="3021211" y="96738"/>
                </a:cubicBezTo>
                <a:cubicBezTo>
                  <a:pt x="3070820" y="106660"/>
                  <a:pt x="3120429" y="114101"/>
                  <a:pt x="3170039" y="119063"/>
                </a:cubicBezTo>
                <a:cubicBezTo>
                  <a:pt x="3160117" y="198438"/>
                  <a:pt x="3155156" y="272852"/>
                  <a:pt x="3155156" y="342305"/>
                </a:cubicBezTo>
                <a:lnTo>
                  <a:pt x="3155156" y="602754"/>
                </a:lnTo>
                <a:lnTo>
                  <a:pt x="3341191" y="602754"/>
                </a:lnTo>
                <a:lnTo>
                  <a:pt x="3341191" y="253008"/>
                </a:lnTo>
                <a:cubicBezTo>
                  <a:pt x="3341191" y="198438"/>
                  <a:pt x="3338711" y="138906"/>
                  <a:pt x="3333750" y="74414"/>
                </a:cubicBezTo>
                <a:close/>
                <a:moveTo>
                  <a:pt x="9830097" y="52090"/>
                </a:moveTo>
                <a:lnTo>
                  <a:pt x="9978925" y="52090"/>
                </a:lnTo>
                <a:cubicBezTo>
                  <a:pt x="9973964" y="136426"/>
                  <a:pt x="9971484" y="225723"/>
                  <a:pt x="9971484" y="319981"/>
                </a:cubicBezTo>
                <a:lnTo>
                  <a:pt x="9971484" y="625078"/>
                </a:lnTo>
                <a:cubicBezTo>
                  <a:pt x="10100468" y="625078"/>
                  <a:pt x="10207129" y="622598"/>
                  <a:pt x="10291464" y="617637"/>
                </a:cubicBezTo>
                <a:lnTo>
                  <a:pt x="10291464" y="751582"/>
                </a:lnTo>
                <a:cubicBezTo>
                  <a:pt x="10177363" y="746621"/>
                  <a:pt x="10070702" y="744141"/>
                  <a:pt x="9971484" y="744141"/>
                </a:cubicBezTo>
                <a:lnTo>
                  <a:pt x="9971484" y="1532930"/>
                </a:lnTo>
                <a:lnTo>
                  <a:pt x="10097988" y="1532930"/>
                </a:lnTo>
                <a:cubicBezTo>
                  <a:pt x="10152558" y="1532930"/>
                  <a:pt x="10222012" y="1530449"/>
                  <a:pt x="10306347" y="1525488"/>
                </a:cubicBezTo>
                <a:lnTo>
                  <a:pt x="10306347" y="1659434"/>
                </a:lnTo>
                <a:cubicBezTo>
                  <a:pt x="10222012" y="1654473"/>
                  <a:pt x="10152558" y="1651992"/>
                  <a:pt x="10097988" y="1651992"/>
                </a:cubicBezTo>
                <a:lnTo>
                  <a:pt x="9524999" y="1651992"/>
                </a:lnTo>
                <a:cubicBezTo>
                  <a:pt x="9470429" y="1651992"/>
                  <a:pt x="9423300" y="1654473"/>
                  <a:pt x="9383613" y="1659434"/>
                </a:cubicBezTo>
                <a:lnTo>
                  <a:pt x="9383613" y="1525488"/>
                </a:lnTo>
                <a:cubicBezTo>
                  <a:pt x="9418340" y="1530449"/>
                  <a:pt x="9460507" y="1532930"/>
                  <a:pt x="9510117" y="1532930"/>
                </a:cubicBezTo>
                <a:lnTo>
                  <a:pt x="9510117" y="699492"/>
                </a:lnTo>
                <a:cubicBezTo>
                  <a:pt x="9510117" y="630039"/>
                  <a:pt x="9507637" y="555625"/>
                  <a:pt x="9502675" y="476250"/>
                </a:cubicBezTo>
                <a:lnTo>
                  <a:pt x="9651503" y="476250"/>
                </a:lnTo>
                <a:cubicBezTo>
                  <a:pt x="9646543" y="555625"/>
                  <a:pt x="9644062" y="632520"/>
                  <a:pt x="9644062" y="706934"/>
                </a:cubicBezTo>
                <a:lnTo>
                  <a:pt x="9644062" y="1532930"/>
                </a:lnTo>
                <a:lnTo>
                  <a:pt x="9837538" y="1532930"/>
                </a:lnTo>
                <a:lnTo>
                  <a:pt x="9837538" y="319981"/>
                </a:lnTo>
                <a:cubicBezTo>
                  <a:pt x="9837538" y="230684"/>
                  <a:pt x="9835058" y="141387"/>
                  <a:pt x="9830097" y="52090"/>
                </a:cubicBezTo>
                <a:close/>
                <a:moveTo>
                  <a:pt x="863203" y="0"/>
                </a:moveTo>
                <a:cubicBezTo>
                  <a:pt x="917774" y="34727"/>
                  <a:pt x="969864" y="59531"/>
                  <a:pt x="1019473" y="74414"/>
                </a:cubicBezTo>
                <a:cubicBezTo>
                  <a:pt x="979786" y="133945"/>
                  <a:pt x="947539" y="186035"/>
                  <a:pt x="922734" y="230684"/>
                </a:cubicBezTo>
                <a:lnTo>
                  <a:pt x="1644551" y="230684"/>
                </a:lnTo>
                <a:cubicBezTo>
                  <a:pt x="1609825" y="344785"/>
                  <a:pt x="1577578" y="461367"/>
                  <a:pt x="1547813" y="580430"/>
                </a:cubicBezTo>
                <a:cubicBezTo>
                  <a:pt x="1493242" y="555625"/>
                  <a:pt x="1443633" y="543223"/>
                  <a:pt x="1398985" y="543223"/>
                </a:cubicBezTo>
                <a:lnTo>
                  <a:pt x="1458516" y="349746"/>
                </a:lnTo>
                <a:lnTo>
                  <a:pt x="1153418" y="349746"/>
                </a:lnTo>
                <a:cubicBezTo>
                  <a:pt x="1143496" y="488652"/>
                  <a:pt x="1190625" y="607715"/>
                  <a:pt x="1294805" y="706934"/>
                </a:cubicBezTo>
                <a:cubicBezTo>
                  <a:pt x="1398985" y="806152"/>
                  <a:pt x="1530449" y="870645"/>
                  <a:pt x="1689200" y="900410"/>
                </a:cubicBezTo>
                <a:cubicBezTo>
                  <a:pt x="1649512" y="945059"/>
                  <a:pt x="1617266" y="994668"/>
                  <a:pt x="1592461" y="1049238"/>
                </a:cubicBezTo>
                <a:cubicBezTo>
                  <a:pt x="1513086" y="1024434"/>
                  <a:pt x="1422549" y="978545"/>
                  <a:pt x="1320850" y="911572"/>
                </a:cubicBezTo>
                <a:cubicBezTo>
                  <a:pt x="1219151" y="844600"/>
                  <a:pt x="1145977" y="749102"/>
                  <a:pt x="1101328" y="625078"/>
                </a:cubicBezTo>
                <a:cubicBezTo>
                  <a:pt x="1061641" y="734219"/>
                  <a:pt x="1004590" y="822275"/>
                  <a:pt x="930176" y="889248"/>
                </a:cubicBezTo>
                <a:cubicBezTo>
                  <a:pt x="855762" y="956221"/>
                  <a:pt x="746621" y="1014512"/>
                  <a:pt x="602754" y="1064121"/>
                </a:cubicBezTo>
                <a:cubicBezTo>
                  <a:pt x="587871" y="1019473"/>
                  <a:pt x="555625" y="977305"/>
                  <a:pt x="506016" y="937617"/>
                </a:cubicBezTo>
                <a:cubicBezTo>
                  <a:pt x="709414" y="888008"/>
                  <a:pt x="843360" y="813594"/>
                  <a:pt x="907852" y="714375"/>
                </a:cubicBezTo>
                <a:cubicBezTo>
                  <a:pt x="972344" y="615156"/>
                  <a:pt x="1009551" y="493613"/>
                  <a:pt x="1019473" y="349746"/>
                </a:cubicBezTo>
                <a:lnTo>
                  <a:pt x="870645" y="349746"/>
                </a:lnTo>
                <a:cubicBezTo>
                  <a:pt x="825996" y="419199"/>
                  <a:pt x="771426" y="491133"/>
                  <a:pt x="706934" y="565547"/>
                </a:cubicBezTo>
                <a:cubicBezTo>
                  <a:pt x="687090" y="525859"/>
                  <a:pt x="647403" y="493613"/>
                  <a:pt x="587871" y="468809"/>
                </a:cubicBezTo>
                <a:cubicBezTo>
                  <a:pt x="657325" y="404316"/>
                  <a:pt x="711895" y="337344"/>
                  <a:pt x="751582" y="267891"/>
                </a:cubicBezTo>
                <a:cubicBezTo>
                  <a:pt x="791270" y="198438"/>
                  <a:pt x="828476" y="109141"/>
                  <a:pt x="86320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PA_文本框 1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96130" y="6629399"/>
            <a:ext cx="1219220" cy="10772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prstClr val="white">
                    <a:lumMod val="95000"/>
                    <a:alpha val="0"/>
                  </a:prstClr>
                </a:solidFill>
                <a:latin typeface="Times New Roman" panose="02020603050405020304"/>
                <a:ea typeface="黑体" panose="02010609060101010101" pitchFamily="49" charset="-122"/>
                <a:sym typeface="+mn-ea"/>
              </a:rPr>
              <a:t>0</a:t>
            </a:r>
            <a:endParaRPr lang="zh-CN" altLang="en-US" sz="100" dirty="0" smtClean="0">
              <a:solidFill>
                <a:prstClr val="white">
                  <a:lumMod val="95000"/>
                  <a:alpha val="0"/>
                </a:prstClr>
              </a:solidFill>
              <a:latin typeface="Times New Roman" panose="02020603050405020304"/>
              <a:ea typeface="黑体" panose="02010609060101010101" pitchFamily="49" charset="-122"/>
              <a:sym typeface="+mn-ea"/>
            </a:endParaRPr>
          </a:p>
        </p:txBody>
      </p:sp>
      <p:pic>
        <p:nvPicPr>
          <p:cNvPr id="19490" name="PA_图片 1" hidden="1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288" y="76200"/>
            <a:ext cx="4762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91" name="标题 2"/>
          <p:cNvSpPr txBox="1">
            <a:spLocks noChangeArrowheads="1"/>
          </p:cNvSpPr>
          <p:nvPr/>
        </p:nvSpPr>
        <p:spPr bwMode="auto">
          <a:xfrm>
            <a:off x="4500563" y="2133600"/>
            <a:ext cx="464343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Unit 7 </a:t>
            </a:r>
          </a:p>
          <a:p>
            <a:pPr algn="ctr">
              <a:lnSpc>
                <a:spcPct val="90000"/>
              </a:lnSpc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Will people have robots?</a:t>
            </a:r>
          </a:p>
        </p:txBody>
      </p:sp>
      <p:sp>
        <p:nvSpPr>
          <p:cNvPr id="19492" name="标题 2"/>
          <p:cNvSpPr txBox="1">
            <a:spLocks noChangeArrowheads="1"/>
          </p:cNvSpPr>
          <p:nvPr/>
        </p:nvSpPr>
        <p:spPr bwMode="auto">
          <a:xfrm>
            <a:off x="4500563" y="4016375"/>
            <a:ext cx="4643437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B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（第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课时）</a:t>
            </a:r>
          </a:p>
        </p:txBody>
      </p:sp>
      <p:pic>
        <p:nvPicPr>
          <p:cNvPr id="19493" name="图片 2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0" y="1831975"/>
            <a:ext cx="4500563" cy="336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矩形 37"/>
          <p:cNvSpPr/>
          <p:nvPr/>
        </p:nvSpPr>
        <p:spPr>
          <a:xfrm>
            <a:off x="0" y="5861050"/>
            <a:ext cx="9144000" cy="4298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8676"/>
          <p:cNvSpPr>
            <a:spLocks noChangeArrowheads="1"/>
          </p:cNvSpPr>
          <p:nvPr/>
        </p:nvSpPr>
        <p:spPr bwMode="auto">
          <a:xfrm>
            <a:off x="495300" y="754063"/>
            <a:ext cx="8496300" cy="156845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3b Complete the chart about your life 20 years from now. You can add more items.                            </a:t>
            </a:r>
            <a:r>
              <a:rPr lang="en-US" altLang="zh-CN" sz="3200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                                 </a:t>
            </a:r>
            <a:endParaRPr lang="en-US" altLang="zh-CN" sz="3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sym typeface="+mn-ea"/>
            </a:endParaRPr>
          </a:p>
          <a:p>
            <a:pPr>
              <a:defRPr/>
            </a:pPr>
            <a:r>
              <a:rPr lang="en-US" altLang="zh-CN" sz="3200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                                                  </a:t>
            </a: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sym typeface="+mn-ea"/>
              </a:rPr>
              <a:t>                                                                         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95300" y="1981200"/>
          <a:ext cx="8191500" cy="4318000"/>
        </p:xfrm>
        <a:graphic>
          <a:graphicData uri="http://schemas.openxmlformats.org/drawingml/2006/table">
            <a:tbl>
              <a:tblPr/>
              <a:tblGrid>
                <a:gridCol w="2810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0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                What will your…be like?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job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home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free time activities</a:t>
                      </a:r>
                      <a:endParaRPr kumimoji="0" lang="zh-CN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neighborhood</a:t>
                      </a:r>
                      <a:endParaRPr kumimoji="0" lang="zh-CN" alt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2" marR="9144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2" marR="914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矩形 28715"/>
          <p:cNvSpPr>
            <a:spLocks noChangeArrowheads="1"/>
          </p:cNvSpPr>
          <p:nvPr/>
        </p:nvSpPr>
        <p:spPr bwMode="auto">
          <a:xfrm>
            <a:off x="3810000" y="2900363"/>
            <a:ext cx="29543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Super policeman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28716"/>
          <p:cNvSpPr>
            <a:spLocks noChangeArrowheads="1"/>
          </p:cNvSpPr>
          <p:nvPr/>
        </p:nvSpPr>
        <p:spPr bwMode="auto">
          <a:xfrm>
            <a:off x="3810000" y="3770313"/>
            <a:ext cx="20193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In America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28717"/>
          <p:cNvSpPr>
            <a:spLocks noChangeArrowheads="1"/>
          </p:cNvSpPr>
          <p:nvPr/>
        </p:nvSpPr>
        <p:spPr bwMode="auto">
          <a:xfrm>
            <a:off x="3505200" y="4527550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attend a dancing party,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travel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28718"/>
          <p:cNvSpPr>
            <a:spLocks noChangeArrowheads="1"/>
          </p:cNvSpPr>
          <p:nvPr/>
        </p:nvSpPr>
        <p:spPr bwMode="auto">
          <a:xfrm>
            <a:off x="3810000" y="5553075"/>
            <a:ext cx="28765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A famous singer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78849" descr="6.gif (10869 字节)"/>
          <p:cNvSpPr>
            <a:spLocks noChangeAspect="1" noChangeArrowheads="1"/>
          </p:cNvSpPr>
          <p:nvPr/>
        </p:nvSpPr>
        <p:spPr bwMode="auto">
          <a:xfrm>
            <a:off x="1504950" y="3633788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699" name="文本框 78850"/>
          <p:cNvSpPr txBox="1">
            <a:spLocks noChangeArrowheads="1"/>
          </p:cNvSpPr>
          <p:nvPr/>
        </p:nvSpPr>
        <p:spPr bwMode="auto">
          <a:xfrm>
            <a:off x="2251075" y="52546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" name="文本框 78851"/>
          <p:cNvSpPr txBox="1">
            <a:spLocks noChangeArrowheads="1"/>
          </p:cNvSpPr>
          <p:nvPr/>
        </p:nvSpPr>
        <p:spPr bwMode="auto">
          <a:xfrm>
            <a:off x="457200" y="838200"/>
            <a:ext cx="7848600" cy="1739900"/>
          </a:xfrm>
          <a:prstGeom prst="rect">
            <a:avLst/>
          </a:prstGeom>
          <a:noFill/>
          <a:ln>
            <a:noFill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sym typeface="+mn-ea"/>
              </a:rPr>
              <a:t>Make predictions:</a:t>
            </a:r>
          </a:p>
          <a:p>
            <a:pPr eaLnBrk="1" hangingPunct="1">
              <a:defRPr/>
            </a:pPr>
            <a:r>
              <a:rPr lang="en-US" altLang="zh-CN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sym typeface="+mn-ea"/>
              </a:rPr>
              <a:t>How will you be different in the future?</a:t>
            </a:r>
          </a:p>
          <a:p>
            <a:pPr eaLnBrk="1" hangingPunct="1">
              <a:defRPr/>
            </a:pPr>
            <a:r>
              <a:rPr lang="en-US" altLang="zh-CN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sym typeface="+mn-ea"/>
              </a:rPr>
              <a:t>Maybe 20 years from now?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28638" y="3141663"/>
            <a:ext cx="5761037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will be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more beautiful.</a:t>
            </a:r>
          </a:p>
          <a:p>
            <a:pPr eaLnBrk="1" hangingPunct="1"/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have lots of money.</a:t>
            </a:r>
          </a:p>
          <a:p>
            <a:pPr eaLnBrk="1" hangingPunct="1"/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won’t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go to school.</a:t>
            </a:r>
          </a:p>
          <a:p>
            <a:pPr eaLnBrk="1" hangingPunct="1"/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have a big house.</a:t>
            </a:r>
          </a:p>
          <a:p>
            <a:pPr eaLnBrk="1" hangingPunct="1"/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17488" y="1722438"/>
            <a:ext cx="8610600" cy="353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000">
                <a:solidFill>
                  <a:srgbClr val="000099"/>
                </a:solidFill>
                <a:latin typeface="Times New Roman" panose="02020603050405020304" pitchFamily="18" charset="0"/>
              </a:rPr>
              <a:t>Five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000">
                <a:solidFill>
                  <a:srgbClr val="000099"/>
                </a:solidFill>
                <a:latin typeface="Times New Roman" panose="02020603050405020304" pitchFamily="18" charset="0"/>
              </a:rPr>
              <a:t>years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000">
                <a:solidFill>
                  <a:srgbClr val="000099"/>
                </a:solidFill>
                <a:latin typeface="Times New Roman" panose="02020603050405020304" pitchFamily="18" charset="0"/>
              </a:rPr>
              <a:t>ago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, I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was 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in primary school, I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played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football with classmates after class, and I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had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a dog.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000">
                <a:solidFill>
                  <a:srgbClr val="000099"/>
                </a:solidFill>
                <a:latin typeface="Times New Roman" panose="02020603050405020304" pitchFamily="18" charset="0"/>
              </a:rPr>
              <a:t>Now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I’m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a middle school student, I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like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playing tennis.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 am 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good at English and I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good grades. </a:t>
            </a:r>
            <a:r>
              <a:rPr lang="en-US" altLang="zh-CN" sz="3000">
                <a:solidFill>
                  <a:srgbClr val="000099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000">
                <a:solidFill>
                  <a:srgbClr val="000099"/>
                </a:solidFill>
                <a:latin typeface="Times New Roman" panose="02020603050405020304" pitchFamily="18" charset="0"/>
              </a:rPr>
              <a:t>five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000">
                <a:solidFill>
                  <a:srgbClr val="000099"/>
                </a:solidFill>
                <a:latin typeface="Times New Roman" panose="02020603050405020304" pitchFamily="18" charset="0"/>
              </a:rPr>
              <a:t>years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, I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a doctor, I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make much money,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and I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travel around the world. I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play the guitar. 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r>
              <a:rPr lang="en-US" altLang="zh-CN" sz="3000">
                <a:solidFill>
                  <a:srgbClr val="000000"/>
                </a:solidFill>
                <a:latin typeface="Times New Roman" panose="02020603050405020304" pitchFamily="18" charset="0"/>
              </a:rPr>
              <a:t> have a car.</a:t>
            </a:r>
            <a:r>
              <a:rPr lang="en-US" altLang="zh-CN" sz="30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04800" y="606425"/>
            <a:ext cx="861060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noProof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宋体" panose="02010600030101010101" pitchFamily="2" charset="-122"/>
                <a:sym typeface="+mn-ea"/>
              </a:rPr>
              <a:t>3c Write about your life 20 years from now. Use 3a and 3b to help you.</a:t>
            </a:r>
          </a:p>
        </p:txBody>
      </p:sp>
      <p:sp>
        <p:nvSpPr>
          <p:cNvPr id="30724" name="直接连接符 79875"/>
          <p:cNvSpPr>
            <a:spLocks noChangeShapeType="1"/>
          </p:cNvSpPr>
          <p:nvPr/>
        </p:nvSpPr>
        <p:spPr bwMode="auto">
          <a:xfrm>
            <a:off x="409575" y="5715000"/>
            <a:ext cx="83534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5" name="文本框 79876"/>
          <p:cNvSpPr txBox="1">
            <a:spLocks noChangeArrowheads="1"/>
          </p:cNvSpPr>
          <p:nvPr/>
        </p:nvSpPr>
        <p:spPr bwMode="auto">
          <a:xfrm>
            <a:off x="304800" y="586422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five years ago</a:t>
            </a:r>
          </a:p>
        </p:txBody>
      </p:sp>
      <p:sp>
        <p:nvSpPr>
          <p:cNvPr id="30726" name="文本框 79877"/>
          <p:cNvSpPr txBox="1">
            <a:spLocks noChangeArrowheads="1"/>
          </p:cNvSpPr>
          <p:nvPr/>
        </p:nvSpPr>
        <p:spPr bwMode="auto">
          <a:xfrm>
            <a:off x="3182938" y="586422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now</a:t>
            </a:r>
          </a:p>
        </p:txBody>
      </p:sp>
      <p:sp>
        <p:nvSpPr>
          <p:cNvPr id="30727" name="文本框 79878"/>
          <p:cNvSpPr txBox="1">
            <a:spLocks noChangeArrowheads="1"/>
          </p:cNvSpPr>
          <p:nvPr/>
        </p:nvSpPr>
        <p:spPr bwMode="auto">
          <a:xfrm>
            <a:off x="5943600" y="5864225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2400" b="1">
                <a:latin typeface="Verdana" panose="020B0604030504040204" pitchFamily="34" charset="0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five</a:t>
            </a:r>
            <a:r>
              <a:rPr lang="en-US" altLang="zh-CN" sz="2400" b="1">
                <a:latin typeface="Verdana" panose="020B0604030504040204" pitchFamily="34" charset="0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years</a:t>
            </a:r>
          </a:p>
        </p:txBody>
      </p:sp>
      <p:sp>
        <p:nvSpPr>
          <p:cNvPr id="30728" name="直接连接符 79879"/>
          <p:cNvSpPr>
            <a:spLocks noChangeShapeType="1"/>
          </p:cNvSpPr>
          <p:nvPr/>
        </p:nvSpPr>
        <p:spPr bwMode="auto">
          <a:xfrm>
            <a:off x="1527175" y="5505450"/>
            <a:ext cx="0" cy="2174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9" name="直接连接符 79880"/>
          <p:cNvSpPr>
            <a:spLocks noChangeShapeType="1"/>
          </p:cNvSpPr>
          <p:nvPr/>
        </p:nvSpPr>
        <p:spPr bwMode="auto">
          <a:xfrm>
            <a:off x="6135688" y="5505450"/>
            <a:ext cx="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0" name="直接连接符 79881"/>
          <p:cNvSpPr>
            <a:spLocks noChangeShapeType="1"/>
          </p:cNvSpPr>
          <p:nvPr/>
        </p:nvSpPr>
        <p:spPr bwMode="auto">
          <a:xfrm>
            <a:off x="3543300" y="5505450"/>
            <a:ext cx="0" cy="2174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7892"/>
          <p:cNvSpPr>
            <a:spLocks noChangeArrowheads="1"/>
          </p:cNvSpPr>
          <p:nvPr/>
        </p:nvSpPr>
        <p:spPr bwMode="auto">
          <a:xfrm>
            <a:off x="601663" y="1066800"/>
            <a:ext cx="4275137" cy="64452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defRPr/>
            </a:pPr>
            <a:r>
              <a:rPr lang="en-US" altLang="zh-CN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One possible version</a:t>
            </a:r>
            <a:r>
              <a:rPr lang="zh-CN" alt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sym typeface="+mn-ea"/>
              </a:rPr>
              <a:t>：</a:t>
            </a:r>
          </a:p>
        </p:txBody>
      </p:sp>
      <p:sp>
        <p:nvSpPr>
          <p:cNvPr id="31747" name="文本框 37893"/>
          <p:cNvSpPr txBox="1">
            <a:spLocks noChangeArrowheads="1"/>
          </p:cNvSpPr>
          <p:nvPr/>
        </p:nvSpPr>
        <p:spPr bwMode="auto">
          <a:xfrm>
            <a:off x="568325" y="1895475"/>
            <a:ext cx="78486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</a:rPr>
              <a:t>In 20 years, I think I’ll be a super policeman. I’ll live in America, because there will be more joys in that city. As a super policeman, I  think I will catch many bad guys(</a:t>
            </a:r>
            <a:r>
              <a:rPr lang="zh-CN" altLang="en-US" sz="3200" i="1">
                <a:solidFill>
                  <a:srgbClr val="FF0000"/>
                </a:solidFill>
                <a:latin typeface="Times New Roman" panose="02020603050405020304" pitchFamily="18" charset="0"/>
              </a:rPr>
              <a:t>坏人</a:t>
            </a: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</a:rPr>
              <a:t>), so I’ll help keep the city peaceful. And in my free time, I’ll attend all kinds of dancing balls,</a:t>
            </a:r>
            <a:endParaRPr lang="en-US" altLang="zh-CN" sz="32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83972"/>
          <p:cNvSpPr>
            <a:spLocks noChangeArrowheads="1"/>
          </p:cNvSpPr>
          <p:nvPr/>
        </p:nvSpPr>
        <p:spPr bwMode="auto">
          <a:xfrm>
            <a:off x="600075" y="1066800"/>
            <a:ext cx="8010525" cy="447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</a:rPr>
              <a:t>so that I can make a lot of friends. In addition,</a:t>
            </a:r>
            <a:r>
              <a:rPr lang="zh-CN" altLang="en-US" sz="3200" i="1">
                <a:solidFill>
                  <a:srgbClr val="FF0000"/>
                </a:solidFill>
                <a:latin typeface="Times New Roman" panose="02020603050405020304" pitchFamily="18" charset="0"/>
              </a:rPr>
              <a:t>（另外）</a:t>
            </a:r>
            <a:r>
              <a:rPr lang="en-US" altLang="zh-CN" sz="3200" i="1">
                <a:solidFill>
                  <a:srgbClr val="FF0000"/>
                </a:solidFill>
                <a:latin typeface="Times New Roman" panose="02020603050405020304" pitchFamily="18" charset="0"/>
              </a:rPr>
              <a:t>I want to take a holiday to travel around the world. Every time when I get home, my neighborhood Coco will sing for me. I like this kind of life.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endParaRPr lang="en-US" altLang="zh-CN" sz="32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60325" y="1025525"/>
            <a:ext cx="1997075" cy="125571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600" dirty="0">
                <a:latin typeface="Times New Roman" panose="02020603050405020304" pitchFamily="18" charset="0"/>
                <a:sym typeface="+mn-ea"/>
              </a:rPr>
              <a:t>the topic sentence</a:t>
            </a:r>
            <a:endParaRPr lang="zh-CN" altLang="en-US" sz="2600" dirty="0">
              <a:sym typeface="+mn-ea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548063" y="1192213"/>
            <a:ext cx="41386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>
                <a:latin typeface="Times New Roman" panose="02020603050405020304" pitchFamily="18" charset="0"/>
              </a:rPr>
              <a:t>My life in 20 years will be …</a:t>
            </a:r>
            <a:endParaRPr lang="zh-CN" altLang="en-US" sz="2600"/>
          </a:p>
        </p:txBody>
      </p:sp>
      <p:sp>
        <p:nvSpPr>
          <p:cNvPr id="6" name="椭圆 5"/>
          <p:cNvSpPr/>
          <p:nvPr/>
        </p:nvSpPr>
        <p:spPr>
          <a:xfrm>
            <a:off x="22225" y="2847975"/>
            <a:ext cx="2263775" cy="125571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600" dirty="0">
                <a:latin typeface="Times New Roman" panose="02020603050405020304" pitchFamily="18" charset="0"/>
                <a:sym typeface="+mn-ea"/>
              </a:rPr>
              <a:t>supporting sentences</a:t>
            </a:r>
            <a:endParaRPr lang="zh-CN" altLang="en-US" sz="2600" dirty="0">
              <a:sym typeface="+mn-ea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687763" y="2011363"/>
            <a:ext cx="4572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>
                <a:latin typeface="Times New Roman" panose="02020603050405020304" pitchFamily="18" charset="0"/>
              </a:rPr>
              <a:t>I will work as a ... and ...</a:t>
            </a:r>
            <a:endParaRPr lang="zh-CN" altLang="en-US" sz="2600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687763" y="2617788"/>
            <a:ext cx="5848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>
                <a:latin typeface="Times New Roman" panose="02020603050405020304" pitchFamily="18" charset="0"/>
              </a:rPr>
              <a:t>I will also have much free time to travel ...</a:t>
            </a:r>
            <a:endParaRPr lang="zh-CN" altLang="en-US" sz="260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709988" y="3297238"/>
            <a:ext cx="27225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>
                <a:latin typeface="Times New Roman" panose="02020603050405020304" pitchFamily="18" charset="0"/>
              </a:rPr>
              <a:t>My home will be...</a:t>
            </a:r>
            <a:endParaRPr lang="zh-CN" altLang="en-US" sz="2600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687763" y="4114800"/>
            <a:ext cx="38338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600">
                <a:latin typeface="Times New Roman" panose="02020603050405020304" pitchFamily="18" charset="0"/>
              </a:rPr>
              <a:t>My neighborhood will be...</a:t>
            </a:r>
            <a:endParaRPr lang="zh-CN" altLang="en-US" sz="2600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687763" y="5095875"/>
            <a:ext cx="5151437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600">
                <a:latin typeface="Times New Roman" panose="02020603050405020304" pitchFamily="18" charset="0"/>
              </a:rPr>
              <a:t>My life in the future is beautiful…</a:t>
            </a:r>
          </a:p>
          <a:p>
            <a:r>
              <a:rPr lang="en-US" altLang="zh-CN" sz="2600">
                <a:latin typeface="Times New Roman" panose="02020603050405020304" pitchFamily="18" charset="0"/>
              </a:rPr>
              <a:t>I like this kind of life.</a:t>
            </a:r>
            <a:endParaRPr lang="zh-CN" altLang="en-US" sz="2600"/>
          </a:p>
        </p:txBody>
      </p:sp>
      <p:sp>
        <p:nvSpPr>
          <p:cNvPr id="18" name="右箭头 17"/>
          <p:cNvSpPr/>
          <p:nvPr/>
        </p:nvSpPr>
        <p:spPr>
          <a:xfrm>
            <a:off x="2346325" y="1358900"/>
            <a:ext cx="914400" cy="1905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33803" name="组合 19"/>
          <p:cNvGrpSpPr/>
          <p:nvPr/>
        </p:nvGrpSpPr>
        <p:grpSpPr bwMode="auto">
          <a:xfrm>
            <a:off x="22225" y="4754563"/>
            <a:ext cx="2286000" cy="1323975"/>
            <a:chOff x="22753" y="4754838"/>
            <a:chExt cx="2286060" cy="1324363"/>
          </a:xfrm>
        </p:grpSpPr>
        <p:sp>
          <p:nvSpPr>
            <p:cNvPr id="16" name="椭圆 15"/>
            <p:cNvSpPr/>
            <p:nvPr/>
          </p:nvSpPr>
          <p:spPr>
            <a:xfrm>
              <a:off x="22753" y="4754838"/>
              <a:ext cx="2286060" cy="132436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600" dirty="0"/>
            </a:p>
          </p:txBody>
        </p:sp>
        <p:sp>
          <p:nvSpPr>
            <p:cNvPr id="33810" name="矩形 18"/>
            <p:cNvSpPr>
              <a:spLocks noChangeArrowheads="1"/>
            </p:cNvSpPr>
            <p:nvPr/>
          </p:nvSpPr>
          <p:spPr bwMode="auto">
            <a:xfrm>
              <a:off x="94871" y="4970743"/>
              <a:ext cx="2213942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600">
                  <a:latin typeface="Times New Roman" panose="02020603050405020304" pitchFamily="18" charset="0"/>
                </a:rPr>
                <a:t>the concluding sentence</a:t>
              </a:r>
              <a:endParaRPr lang="zh-CN" altLang="en-US" sz="2600"/>
            </a:p>
          </p:txBody>
        </p:sp>
      </p:grpSp>
      <p:sp>
        <p:nvSpPr>
          <p:cNvPr id="21" name="右箭头 20"/>
          <p:cNvSpPr/>
          <p:nvPr/>
        </p:nvSpPr>
        <p:spPr>
          <a:xfrm rot="19741290">
            <a:off x="2117725" y="2625725"/>
            <a:ext cx="1654175" cy="298450"/>
          </a:xfrm>
          <a:prstGeom prst="rightArrow">
            <a:avLst>
              <a:gd name="adj1" fmla="val 28563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2" name="右箭头 21"/>
          <p:cNvSpPr/>
          <p:nvPr/>
        </p:nvSpPr>
        <p:spPr>
          <a:xfrm rot="20450716">
            <a:off x="2314575" y="3021013"/>
            <a:ext cx="1460500" cy="20637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" name="右箭头 22"/>
          <p:cNvSpPr/>
          <p:nvPr/>
        </p:nvSpPr>
        <p:spPr>
          <a:xfrm>
            <a:off x="2346325" y="3392488"/>
            <a:ext cx="1436688" cy="23812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4" name="右箭头 23"/>
          <p:cNvSpPr/>
          <p:nvPr/>
        </p:nvSpPr>
        <p:spPr>
          <a:xfrm rot="1092612">
            <a:off x="2281238" y="3887788"/>
            <a:ext cx="1462087" cy="20637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右箭头 24"/>
          <p:cNvSpPr/>
          <p:nvPr/>
        </p:nvSpPr>
        <p:spPr>
          <a:xfrm>
            <a:off x="2487613" y="5321300"/>
            <a:ext cx="914400" cy="1905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7" grpId="0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8916"/>
          <p:cNvSpPr>
            <a:spLocks noChangeArrowheads="1"/>
          </p:cNvSpPr>
          <p:nvPr/>
        </p:nvSpPr>
        <p:spPr bwMode="auto">
          <a:xfrm>
            <a:off x="304800" y="1447800"/>
            <a:ext cx="8610600" cy="2063750"/>
          </a:xfrm>
          <a:prstGeom prst="roundRect">
            <a:avLst/>
          </a:prstGeom>
          <a:noFill/>
          <a:ln w="38100">
            <a:solidFill>
              <a:schemeClr val="accent2"/>
            </a:solidFill>
            <a:miter lim="800000"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Discuss how you think a robot will help students  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with schoolwork in the future. Write down your 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group’s ideas and draw a picture of your robot.</a:t>
            </a:r>
            <a:endParaRPr lang="en-US" altLang="zh-CN" sz="3200" dirty="0" smtClean="0">
              <a:solidFill>
                <a:schemeClr val="accent2">
                  <a:lumMod val="75000"/>
                </a:schemeClr>
              </a:solidFill>
              <a:sym typeface="+mn-ea"/>
            </a:endParaRPr>
          </a:p>
        </p:txBody>
      </p:sp>
      <p:sp>
        <p:nvSpPr>
          <p:cNvPr id="34819" name="文本框 38917"/>
          <p:cNvSpPr txBox="1">
            <a:spLocks noChangeArrowheads="1"/>
          </p:cNvSpPr>
          <p:nvPr/>
        </p:nvSpPr>
        <p:spPr bwMode="auto">
          <a:xfrm>
            <a:off x="609600" y="3640138"/>
            <a:ext cx="7620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Times New Roman" panose="02020603050405020304" pitchFamily="18" charset="0"/>
              </a:rPr>
              <a:t>1.I think students won’t need dictionaries </a:t>
            </a:r>
          </a:p>
          <a:p>
            <a:r>
              <a:rPr lang="en-US" altLang="zh-CN" sz="3200">
                <a:latin typeface="Times New Roman" panose="02020603050405020304" pitchFamily="18" charset="0"/>
              </a:rPr>
              <a:t>   because a robot will tell them the meanings </a:t>
            </a:r>
          </a:p>
          <a:p>
            <a:r>
              <a:rPr lang="en-US" altLang="zh-CN" sz="3200">
                <a:latin typeface="Times New Roman" panose="02020603050405020304" pitchFamily="18" charset="0"/>
              </a:rPr>
              <a:t>   of words. </a:t>
            </a:r>
            <a:endParaRPr lang="en-US" altLang="zh-CN"/>
          </a:p>
        </p:txBody>
      </p:sp>
      <p:sp>
        <p:nvSpPr>
          <p:cNvPr id="6" name="圆角矩形 5"/>
          <p:cNvSpPr/>
          <p:nvPr/>
        </p:nvSpPr>
        <p:spPr>
          <a:xfrm rot="21066357">
            <a:off x="52388" y="808038"/>
            <a:ext cx="2625725" cy="7159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600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Group work</a:t>
            </a:r>
          </a:p>
        </p:txBody>
      </p:sp>
      <p:sp>
        <p:nvSpPr>
          <p:cNvPr id="34821" name="文本框 38917"/>
          <p:cNvSpPr txBox="1">
            <a:spLocks noChangeArrowheads="1"/>
          </p:cNvSpPr>
          <p:nvPr/>
        </p:nvSpPr>
        <p:spPr bwMode="auto">
          <a:xfrm>
            <a:off x="609600" y="3640138"/>
            <a:ext cx="7620000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latin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</a:t>
            </a:r>
            <a:endParaRPr lang="en-US" altLang="zh-CN"/>
          </a:p>
        </p:txBody>
      </p:sp>
    </p:spTree>
  </p:cSld>
  <p:clrMapOvr>
    <a:masterClrMapping/>
  </p:clrMapOvr>
  <p:transition>
    <p:comb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38917"/>
          <p:cNvSpPr txBox="1">
            <a:spLocks noChangeArrowheads="1"/>
          </p:cNvSpPr>
          <p:nvPr/>
        </p:nvSpPr>
        <p:spPr bwMode="auto">
          <a:xfrm>
            <a:off x="457200" y="990600"/>
            <a:ext cx="8305800" cy="5173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35843" name="矩形 84996"/>
          <p:cNvSpPr>
            <a:spLocks noChangeArrowheads="1"/>
          </p:cNvSpPr>
          <p:nvPr/>
        </p:nvSpPr>
        <p:spPr bwMode="auto">
          <a:xfrm>
            <a:off x="609600" y="838200"/>
            <a:ext cx="8153400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5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Sample:</a:t>
            </a:r>
          </a:p>
          <a:p>
            <a:pPr>
              <a:lnSpc>
                <a:spcPct val="145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1. I think students won’t need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to go to school, because their robots can teach them at home.</a:t>
            </a:r>
          </a:p>
          <a:p>
            <a:pPr>
              <a:lnSpc>
                <a:spcPct val="145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2. I think students won’t need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to write their homework on paper but on computer, and robots will help students to correct the homework.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358775" y="762000"/>
            <a:ext cx="860425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 more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后面可跟可数名词或不可数名词；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 fewer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后面跟可数名词；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 less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后面跟不可数名词；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3" name="表格 2"/>
          <p:cNvGraphicFramePr/>
          <p:nvPr/>
        </p:nvGraphicFramePr>
        <p:xfrm>
          <a:off x="179388" y="2590800"/>
          <a:ext cx="8783637" cy="3789363"/>
        </p:xfrm>
        <a:graphic>
          <a:graphicData uri="http://schemas.openxmlformats.org/drawingml/2006/table">
            <a:tbl>
              <a:tblPr/>
              <a:tblGrid>
                <a:gridCol w="4056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6913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0" dirty="0">
                          <a:solidFill>
                            <a:schemeClr val="tx1"/>
                          </a:solidFill>
                        </a:rPr>
                        <a:t>more/fewer</a:t>
                      </a:r>
                      <a:endParaRPr lang="zh-CN" alt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600" b="0" dirty="0">
                          <a:solidFill>
                            <a:schemeClr val="tx1"/>
                          </a:solidFill>
                        </a:rPr>
                        <a:t>more/less</a:t>
                      </a:r>
                      <a:endParaRPr lang="zh-CN" alt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2450"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2" marR="9143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2pPr>
                      <a:lvl3pPr marL="1143000" lvl="2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3pPr>
                      <a:lvl4pPr marL="1600200" lvl="3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4pPr>
                      <a:lvl5pPr marL="2057400" lvl="4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>
                          <a:solidFill>
                            <a:schemeClr val="tx1"/>
                          </a:solidFill>
                          <a:latin typeface="+mn-lt"/>
                          <a:ea typeface="+mn-ea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1800" b="0" dirty="0">
                        <a:solidFill>
                          <a:srgbClr val="000000"/>
                        </a:solidFill>
                      </a:endParaRPr>
                    </a:p>
                  </a:txBody>
                  <a:tcPr marL="91432" marR="9143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358775" y="3654425"/>
            <a:ext cx="396081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CN" sz="3600">
                <a:solidFill>
                  <a:srgbClr val="C00000"/>
                </a:solidFill>
                <a:latin typeface="Times New Roman" panose="02020603050405020304" pitchFamily="18" charset="0"/>
              </a:rPr>
              <a:t>job,             people, </a:t>
            </a:r>
          </a:p>
          <a:p>
            <a:pPr>
              <a:lnSpc>
                <a:spcPct val="110000"/>
              </a:lnSpc>
            </a:pPr>
            <a:r>
              <a:rPr lang="en-US" altLang="zh-CN" sz="3600">
                <a:solidFill>
                  <a:srgbClr val="C00000"/>
                </a:solidFill>
                <a:latin typeface="Times New Roman" panose="02020603050405020304" pitchFamily="18" charset="0"/>
              </a:rPr>
              <a:t>robot</a:t>
            </a:r>
            <a:r>
              <a:rPr lang="zh-CN" altLang="en-US" sz="3600">
                <a:solidFill>
                  <a:srgbClr val="C00000"/>
                </a:solidFill>
                <a:latin typeface="Times New Roman" panose="02020603050405020304" pitchFamily="18" charset="0"/>
              </a:rPr>
              <a:t>，      </a:t>
            </a:r>
            <a:r>
              <a:rPr lang="en-US" altLang="zh-CN" sz="3600">
                <a:solidFill>
                  <a:srgbClr val="C00000"/>
                </a:solidFill>
                <a:latin typeface="Times New Roman" panose="02020603050405020304" pitchFamily="18" charset="0"/>
              </a:rPr>
              <a:t>planet</a:t>
            </a:r>
          </a:p>
          <a:p>
            <a:pPr>
              <a:lnSpc>
                <a:spcPct val="110000"/>
              </a:lnSpc>
            </a:pPr>
            <a:r>
              <a:rPr lang="en-US" altLang="zh-CN" sz="3600">
                <a:solidFill>
                  <a:srgbClr val="C00000"/>
                </a:solidFill>
                <a:latin typeface="Times New Roman" panose="02020603050405020304" pitchFamily="18" charset="0"/>
              </a:rPr>
              <a:t>car,             city</a:t>
            </a:r>
          </a:p>
          <a:p>
            <a:pPr>
              <a:lnSpc>
                <a:spcPct val="110000"/>
              </a:lnSpc>
            </a:pPr>
            <a:r>
              <a:rPr lang="en-US" altLang="zh-CN" sz="3600">
                <a:solidFill>
                  <a:srgbClr val="C00000"/>
                </a:solidFill>
                <a:latin typeface="Times New Roman" panose="02020603050405020304" pitchFamily="18" charset="0"/>
              </a:rPr>
              <a:t>building</a:t>
            </a:r>
            <a:r>
              <a:rPr lang="zh-CN" altLang="en-US" sz="3600">
                <a:solidFill>
                  <a:srgbClr val="C00000"/>
                </a:solidFill>
                <a:latin typeface="Times New Roman" panose="02020603050405020304" pitchFamily="18" charset="0"/>
              </a:rPr>
              <a:t>， </a:t>
            </a:r>
            <a:r>
              <a:rPr lang="en-US" altLang="zh-CN" sz="3600">
                <a:solidFill>
                  <a:srgbClr val="C00000"/>
                </a:solidFill>
                <a:latin typeface="Times New Roman" panose="02020603050405020304" pitchFamily="18" charset="0"/>
              </a:rPr>
              <a:t>tree   </a:t>
            </a:r>
            <a:endParaRPr lang="en-US" altLang="zh-CN" sz="36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365625" y="3681413"/>
            <a:ext cx="4787900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zh-CN" sz="3600">
                <a:solidFill>
                  <a:srgbClr val="7030A0"/>
                </a:solidFill>
                <a:latin typeface="Times New Roman" panose="02020603050405020304" pitchFamily="18" charset="0"/>
              </a:rPr>
              <a:t>pollution,    fresh water</a:t>
            </a:r>
          </a:p>
          <a:p>
            <a:pPr>
              <a:lnSpc>
                <a:spcPct val="110000"/>
              </a:lnSpc>
            </a:pPr>
            <a:r>
              <a:rPr lang="en-US" altLang="zh-CN" sz="3600">
                <a:solidFill>
                  <a:srgbClr val="7030A0"/>
                </a:solidFill>
                <a:latin typeface="Times New Roman" panose="02020603050405020304" pitchFamily="18" charset="0"/>
              </a:rPr>
              <a:t>paper,          clean air, </a:t>
            </a:r>
          </a:p>
          <a:p>
            <a:pPr>
              <a:lnSpc>
                <a:spcPct val="110000"/>
              </a:lnSpc>
            </a:pPr>
            <a:r>
              <a:rPr lang="en-US" altLang="zh-CN" sz="3600">
                <a:solidFill>
                  <a:srgbClr val="7030A0"/>
                </a:solidFill>
                <a:latin typeface="Times New Roman" panose="02020603050405020304" pitchFamily="18" charset="0"/>
              </a:rPr>
              <a:t>free time</a:t>
            </a:r>
            <a:r>
              <a:rPr lang="zh-CN" altLang="en-US" sz="3600">
                <a:solidFill>
                  <a:srgbClr val="7030A0"/>
                </a:solidFill>
                <a:latin typeface="Times New Roman" panose="02020603050405020304" pitchFamily="18" charset="0"/>
              </a:rPr>
              <a:t>，  </a:t>
            </a:r>
            <a:r>
              <a:rPr lang="en-US" altLang="zh-CN" sz="3600">
                <a:solidFill>
                  <a:srgbClr val="7030A0"/>
                </a:solidFill>
                <a:latin typeface="Times New Roman" panose="02020603050405020304" pitchFamily="18" charset="0"/>
              </a:rPr>
              <a:t>money</a:t>
            </a:r>
            <a:endParaRPr lang="en-US" altLang="zh-CN" sz="36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20713" y="1712913"/>
            <a:ext cx="788352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56030" indent="-12560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Girl:  Mom, what will the future _____ like?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Mom: Well, no one knows what the future will be _______.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Girl:  But ______ I be beautiful like you? ______ I be a pilot? I want to fly up into the sky. </a:t>
            </a:r>
            <a:endParaRPr lang="en-US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762000"/>
            <a:ext cx="8210550" cy="661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altLang="zh-CN" sz="3400" dirty="0" smtClean="0">
                <a:solidFill>
                  <a:schemeClr val="accent2">
                    <a:lumMod val="75000"/>
                  </a:schemeClr>
                </a:solidFill>
                <a:sym typeface="+mn-ea"/>
              </a:rPr>
              <a:t>  Fill in the blanks in the conversation.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324600" y="1712913"/>
            <a:ext cx="9350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19400" y="2949575"/>
            <a:ext cx="935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like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81275" y="3513138"/>
            <a:ext cx="93503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35188" y="4098925"/>
            <a:ext cx="1152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Will 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标题 1"/>
          <p:cNvSpPr>
            <a:spLocks noGrp="1" noChangeArrowheads="1"/>
          </p:cNvSpPr>
          <p:nvPr>
            <p:ph type="title"/>
          </p:nvPr>
        </p:nvSpPr>
        <p:spPr>
          <a:xfrm>
            <a:off x="619125" y="1454150"/>
            <a:ext cx="8524875" cy="40322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能够理解并运用新单词：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holiday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word</a:t>
            </a:r>
            <a:b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学会使用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topic sentence, support sentences and conclude sentences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来描述将来的生活。</a:t>
            </a:r>
            <a:b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培养学生的发散思维，激发对未来生活的想象。</a:t>
            </a:r>
            <a:b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鼓励学生为更好的未来做准备。</a:t>
            </a:r>
          </a:p>
        </p:txBody>
      </p:sp>
      <p:sp>
        <p:nvSpPr>
          <p:cNvPr id="3" name="矩形 2"/>
          <p:cNvSpPr/>
          <p:nvPr/>
        </p:nvSpPr>
        <p:spPr>
          <a:xfrm>
            <a:off x="3505200" y="649288"/>
            <a:ext cx="2032000" cy="646112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600" dirty="0">
                <a:solidFill>
                  <a:schemeClr val="tx2">
                    <a:lumMod val="10000"/>
                  </a:schemeClr>
                </a:solidFill>
                <a:sym typeface="+mn-ea"/>
              </a:rPr>
              <a:t>学习目标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33400" y="914400"/>
            <a:ext cx="78486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344930" indent="-1344930">
              <a:lnSpc>
                <a:spcPct val="11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Mom: You’re already beautiful. And </a:t>
            </a:r>
          </a:p>
          <a:p>
            <a:pPr marL="1344930" indent="-1344930">
              <a:lnSpc>
                <a:spcPct val="11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         you should study hard. Then you   </a:t>
            </a:r>
          </a:p>
          <a:p>
            <a:pPr marL="1344930" indent="-1344930">
              <a:lnSpc>
                <a:spcPct val="11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            _____ be a pilot.</a:t>
            </a:r>
          </a:p>
          <a:p>
            <a:pPr marL="1344930" indent="-1344930">
              <a:lnSpc>
                <a:spcPct val="11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Girl:   OK. I must study harder then. </a:t>
            </a:r>
          </a:p>
          <a:p>
            <a:pPr marL="1344930" indent="-1344930">
              <a:lnSpc>
                <a:spcPct val="11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Mom: But you should also remember that ______ will ____both good and bad things in life.   </a:t>
            </a:r>
          </a:p>
          <a:p>
            <a:pPr marL="1344930" indent="-1344930">
              <a:lnSpc>
                <a:spcPct val="110000"/>
              </a:lnSpc>
            </a:pPr>
            <a:r>
              <a:rPr lang="en-US" altLang="zh-CN" sz="3200">
                <a:latin typeface="Times New Roman" panose="02020603050405020304" pitchFamily="18" charset="0"/>
              </a:rPr>
              <a:t>Girl:   Oh, I’m not scared, Mom, because you ______ help me!</a:t>
            </a:r>
            <a:endParaRPr lang="en-US" altLang="zh-C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908175" y="1981200"/>
            <a:ext cx="966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057400" y="3619500"/>
            <a:ext cx="1266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there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097338" y="3619500"/>
            <a:ext cx="968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68513" y="5256213"/>
            <a:ext cx="9667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will</a:t>
            </a:r>
            <a:endParaRPr lang="en-US" altLang="zh-C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10593"/>
          <p:cNvSpPr txBox="1">
            <a:spLocks noChangeArrowheads="1"/>
          </p:cNvSpPr>
          <p:nvPr/>
        </p:nvSpPr>
        <p:spPr bwMode="auto">
          <a:xfrm>
            <a:off x="290513" y="881063"/>
            <a:ext cx="8569325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▲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So I’ll probably just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keep 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a bird.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keep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en-US" altLang="zh-CN" sz="2700" i="1"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. “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保持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; 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维持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; 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喂养”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1)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keep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sb. / sth. +</a:t>
            </a: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形容词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   “使某人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某物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……”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e.g. The job kept them busy for a year. 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2)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keep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形容词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    “保持”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e.g. The man ran up and down to keep warm.                    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3)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keep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 + sb. / sth. doing      “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让某人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/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某物继续做某事”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e.g. She kept us waiting for her at the station for an hour.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4)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keep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7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doing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     “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继续做</a:t>
            </a: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700">
                <a:latin typeface="Times New Roman" panose="02020603050405020304" pitchFamily="18" charset="0"/>
                <a:ea typeface="黑体" panose="02010609060101010101" pitchFamily="49" charset="-122"/>
              </a:rPr>
              <a:t>坚持做”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zh-CN" sz="2700">
                <a:latin typeface="Times New Roman" panose="02020603050405020304" pitchFamily="18" charset="0"/>
                <a:ea typeface="黑体" panose="02010609060101010101" pitchFamily="49" charset="-122"/>
              </a:rPr>
              <a:t>e.g. He kept running after her, trying to catch her.         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562600" y="609600"/>
            <a:ext cx="2735263" cy="646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600" noProof="1">
                <a:solidFill>
                  <a:srgbClr val="FF0000"/>
                </a:solidFill>
                <a:sym typeface="+mn-ea"/>
              </a:rPr>
              <a:t>问题探究</a:t>
            </a:r>
            <a:endParaRPr lang="zh-CN" altLang="zh-CN" sz="3600" noProof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0" y="609600"/>
            <a:ext cx="9144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▲one day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some day</a:t>
            </a: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one day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表示“（过去或将来）某一天”，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some day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表示“（将来）总有一天，（日后）某天”。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导练：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）一天，一只小猴子在河边大树上玩。 </a:t>
            </a:r>
            <a:r>
              <a:rPr lang="en-US" altLang="zh-CN" sz="2800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One day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 little monkey was playing in a tall tree by the river .</a:t>
            </a: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我们输了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次，但总有一天我们会赢。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We have lost 100 times, but </a:t>
            </a:r>
            <a:r>
              <a:rPr lang="en-US" altLang="zh-CN" sz="2800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some day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we shall win.</a:t>
            </a: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▲during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的用法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during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意为“在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…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时间内，在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…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期间”，谓语动词常为持续性的动作或状态，时间段前常有限定词（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the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this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that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these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those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和物主代词等），表特指。如：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during the winter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during that time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during my holidays.</a:t>
            </a:r>
          </a:p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导练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The twins lived there ____the years 1993 to 1995.</a:t>
            </a: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 during B between C in D at</a:t>
            </a:r>
          </a:p>
          <a:p>
            <a:endParaRPr lang="zh-CN" altLang="en-US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96257"/>
          <p:cNvSpPr txBox="1">
            <a:spLocks noChangeArrowheads="1"/>
          </p:cNvSpPr>
          <p:nvPr/>
        </p:nvSpPr>
        <p:spPr bwMode="auto">
          <a:xfrm>
            <a:off x="457200" y="1371600"/>
            <a:ext cx="75596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用一般将来时填空。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借助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will)</a:t>
            </a:r>
          </a:p>
        </p:txBody>
      </p:sp>
      <p:sp>
        <p:nvSpPr>
          <p:cNvPr id="41987" name="文本占位符 96258"/>
          <p:cNvSpPr txBox="1">
            <a:spLocks noChangeArrowheads="1"/>
          </p:cNvSpPr>
          <p:nvPr/>
        </p:nvSpPr>
        <p:spPr bwMode="auto">
          <a:xfrm>
            <a:off x="395288" y="1981200"/>
            <a:ext cx="87487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170180" indent="-17018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 I _________ (visit) my uncle this weekend.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 There _______ (be) a sports meeting in our school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next week.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 He __________ (help) you with your Chinese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this evening.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 They _________(play) soccer if it doesn’t rain.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5. We _________ (have) a meeting tomorrow.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143000" y="1981200"/>
            <a:ext cx="1944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will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visit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752600" y="25146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will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47800" y="3733800"/>
            <a:ext cx="20177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will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help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600200" y="4953000"/>
            <a:ext cx="274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will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play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371600" y="5486400"/>
            <a:ext cx="281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will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</a:t>
            </a:r>
          </a:p>
        </p:txBody>
      </p:sp>
      <p:sp>
        <p:nvSpPr>
          <p:cNvPr id="41993" name="TextBox 8"/>
          <p:cNvSpPr txBox="1">
            <a:spLocks noChangeArrowheads="1"/>
          </p:cNvSpPr>
          <p:nvPr/>
        </p:nvSpPr>
        <p:spPr bwMode="auto">
          <a:xfrm>
            <a:off x="152400" y="609600"/>
            <a:ext cx="21336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0000"/>
                </a:solidFill>
              </a:rPr>
              <a:t>课堂评价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标题 97281"/>
          <p:cNvSpPr txBox="1">
            <a:spLocks noChangeArrowheads="1"/>
          </p:cNvSpPr>
          <p:nvPr/>
        </p:nvSpPr>
        <p:spPr bwMode="auto">
          <a:xfrm>
            <a:off x="460375" y="854075"/>
            <a:ext cx="385921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二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翻译句子</a:t>
            </a:r>
          </a:p>
        </p:txBody>
      </p:sp>
      <p:sp>
        <p:nvSpPr>
          <p:cNvPr id="43011" name="文本占位符 97282"/>
          <p:cNvSpPr txBox="1">
            <a:spLocks noChangeArrowheads="1"/>
          </p:cNvSpPr>
          <p:nvPr/>
        </p:nvSpPr>
        <p:spPr bwMode="auto">
          <a:xfrm>
            <a:off x="528638" y="1624013"/>
            <a:ext cx="8443912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170180" indent="-17018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你认为人们的家里会有机器人吗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  Do ______ ______ there will be robots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  _____ ___________ homes?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人们将活到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150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岁。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People _____ _____ _____ ____ 150 years old.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我认为她会当医生。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I think she ______ ____ a doctor.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933575" y="2217738"/>
            <a:ext cx="23764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      think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246188" y="2924175"/>
            <a:ext cx="3752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people’s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133600" y="4283075"/>
            <a:ext cx="4730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will      live      to       be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781300" y="5638800"/>
            <a:ext cx="2625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will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文本占位符 98305"/>
          <p:cNvSpPr txBox="1">
            <a:spLocks noChangeArrowheads="1"/>
          </p:cNvSpPr>
          <p:nvPr/>
        </p:nvSpPr>
        <p:spPr bwMode="auto">
          <a:xfrm>
            <a:off x="457200" y="1066800"/>
            <a:ext cx="83629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170180" indent="-17018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你住哪儿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? 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我住在北京。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______ _____ _____ ______? I live in Beijing.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他反复看她的来信。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He read her letter ____ ____ ____ _______.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等了很长一段时间后他厌烦了。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He _____ _______ after he waited for long.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429000" y="3048000"/>
            <a:ext cx="46085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over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and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over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again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219200" y="4419600"/>
            <a:ext cx="2935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got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bored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44550" y="1625600"/>
            <a:ext cx="5581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Where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    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live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3"/>
          <p:cNvSpPr>
            <a:spLocks noChangeArrowheads="1" noChangeShapeType="1" noTextEdit="1"/>
          </p:cNvSpPr>
          <p:nvPr/>
        </p:nvSpPr>
        <p:spPr bwMode="auto">
          <a:xfrm>
            <a:off x="3276600" y="836613"/>
            <a:ext cx="2733675" cy="10080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5059" name="Rectangle 3"/>
          <p:cNvSpPr txBox="1">
            <a:spLocks noChangeArrowheads="1"/>
          </p:cNvSpPr>
          <p:nvPr/>
        </p:nvSpPr>
        <p:spPr bwMode="auto">
          <a:xfrm>
            <a:off x="304800" y="2089150"/>
            <a:ext cx="835342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1000"/>
              </a:spcBef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写作内容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: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你想要拥有你自己的机器人，跟科学家描述一下你都要求你的机器人会什么技能！</a:t>
            </a:r>
          </a:p>
        </p:txBody>
      </p:sp>
      <p:sp>
        <p:nvSpPr>
          <p:cNvPr id="45060" name="文本占位符 100353"/>
          <p:cNvSpPr txBox="1">
            <a:spLocks noChangeArrowheads="1"/>
          </p:cNvSpPr>
          <p:nvPr/>
        </p:nvSpPr>
        <p:spPr bwMode="auto">
          <a:xfrm>
            <a:off x="457200" y="3429000"/>
            <a:ext cx="85693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Dear robot scientist,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   I am a student from No.52 Middle School.  ________  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______________________________________________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_______________________________________________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_____________________________.               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                                                                                         Yours</a:t>
            </a:r>
            <a:r>
              <a:rPr lang="en-US" altLang="zh-CN" sz="2400" i="1">
                <a:solidFill>
                  <a:srgbClr val="333300"/>
                </a:solidFill>
                <a:latin typeface="Calibri" panose="020F0502020204030204" pitchFamily="34" charset="0"/>
              </a:rPr>
              <a:t>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56000" y="685800"/>
            <a:ext cx="2032000" cy="646113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600" dirty="0">
                <a:solidFill>
                  <a:schemeClr val="tx2">
                    <a:lumMod val="10000"/>
                  </a:schemeClr>
                </a:solidFill>
                <a:sym typeface="+mn-ea"/>
              </a:rPr>
              <a:t>自学互研</a:t>
            </a:r>
          </a:p>
        </p:txBody>
      </p:sp>
      <p:sp>
        <p:nvSpPr>
          <p:cNvPr id="4" name="矩形 3"/>
          <p:cNvSpPr/>
          <p:nvPr/>
        </p:nvSpPr>
        <p:spPr>
          <a:xfrm>
            <a:off x="609600" y="1066800"/>
            <a:ext cx="1825625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200" dirty="0">
                <a:solidFill>
                  <a:schemeClr val="tx2">
                    <a:lumMod val="10000"/>
                  </a:schemeClr>
                </a:solidFill>
                <a:sym typeface="+mn-ea"/>
              </a:rPr>
              <a:t>新词自查</a:t>
            </a:r>
          </a:p>
        </p:txBody>
      </p:sp>
      <p:sp>
        <p:nvSpPr>
          <p:cNvPr id="21508" name="矩形 4"/>
          <p:cNvSpPr>
            <a:spLocks noChangeArrowheads="1"/>
          </p:cNvSpPr>
          <p:nvPr/>
        </p:nvSpPr>
        <p:spPr bwMode="auto">
          <a:xfrm>
            <a:off x="457200" y="1681163"/>
            <a:ext cx="64912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pPr eaLnBrk="0" hangingPunct="0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根据句意及汉语提示完成句子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228600" y="2162175"/>
            <a:ext cx="8056563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Times New Roman" panose="02020603050405020304" pitchFamily="18" charset="0"/>
              </a:rPr>
              <a:t>1. We can visit my museums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during</a:t>
            </a:r>
            <a:r>
              <a:rPr lang="en-US" altLang="zh-CN" sz="2400">
                <a:latin typeface="Times New Roman" panose="02020603050405020304" pitchFamily="18" charset="0"/>
              </a:rPr>
              <a:t> (</a:t>
            </a:r>
            <a:r>
              <a:rPr lang="zh-CN" altLang="en-US" sz="2400">
                <a:latin typeface="Times New Roman" panose="02020603050405020304" pitchFamily="18" charset="0"/>
              </a:rPr>
              <a:t>在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······</a:t>
            </a:r>
            <a:r>
              <a:rPr lang="zh-CN" altLang="en-US" sz="2400">
                <a:latin typeface="Times New Roman" panose="02020603050405020304" pitchFamily="18" charset="0"/>
              </a:rPr>
              <a:t>期间</a:t>
            </a:r>
            <a:r>
              <a:rPr lang="en-US" altLang="zh-CN" sz="2400">
                <a:latin typeface="Times New Roman" panose="02020603050405020304" pitchFamily="18" charset="0"/>
              </a:rPr>
              <a:t>) the vacation.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    to Beijing.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2. The girl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probably</a:t>
            </a:r>
            <a:r>
              <a:rPr lang="en-US" altLang="zh-CN" sz="2400">
                <a:latin typeface="Times New Roman" panose="02020603050405020304" pitchFamily="18" charset="0"/>
              </a:rPr>
              <a:t> (</a:t>
            </a:r>
            <a:r>
              <a:rPr lang="zh-CN" altLang="en-US" sz="2400">
                <a:latin typeface="Times New Roman" panose="02020603050405020304" pitchFamily="18" charset="0"/>
              </a:rPr>
              <a:t>很可能</a:t>
            </a:r>
            <a:r>
              <a:rPr lang="en-US" altLang="zh-CN" sz="2400">
                <a:latin typeface="Times New Roman" panose="02020603050405020304" pitchFamily="18" charset="0"/>
              </a:rPr>
              <a:t>) didn’t know who her father really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    is.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3. The doctor says vegetables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are good for </a:t>
            </a:r>
            <a:r>
              <a:rPr lang="en-US" altLang="zh-CN" sz="2400"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latin typeface="Times New Roman" panose="02020603050405020304" pitchFamily="18" charset="0"/>
              </a:rPr>
              <a:t>对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······</a:t>
            </a:r>
            <a:r>
              <a:rPr lang="zh-CN" altLang="en-US" sz="2400">
                <a:latin typeface="Times New Roman" panose="02020603050405020304" pitchFamily="18" charset="0"/>
              </a:rPr>
              <a:t>有好处</a:t>
            </a:r>
            <a:r>
              <a:rPr lang="en-US" altLang="zh-CN" sz="2400">
                <a:latin typeface="Times New Roman" panose="02020603050405020304" pitchFamily="18" charset="0"/>
              </a:rPr>
              <a:t>) our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    health.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4. In China,there are several special traditional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holidays</a:t>
            </a:r>
            <a:r>
              <a:rPr lang="en-US" altLang="zh-CN" sz="2400">
                <a:latin typeface="Times New Roman" panose="02020603050405020304" pitchFamily="18" charset="0"/>
              </a:rPr>
              <a:t> (</a:t>
            </a:r>
            <a:r>
              <a:rPr lang="zh-CN" altLang="en-US" sz="2400">
                <a:latin typeface="Times New Roman" panose="02020603050405020304" pitchFamily="18" charset="0"/>
              </a:rPr>
              <a:t>假期</a:t>
            </a:r>
            <a:r>
              <a:rPr lang="en-US" altLang="zh-CN" sz="2400">
                <a:latin typeface="Times New Roman" panose="02020603050405020304" pitchFamily="18" charset="0"/>
              </a:rPr>
              <a:t>).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5. Because of the pollution, there will be less and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fresh water </a:t>
            </a:r>
            <a:r>
              <a:rPr lang="en-US" altLang="zh-CN" sz="2400">
                <a:latin typeface="Times New Roman" panose="02020603050405020304" pitchFamily="18" charset="0"/>
              </a:rPr>
              <a:t>(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    </a:t>
            </a:r>
            <a:r>
              <a:rPr lang="zh-CN" altLang="en-US" sz="2400">
                <a:latin typeface="Times New Roman" panose="02020603050405020304" pitchFamily="18" charset="0"/>
              </a:rPr>
              <a:t>淡水</a:t>
            </a:r>
            <a:r>
              <a:rPr lang="en-US" altLang="zh-CN" sz="2400">
                <a:latin typeface="Times New Roman" panose="02020603050405020304" pitchFamily="18" charset="0"/>
              </a:rPr>
              <a:t>) on the earth.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6. My grandpa likes to live in the countryside because there is </a:t>
            </a:r>
          </a:p>
          <a:p>
            <a:r>
              <a:rPr lang="en-US" altLang="zh-CN" sz="2400">
                <a:latin typeface="Times New Roman" panose="02020603050405020304" pitchFamily="18" charset="0"/>
              </a:rPr>
              <a:t>  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clean air </a:t>
            </a:r>
            <a:r>
              <a:rPr lang="en-US" altLang="zh-CN" sz="2400"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latin typeface="Times New Roman" panose="02020603050405020304" pitchFamily="18" charset="0"/>
              </a:rPr>
              <a:t>干净的空气</a:t>
            </a:r>
            <a:r>
              <a:rPr lang="en-US" altLang="zh-CN" sz="2400">
                <a:latin typeface="Times New Roman" panose="02020603050405020304" pitchFamily="18" charset="0"/>
              </a:rPr>
              <a:t>).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3886200" y="2667000"/>
            <a:ext cx="91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600200" y="33528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962400" y="4114800"/>
            <a:ext cx="1600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096000" y="48006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减号 14"/>
          <p:cNvSpPr/>
          <p:nvPr/>
        </p:nvSpPr>
        <p:spPr bwMode="auto">
          <a:xfrm>
            <a:off x="3657600" y="1600200"/>
            <a:ext cx="12192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6" name="减号 15"/>
          <p:cNvSpPr/>
          <p:nvPr/>
        </p:nvSpPr>
        <p:spPr bwMode="auto">
          <a:xfrm>
            <a:off x="1371600" y="2286000"/>
            <a:ext cx="16002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7" name="减号 16"/>
          <p:cNvSpPr/>
          <p:nvPr/>
        </p:nvSpPr>
        <p:spPr bwMode="auto">
          <a:xfrm>
            <a:off x="3581400" y="3048000"/>
            <a:ext cx="22098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8" name="减号 17"/>
          <p:cNvSpPr/>
          <p:nvPr/>
        </p:nvSpPr>
        <p:spPr bwMode="auto">
          <a:xfrm>
            <a:off x="5791200" y="3733800"/>
            <a:ext cx="15240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6324600" y="5181600"/>
            <a:ext cx="137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09600" y="62484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减号 23"/>
          <p:cNvSpPr/>
          <p:nvPr/>
        </p:nvSpPr>
        <p:spPr bwMode="auto">
          <a:xfrm>
            <a:off x="6019800" y="4267200"/>
            <a:ext cx="1981200" cy="14478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5" name="减号 24"/>
          <p:cNvSpPr/>
          <p:nvPr/>
        </p:nvSpPr>
        <p:spPr bwMode="auto">
          <a:xfrm>
            <a:off x="304800" y="5334000"/>
            <a:ext cx="1600200" cy="14478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557213" y="3998913"/>
            <a:ext cx="72009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7.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醒来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8.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能够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9.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突然倒下；跌倒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___________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10.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寻找；寻求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______________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57213" y="1320800"/>
            <a:ext cx="82423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在工厂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______________ 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做简单工作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多次；反复地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5.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许多；大量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6.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看起来像人类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________________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398713" y="1354138"/>
            <a:ext cx="2520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factories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22600" y="1852613"/>
            <a:ext cx="3313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simple jobs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371850" y="2363788"/>
            <a:ext cx="4824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over and over again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135313" y="2863850"/>
            <a:ext cx="3816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hundreds of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71850" y="3389313"/>
            <a:ext cx="3887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like humans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85938" y="3984625"/>
            <a:ext cx="18732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wake up 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930400" y="4497388"/>
            <a:ext cx="25193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able to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9188" y="5026025"/>
            <a:ext cx="25923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fall down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405188" y="5500688"/>
            <a:ext cx="2089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look for </a:t>
            </a:r>
          </a:p>
        </p:txBody>
      </p:sp>
      <p:sp>
        <p:nvSpPr>
          <p:cNvPr id="15" name="圆角矩形 14"/>
          <p:cNvSpPr/>
          <p:nvPr/>
        </p:nvSpPr>
        <p:spPr>
          <a:xfrm rot="1763535">
            <a:off x="6848475" y="1081088"/>
            <a:ext cx="2184400" cy="7143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600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Revision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14338" y="990600"/>
            <a:ext cx="7662862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probably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adv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很可能；大概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(=maybe)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14338" y="2422525"/>
            <a:ext cx="66246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during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prep.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期间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52488" y="1462088"/>
            <a:ext cx="69199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e.g. The boys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probably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dress up as ghost. </a:t>
            </a: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   这些男孩可能会装扮成鬼。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54063" y="2900363"/>
            <a:ext cx="84232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e.g. He swims every day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during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the summer.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  他夏天每天游泳。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763" y="3783013"/>
            <a:ext cx="86756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holiday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假期；假日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7400" y="4240213"/>
            <a:ext cx="77390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e.g. take a holiday      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度假</a:t>
            </a: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the school holidays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学校假期</a:t>
            </a:r>
          </a:p>
          <a:p>
            <a:pPr eaLnBrk="1" hangingPunct="1"/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on summer holidays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暑假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763" y="5535613"/>
            <a:ext cx="86756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word 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单词；词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54063" y="5972175"/>
            <a:ext cx="7739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e.g. the meanings of words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单词的意思</a:t>
            </a:r>
          </a:p>
        </p:txBody>
      </p:sp>
      <p:sp>
        <p:nvSpPr>
          <p:cNvPr id="11" name="圆角矩形 10"/>
          <p:cNvSpPr/>
          <p:nvPr/>
        </p:nvSpPr>
        <p:spPr>
          <a:xfrm rot="1231927">
            <a:off x="6729413" y="952500"/>
            <a:ext cx="2297112" cy="64611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New words</a:t>
            </a:r>
          </a:p>
        </p:txBody>
      </p:sp>
      <p:sp>
        <p:nvSpPr>
          <p:cNvPr id="23563" name="TextBox 11"/>
          <p:cNvSpPr txBox="1">
            <a:spLocks noChangeArrowheads="1"/>
          </p:cNvSpPr>
          <p:nvPr/>
        </p:nvSpPr>
        <p:spPr bwMode="auto">
          <a:xfrm>
            <a:off x="0" y="609600"/>
            <a:ext cx="160020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</a:rPr>
              <a:t>Present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533400" y="838200"/>
            <a:ext cx="8137525" cy="1600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3a  Read Jill’s answers to the question “What will your life be like in the future?” Fill in the blanks with the words in the box. </a:t>
            </a:r>
            <a:endParaRPr lang="zh-CN" altLang="en-US" sz="32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914400" y="2743200"/>
            <a:ext cx="7129463" cy="10779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320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meet    work     live     look      keep wear    more     less     fewer    take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447675" y="3944938"/>
            <a:ext cx="87757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In 20 years, I think I’ll be a newspaper reporter. I’ll _____ in Shanghai, because there will be ______ jobs in that city. As a reporter, I think I will _____ lots of interesting people, so I’ll have more friends. I’ll have ______ pets, though, because I’ll have _____ free time.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986713" y="3962400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live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559425" y="4486275"/>
            <a:ext cx="1368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more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79925" y="4979988"/>
            <a:ext cx="1368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meet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11500" y="6048375"/>
            <a:ext cx="1368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less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559425" y="5502275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fewer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4267200" y="4502150"/>
            <a:ext cx="3048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33400" y="5513388"/>
            <a:ext cx="194468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215900" y="2165350"/>
            <a:ext cx="8459788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So I’ll probably just _____ a bird. During the week, I’ll _______ smart clothes. On the weekend, I’ll _____ less smart but I’ll be more comfortable. In the future, people will ______ more so they’ll probably have fewer vacations, but I think I’ll _____ a holiday in HongKong when possible. One day I’ll even go to Australia.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255963" y="2165350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keep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77825" y="2679700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wear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735763" y="2689225"/>
            <a:ext cx="13684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look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71550" y="3708400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work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032250" y="4252913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take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258888" y="2709863"/>
            <a:ext cx="13684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3276600" y="2740025"/>
            <a:ext cx="1752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5257800" y="2740025"/>
            <a:ext cx="24479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468313" y="3211513"/>
            <a:ext cx="303688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3924300" y="4776788"/>
            <a:ext cx="23241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3" name="Text Box 5"/>
          <p:cNvSpPr txBox="1">
            <a:spLocks noChangeArrowheads="1"/>
          </p:cNvSpPr>
          <p:nvPr/>
        </p:nvSpPr>
        <p:spPr bwMode="auto">
          <a:xfrm>
            <a:off x="215900" y="1006475"/>
            <a:ext cx="87757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And my apartment will be no good for pets because it’ll be too small.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27652"/>
          <p:cNvSpPr>
            <a:spLocks noChangeArrowheads="1"/>
          </p:cNvSpPr>
          <p:nvPr/>
        </p:nvSpPr>
        <p:spPr bwMode="auto">
          <a:xfrm>
            <a:off x="304800" y="838200"/>
            <a:ext cx="845820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5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I’ll have _______ pets, though, </a:t>
            </a:r>
          </a:p>
          <a:p>
            <a:pPr eaLnBrk="0" hangingPunct="0">
              <a:lnSpc>
                <a:spcPct val="115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because I’ll have _______ free </a:t>
            </a:r>
          </a:p>
          <a:p>
            <a:pPr eaLnBrk="0" hangingPunct="0">
              <a:lnSpc>
                <a:spcPct val="115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time. And my apartment will </a:t>
            </a:r>
          </a:p>
          <a:p>
            <a:pPr eaLnBrk="0" hangingPunct="0">
              <a:lnSpc>
                <a:spcPct val="115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be no good for pets because it’ll</a:t>
            </a:r>
          </a:p>
          <a:p>
            <a:pPr eaLnBrk="0" hangingPunct="0">
              <a:lnSpc>
                <a:spcPct val="115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be too small. So I’ll probably just </a:t>
            </a:r>
          </a:p>
          <a:p>
            <a:pPr eaLnBrk="0" hangingPunct="0">
              <a:lnSpc>
                <a:spcPct val="115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____a bird. During the week, I’ll____ smart clothes. On the weekend, I’ll ____ less smart but I’ll be more comfortable. In the future, people will ____ more so they’ll probably have fewer vacations, but I think </a:t>
            </a:r>
          </a:p>
          <a:p>
            <a:pPr eaLnBrk="0" hangingPunct="0">
              <a:lnSpc>
                <a:spcPct val="115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I’ll _______ a holiday in Hong kong when possible. One day I’ll even go to Australia.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765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4554" y="704641"/>
            <a:ext cx="2285782" cy="2532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865313" y="873125"/>
            <a:ext cx="1001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fewer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240088" y="1358900"/>
            <a:ext cx="722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less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82575" y="3286125"/>
            <a:ext cx="860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keep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029200" y="3276600"/>
            <a:ext cx="882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wear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781675" y="4267200"/>
            <a:ext cx="923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work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143000" y="5257800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take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835275" y="3800475"/>
            <a:ext cx="822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look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图片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3" y="4491038"/>
            <a:ext cx="2652712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图片 77825" descr="computer programmer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" y="2387600"/>
            <a:ext cx="2616200" cy="1955800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2" name="图片 77826" descr="basketball player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0100" y="2390775"/>
            <a:ext cx="2616200" cy="1955800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图片 77827" descr="airline pilot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38888" y="2398713"/>
            <a:ext cx="2476500" cy="1955800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图片 77828" descr="engineer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8300" y="4483100"/>
            <a:ext cx="2616200" cy="1892300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图片 77830" descr="actor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38888" y="4483100"/>
            <a:ext cx="2476500" cy="1892300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33425" y="3662363"/>
            <a:ext cx="1704975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computer</a:t>
            </a:r>
          </a:p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programmer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425825" y="3935413"/>
            <a:ext cx="240982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basketball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player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637338" y="3949700"/>
            <a:ext cx="162083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airline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pilot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963613" y="5938838"/>
            <a:ext cx="1243012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engineer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095750" y="5918200"/>
            <a:ext cx="1071563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teacher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7292975" y="5918200"/>
            <a:ext cx="798513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actor</a:t>
            </a:r>
          </a:p>
        </p:txBody>
      </p:sp>
      <p:sp>
        <p:nvSpPr>
          <p:cNvPr id="14" name="文本框 77837"/>
          <p:cNvSpPr txBox="1">
            <a:spLocks noChangeArrowheads="1"/>
          </p:cNvSpPr>
          <p:nvPr/>
        </p:nvSpPr>
        <p:spPr bwMode="auto">
          <a:xfrm>
            <a:off x="349250" y="698500"/>
            <a:ext cx="7696200" cy="1557338"/>
          </a:xfrm>
          <a:prstGeom prst="rect">
            <a:avLst/>
          </a:prstGeom>
          <a:noFill/>
          <a:ln>
            <a:noFill/>
          </a:ln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sym typeface="+mn-ea"/>
              </a:rPr>
              <a:t>What will you be in 10 years ?</a:t>
            </a:r>
          </a:p>
          <a:p>
            <a:pPr eaLnBrk="1" hangingPunct="1">
              <a:defRPr/>
            </a:pP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sym typeface="+mn-ea"/>
              </a:rPr>
              <a:t>I will be a …</a:t>
            </a:r>
          </a:p>
          <a:p>
            <a:pPr eaLnBrk="1" hangingPunct="1">
              <a:defRPr/>
            </a:pPr>
            <a:r>
              <a:rPr lang="en-US" altLang="zh-CN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sym typeface="+mn-ea"/>
              </a:rPr>
              <a:t>Where will you work? I will work in…..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POCKET_SHAPE_SH" val="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POCKET_SHAPE_SH" val="H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  <p:tag name="OOFV49UTZTO7NAF8CT2I6W==" val="Gxo9d9GqO8k="/>
  <p:tag name="ICJA5AH5LE1OU3CEJ/NSQG==" val="XqPEInArPNG4skT822HQgQ=="/>
  <p:tag name="POCKET_SHAPE_SH" val="H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1936</Words>
  <Application>Microsoft Office PowerPoint</Application>
  <PresentationFormat>全屏显示(4:3)</PresentationFormat>
  <Paragraphs>243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0" baseType="lpstr">
      <vt:lpstr>黑体</vt:lpstr>
      <vt:lpstr>华文楷体</vt:lpstr>
      <vt:lpstr>隶书</vt:lpstr>
      <vt:lpstr>宋体</vt:lpstr>
      <vt:lpstr>微软雅黑</vt:lpstr>
      <vt:lpstr>Arial</vt:lpstr>
      <vt:lpstr>Calibri</vt:lpstr>
      <vt:lpstr>Franklin Gothic Book</vt:lpstr>
      <vt:lpstr>Franklin Gothic Medium</vt:lpstr>
      <vt:lpstr>Times New Roman</vt:lpstr>
      <vt:lpstr>Verdana</vt:lpstr>
      <vt:lpstr>Wingdings</vt:lpstr>
      <vt:lpstr>Wingdings 2</vt:lpstr>
      <vt:lpstr>WWW.2PPT.COM
</vt:lpstr>
      <vt:lpstr>PowerPoint 演示文稿</vt:lpstr>
      <vt:lpstr>1.能够理解并运用新单词：holiday，word 2.学会使用topic sentence, support sentences and conclude sentences 来描述将来的生活。 3.培养学生的发散思维，激发对未来生活的想象。 4.鼓励学生为更好的未来做准备。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2016-08-01T07:47:00Z</dcterms:created>
  <dcterms:modified xsi:type="dcterms:W3CDTF">2023-01-16T18:54:14Z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7D6EC67AA63E46E1928AA9027097E621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