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317" r:id="rId4"/>
    <p:sldId id="316" r:id="rId5"/>
    <p:sldId id="307" r:id="rId6"/>
    <p:sldId id="308" r:id="rId7"/>
    <p:sldId id="309" r:id="rId8"/>
    <p:sldId id="310" r:id="rId9"/>
    <p:sldId id="311" r:id="rId10"/>
    <p:sldId id="312" r:id="rId11"/>
    <p:sldId id="277" r:id="rId12"/>
    <p:sldId id="306" r:id="rId13"/>
    <p:sldId id="281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0099FF"/>
    <a:srgbClr val="FFFFCC"/>
    <a:srgbClr val="FFCCFF"/>
    <a:srgbClr val="FF0000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A70936-E990-45AD-A454-59CD1FF1C31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70936-E990-45AD-A454-59CD1FF1C316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EE12DA2-A883-45F5-BF2C-DBB04446711E}" type="slidenum">
              <a:rPr lang="en-US" altLang="zh-CN" sz="1200" b="0">
                <a:solidFill>
                  <a:schemeClr val="tx1"/>
                </a:solidFill>
                <a:latin typeface="Arial" panose="020B0604020202020204" pitchFamily="34" charset="0"/>
              </a:rPr>
              <a:t>6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68E7536-09DD-4A2E-B93C-2E02E92B709C}" type="slidenum">
              <a:rPr lang="en-US" altLang="zh-CN" sz="1200" b="0">
                <a:solidFill>
                  <a:schemeClr val="tx1"/>
                </a:solidFill>
                <a:latin typeface="Arial" panose="020B0604020202020204" pitchFamily="34" charset="0"/>
              </a:rPr>
              <a:t>7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48D3-A054-4DD9-9C7E-286B3DD64F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9F14-3D60-4946-BF66-84A3FFB029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3613-69AA-4652-A191-DCBA0273D8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EFA7-F6DD-41E5-BEF4-3DB0E7EEC9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48D3-A054-4DD9-9C7E-286B3DD64F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46C1-BBCB-4E6D-AE1C-E1F718111C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094F-7608-457A-9BD0-CD8C8F7CC7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5E4C-4D80-4970-9A65-78B7FEEB32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5D18-A8E1-4DA3-8601-FF43F8D3B5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2FD6-8B71-4151-BA15-2D4C809C64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D939-EB71-44D7-AAB1-835C7CABF4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430C-F28E-4C7C-AC6C-BCB148590D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218B98A-88A9-4F5D-B5A5-44D44CCB6CD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audio" Target="file:///C:\Users\user\Desktop\&#24405;&#20687;&#35838;\&#27575;&#38125;&#24405;&#20687;&#35838;\8AU4Reading.mp3" TargetMode="External"/><Relationship Id="rId1" Type="http://schemas.microsoft.com/office/2007/relationships/media" Target="file:///C:\Users\user\Desktop\&#24405;&#20687;&#35838;\&#27575;&#38125;&#24405;&#20687;&#35838;\8AU4Reading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491911493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1828800"/>
          </a:xfrm>
          <a:solidFill>
            <a:schemeClr val="bg1">
              <a:alpha val="67058"/>
            </a:schemeClr>
          </a:solidFill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U4 Do it yourself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Reading 1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62000" y="5486400"/>
            <a:ext cx="2590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15914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ps1059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2395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latin typeface="Times New Roman" panose="02020603050405020304" pitchFamily="18" charset="0"/>
              </a:rPr>
              <a:t>Solution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533400"/>
            <a:ext cx="586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Think about the ways to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solve this problem.</a:t>
            </a:r>
          </a:p>
          <a:p>
            <a:pPr marL="609600" indent="-609600">
              <a:spcBef>
                <a:spcPct val="20000"/>
              </a:spcBef>
            </a:pPr>
            <a:endParaRPr lang="en-US" altLang="zh-CN" sz="4000" dirty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9093" name="Picture 5" descr="e0fffca10d8a8c50d56c18179fe596b8_big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2133600"/>
            <a:ext cx="3505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1949bcc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91000"/>
            <a:ext cx="43434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Oval 8"/>
          <p:cNvSpPr>
            <a:spLocks noChangeArrowheads="1"/>
          </p:cNvSpPr>
          <p:nvPr/>
        </p:nvSpPr>
        <p:spPr bwMode="auto">
          <a:xfrm rot="-2034272">
            <a:off x="2590800" y="1828800"/>
            <a:ext cx="1008063" cy="3300413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89097" name="8AU4Readi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9406" fill="hold"/>
                                        <p:tgtEl>
                                          <p:spTgt spid="89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7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7"/>
                </p:tgtEl>
              </p:cMediaNode>
            </p:audio>
          </p:childTnLst>
        </p:cTn>
      </p:par>
    </p:tnLst>
    <p:bldLst>
      <p:bldP spid="890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U13646_20102395518134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467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2971800" y="1676400"/>
            <a:ext cx="3200400" cy="3124200"/>
          </a:xfrm>
          <a:prstGeom prst="ellipse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is crazy about DIY</a:t>
            </a:r>
          </a:p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love to repair things </a:t>
            </a:r>
          </a:p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decorate his house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52400" y="457200"/>
            <a:ext cx="3657600" cy="1752600"/>
          </a:xfrm>
          <a:prstGeom prst="roundRect">
            <a:avLst>
              <a:gd name="adj" fmla="val 16667"/>
            </a:avLst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in a brighter light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mistake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power cut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5105400" y="457200"/>
            <a:ext cx="3657600" cy="1752600"/>
          </a:xfrm>
          <a:prstGeom prst="roundRect">
            <a:avLst>
              <a:gd name="adj" fmla="val 16667"/>
            </a:avLst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up a picture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a pipe</a:t>
            </a:r>
            <a:b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room with water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152400" y="4419600"/>
            <a:ext cx="3657600" cy="1752600"/>
          </a:xfrm>
          <a:prstGeom prst="roundRect">
            <a:avLst>
              <a:gd name="adj" fmla="val 16667"/>
            </a:avLst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paint the living room blue</a:t>
            </a: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have blue walls </a:t>
            </a: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a blue ceiling </a:t>
            </a: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floor</a:t>
            </a:r>
          </a:p>
        </p:txBody>
      </p:sp>
      <p:pic>
        <p:nvPicPr>
          <p:cNvPr id="36875" name="Picture 11" descr="图片22"/>
          <p:cNvPicPr>
            <a:picLocks noChangeAspect="1" noChangeArrowheads="1"/>
          </p:cNvPicPr>
          <p:nvPr/>
        </p:nvPicPr>
        <p:blipFill>
          <a:blip r:embed="rId3" cstate="email"/>
          <a:srcRect l="40787" r="28624" b="78572"/>
          <a:stretch>
            <a:fillRect/>
          </a:stretch>
        </p:blipFill>
        <p:spPr bwMode="auto">
          <a:xfrm>
            <a:off x="4191000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5943600" y="1981200"/>
            <a:ext cx="3200400" cy="2971800"/>
          </a:xfrm>
          <a:custGeom>
            <a:avLst/>
            <a:gdLst>
              <a:gd name="T0" fmla="*/ 1609090 w 21600"/>
              <a:gd name="T1" fmla="*/ 300895 h 21600"/>
              <a:gd name="T2" fmla="*/ 433832 w 21600"/>
              <a:gd name="T3" fmla="*/ 1485900 h 21600"/>
              <a:gd name="T4" fmla="*/ 1609090 w 21600"/>
              <a:gd name="T5" fmla="*/ 2971800 h 21600"/>
              <a:gd name="T6" fmla="*/ 2766568 w 21600"/>
              <a:gd name="T7" fmla="*/ 148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4876800" y="4572000"/>
            <a:ext cx="3657600" cy="1752600"/>
          </a:xfrm>
          <a:prstGeom prst="roundRect">
            <a:avLst>
              <a:gd name="adj" fmla="val 16667"/>
            </a:avLst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spend 5 hours putting </a:t>
            </a: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up the shelf</a:t>
            </a: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 couldn’t stay</a:t>
            </a: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end was much higher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6324600" y="2133600"/>
            <a:ext cx="23622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 about DIY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course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  <p:bldP spid="36882" grpId="0" animBg="1"/>
      <p:bldP spid="36874" grpId="0" animBg="1"/>
      <p:bldP spid="368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ad3ea623f256ef6b9c9b8521e6ff_800_8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610600" cy="3581400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What should we do when we do DIY jobs?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What do you think of Andrew?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crazy about DIY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never give up DIY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not really good at DIY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stubborn  (</a:t>
            </a:r>
            <a:r>
              <a:rPr lang="zh-CN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固执的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…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200400" y="228600"/>
            <a:ext cx="5715000" cy="1219200"/>
          </a:xfrm>
          <a:prstGeom prst="cloudCallout">
            <a:avLst>
              <a:gd name="adj1" fmla="val -16889"/>
              <a:gd name="adj2" fmla="val 125130"/>
            </a:avLst>
          </a:prstGeom>
          <a:gradFill rotWithShape="1">
            <a:gsLst>
              <a:gs pos="0">
                <a:schemeClr val="bg1"/>
              </a:gs>
              <a:gs pos="100000">
                <a:srgbClr val="FF99CC">
                  <a:alpha val="71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0"/>
            <a:ext cx="613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 rot="19600705">
            <a:off x="1676400" y="2809111"/>
            <a:ext cx="388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own DIY stories. Let’s share them next class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9" descr="u=4107904600,1661792523&amp;fm=1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2514600"/>
            <a:ext cx="3333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图片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05000"/>
            <a:ext cx="29892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51200" y="2514600"/>
            <a:ext cx="5892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Prediction: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article mainly about?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28600" y="381000"/>
            <a:ext cx="50292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cousin and DIY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590800" y="1981200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66CC"/>
                </a:solidFill>
              </a:rPr>
              <a:t>Andrew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5c1c38ddf0b15daa5c272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bg1"/>
              </a:gs>
              <a:gs pos="50000">
                <a:srgbClr val="FF99CC">
                  <a:alpha val="32001"/>
                </a:srgbClr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structure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1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2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3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4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5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Andrew</a:t>
            </a:r>
          </a:p>
          <a:p>
            <a:pPr eaLnBrk="1" hangingPunct="1">
              <a:lnSpc>
                <a:spcPct val="180000"/>
              </a:lnSpc>
            </a:pP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Andrew’s DIY jobs</a:t>
            </a:r>
          </a:p>
          <a:p>
            <a:pPr eaLnBrk="1" hangingPunct="1">
              <a:lnSpc>
                <a:spcPct val="180000"/>
              </a:lnSpc>
            </a:pP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Advice from Suzy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1981200" y="22098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2057400" y="2971800"/>
            <a:ext cx="2209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2057400" y="38862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2057400" y="3886200"/>
            <a:ext cx="2209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2057400" y="55626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2667000" y="2590800"/>
            <a:ext cx="6670675" cy="608013"/>
          </a:xfrm>
          <a:prstGeom prst="ellipse">
            <a:avLst/>
          </a:prstGeom>
          <a:solidFill>
            <a:schemeClr val="accent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/>
              <a:t>What does Andrew love to do?</a:t>
            </a:r>
          </a:p>
        </p:txBody>
      </p:sp>
      <p:sp>
        <p:nvSpPr>
          <p:cNvPr id="98318" name="Oval 14"/>
          <p:cNvSpPr>
            <a:spLocks noChangeArrowheads="1"/>
          </p:cNvSpPr>
          <p:nvPr/>
        </p:nvSpPr>
        <p:spPr bwMode="auto">
          <a:xfrm>
            <a:off x="3200400" y="4343400"/>
            <a:ext cx="5354638" cy="608013"/>
          </a:xfrm>
          <a:prstGeom prst="ellipse">
            <a:avLst/>
          </a:prstGeom>
          <a:solidFill>
            <a:schemeClr val="accent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/>
              <a:t>Is Andrew good at DIY?</a:t>
            </a:r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2406650" y="5867400"/>
            <a:ext cx="7381875" cy="608013"/>
          </a:xfrm>
          <a:prstGeom prst="ellipse">
            <a:avLst/>
          </a:prstGeom>
          <a:solidFill>
            <a:schemeClr val="accent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/>
              <a:t>What did Suzy advise him to do?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  <p:bldP spid="98313" grpId="0" animBg="1"/>
      <p:bldP spid="98314" grpId="0" animBg="1"/>
      <p:bldP spid="98315" grpId="0" animBg="1"/>
      <p:bldP spid="98316" grpId="0" animBg="1"/>
      <p:bldP spid="98317" grpId="0" animBg="1"/>
      <p:bldP spid="98318" grpId="0" animBg="1"/>
      <p:bldP spid="983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  <a:noFill/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Millie’s notes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486400"/>
          </a:xfrm>
          <a:noFill/>
          <a:ln w="63500" cap="rnd">
            <a:solidFill>
              <a:srgbClr val="008080"/>
            </a:solidFill>
            <a:prstDash val="sysDot"/>
            <a:miter lim="800000"/>
          </a:ln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Suzy’s cousin loves doing DIY.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Suzy’s cousin failed to put in a new light in his bedroom.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Suzy’s cousin put a picture on a pipe.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Suzy’s cousin thought the cat was boring, so he painted it blue.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took Suzy’s cousin only a few minutes to put up the shelf on the wall.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Suzy’s cousin wants to get better at DIY.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533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7988300" y="2286000"/>
            <a:ext cx="457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8051800" y="2946400"/>
            <a:ext cx="406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562600" y="36576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</a:p>
          <a:p>
            <a:pPr algn="ctr" eaLnBrk="1" hangingPunct="1">
              <a:lnSpc>
                <a:spcPct val="60000"/>
              </a:lnSpc>
            </a:pP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867400" y="2981325"/>
            <a:ext cx="1828800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 his bedroom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8077200" y="4089400"/>
            <a:ext cx="3683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8128000" y="5211763"/>
            <a:ext cx="3302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4724400" y="4724400"/>
            <a:ext cx="3352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5 hours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8153400" y="5918200"/>
            <a:ext cx="381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  <p:bldP spid="95241" grpId="0" animBg="1"/>
      <p:bldP spid="95239" grpId="0" animBg="1"/>
      <p:bldP spid="95240" grpId="0" animBg="1"/>
      <p:bldP spid="95242" grpId="0" animBg="1"/>
      <p:bldP spid="95243" grpId="0" animBg="1"/>
      <p:bldP spid="95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101120622112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cf8b5c70118b14e7cc61441fbb6266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</a:rPr>
              <a:t>Putting in a brighter light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Problems Andrew caused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Putting in a brighter light: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_______________________________________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Putting up a picture: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_______________________________________</a:t>
            </a:r>
          </a:p>
          <a:p>
            <a:pPr marL="609600" indent="-609600" eaLnBrk="1" hangingPunct="1">
              <a:buFontTx/>
              <a:buNone/>
            </a:pPr>
            <a:endParaRPr lang="en-US" altLang="zh-CN" b="1" smtClean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0" name="Picture 6" descr="acf8b5c70118b14e7cc61441fbb6266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657600" y="3810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</a:rPr>
              <a:t>Putting up a picture</a:t>
            </a:r>
          </a:p>
        </p:txBody>
      </p:sp>
      <p:pic>
        <p:nvPicPr>
          <p:cNvPr id="6152" name="Picture 8" descr="2457331_100829035332_2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990600"/>
            <a:ext cx="3276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chemeClr val="accent2"/>
                </a:solidFill>
                <a:latin typeface="Times New Roman" panose="02020603050405020304" pitchFamily="18" charset="0"/>
              </a:rPr>
              <a:t>The whole house had </a:t>
            </a:r>
            <a:r>
              <a:rPr kumimoji="1" lang="en-US" altLang="zh-CN" sz="3200">
                <a:latin typeface="Times New Roman" panose="02020603050405020304" pitchFamily="18" charset="0"/>
              </a:rPr>
              <a:t>a power cut</a:t>
            </a:r>
            <a:r>
              <a:rPr kumimoji="1" lang="en-US" altLang="zh-CN" sz="32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chemeClr val="accent2"/>
                </a:solidFill>
                <a:latin typeface="Times New Roman" panose="02020603050405020304" pitchFamily="18" charset="0"/>
              </a:rPr>
              <a:t>He hit a </a:t>
            </a:r>
            <a:r>
              <a:rPr kumimoji="1" lang="en-US" altLang="zh-CN" sz="3200">
                <a:latin typeface="Times New Roman" panose="02020603050405020304" pitchFamily="18" charset="0"/>
              </a:rPr>
              <a:t>pipe</a:t>
            </a:r>
            <a:r>
              <a:rPr kumimoji="1" lang="en-US" altLang="zh-CN" sz="3200">
                <a:solidFill>
                  <a:schemeClr val="accent2"/>
                </a:solidFill>
                <a:latin typeface="Times New Roman" panose="02020603050405020304" pitchFamily="18" charset="0"/>
              </a:rPr>
              <a:t> and filled the room with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utoUpdateAnimBg="0"/>
      <p:bldP spid="839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562600" y="2057400"/>
            <a:ext cx="1417638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       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81000" y="228600"/>
            <a:ext cx="5715000" cy="1219200"/>
          </a:xfrm>
          <a:prstGeom prst="cloudCallout">
            <a:avLst>
              <a:gd name="adj1" fmla="val 26056"/>
              <a:gd name="adj2" fmla="val 9192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71001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thinking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1752600"/>
            <a:ext cx="815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6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Why did Andrew put in a brighter light?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What will you do when your house has such terrible problems?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</a:pPr>
            <a:endParaRPr lang="en-US" altLang="zh-CN" sz="3200" dirty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438400" y="2438400"/>
            <a:ext cx="1417638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       </a:t>
            </a:r>
          </a:p>
        </p:txBody>
      </p:sp>
      <p:pic>
        <p:nvPicPr>
          <p:cNvPr id="8195" name="Picture 5" descr="acf8b5c70118b14e7cc61441fbb6266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934200" y="4572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</a:rPr>
              <a:t>Painting the living room</a:t>
            </a:r>
          </a:p>
        </p:txBody>
      </p:sp>
      <p:pic>
        <p:nvPicPr>
          <p:cNvPr id="8197" name="Picture 7" descr="图片2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25975"/>
            <a:ext cx="2076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983163" y="1905000"/>
            <a:ext cx="1417637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       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09600" y="1828800"/>
            <a:ext cx="6172200" cy="2438400"/>
          </a:xfrm>
          <a:prstGeom prst="rect">
            <a:avLst/>
          </a:prstGeom>
          <a:solidFill>
            <a:srgbClr val="FF99CC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Now the living room has not only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blue walls but also a blue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ceiling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floor. Even his cat is blue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now!</a:t>
            </a:r>
          </a:p>
          <a:p>
            <a:pPr marL="609600" indent="-609600">
              <a:spcBef>
                <a:spcPct val="20000"/>
              </a:spcBef>
            </a:pPr>
            <a:endParaRPr lang="en-US" altLang="zh-CN" sz="3200" dirty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5" grpId="0" animBg="1"/>
      <p:bldP spid="860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73291_232825017_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6477000" cy="37338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were Andrew, how would you paint the living room?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were Andrew’s mum, what would you do?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14400" y="609600"/>
            <a:ext cx="5715000" cy="1219200"/>
          </a:xfrm>
          <a:prstGeom prst="cloudCallout">
            <a:avLst>
              <a:gd name="adj1" fmla="val 31111"/>
              <a:gd name="adj2" fmla="val 9388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71001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cf8b5c70118b14e7cc61441fbb62662[1]"/>
          <p:cNvPicPr>
            <a:picLocks noChangeAspect="1" noChangeArrowheads="1"/>
          </p:cNvPicPr>
          <p:nvPr/>
        </p:nvPicPr>
        <p:blipFill>
          <a:blip r:embed="rId2" cstate="email"/>
          <a:srcRect b="-2859"/>
          <a:stretch>
            <a:fillRect/>
          </a:stretch>
        </p:blipFill>
        <p:spPr bwMode="auto">
          <a:xfrm>
            <a:off x="0" y="2514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e0fffca10d8a8c50d56c18179fe596b8_big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6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</a:rPr>
              <a:t>Putting up a shelf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43200" y="228600"/>
            <a:ext cx="6096000" cy="6629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Suzy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want a shelf … my bed.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Andrew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 … !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 half a day later)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Suzy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Wow, how long did you do it?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Andrew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spent … putting up the shelf. Isn’t it great?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Suzy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Whoops! The books can’t stay there because … of the shelf is … than …!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1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1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全屏显示(4:3)</PresentationFormat>
  <Paragraphs>107</Paragraphs>
  <Slides>13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楷体</vt:lpstr>
      <vt:lpstr>宋体</vt:lpstr>
      <vt:lpstr>微软雅黑</vt:lpstr>
      <vt:lpstr>Arial</vt:lpstr>
      <vt:lpstr>Comic Sans MS</vt:lpstr>
      <vt:lpstr>Times New Roman</vt:lpstr>
      <vt:lpstr>WWW.2PPT.COM
</vt:lpstr>
      <vt:lpstr>   U4 Do it yourself   Reading 1</vt:lpstr>
      <vt:lpstr>PowerPoint 演示文稿</vt:lpstr>
      <vt:lpstr>Article structure</vt:lpstr>
      <vt:lpstr>Millie’s notes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2013-03-28T12:21:00Z</dcterms:created>
  <dcterms:modified xsi:type="dcterms:W3CDTF">2023-01-16T18:54:20Z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D56427B2DE254B72BB9A169A4E440BB5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