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43" r:id="rId2"/>
    <p:sldId id="519" r:id="rId3"/>
    <p:sldId id="765" r:id="rId4"/>
    <p:sldId id="766" r:id="rId5"/>
    <p:sldId id="767" r:id="rId6"/>
    <p:sldId id="768" r:id="rId7"/>
    <p:sldId id="769" r:id="rId8"/>
    <p:sldId id="770" r:id="rId9"/>
    <p:sldId id="771" r:id="rId10"/>
    <p:sldId id="772" r:id="rId11"/>
    <p:sldId id="773" r:id="rId12"/>
    <p:sldId id="774" r:id="rId13"/>
    <p:sldId id="775" r:id="rId14"/>
    <p:sldId id="776" r:id="rId15"/>
    <p:sldId id="777" r:id="rId16"/>
    <p:sldId id="778" r:id="rId17"/>
    <p:sldId id="779" r:id="rId18"/>
    <p:sldId id="780" r:id="rId19"/>
    <p:sldId id="781" r:id="rId20"/>
    <p:sldId id="782" r:id="rId21"/>
    <p:sldId id="783" r:id="rId22"/>
    <p:sldId id="761" r:id="rId23"/>
    <p:sldId id="762" r:id="rId24"/>
    <p:sldId id="763" r:id="rId25"/>
    <p:sldId id="764" r:id="rId26"/>
    <p:sldId id="602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indent="0" algn="l" defTabSz="6858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14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342900" indent="0" algn="l" defTabSz="6858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14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685800" indent="0" algn="l" defTabSz="6858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14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028700" indent="0" algn="l" defTabSz="6858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14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371600" indent="0" algn="l" defTabSz="6858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14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sz="1200"/>
          </a:p>
        </p:txBody>
      </p:sp>
      <p:sp>
        <p:nvSpPr>
          <p:cNvPr id="2051" name="日期占位符 2"/>
          <p:cNvSpPr>
            <a:spLocks noGrp="1"/>
          </p:cNvSpPr>
          <p:nvPr>
            <p:ph type="dt" sz="quarter" idx="9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A7CCE8EB-6729-4FEE-9A4B-B0FA79ACC59A}" type="datetime1">
              <a:rPr lang="zh-CN" altLang="en-US" sz="1200"/>
              <a:t>2023-01-17</a:t>
            </a:fld>
            <a:endParaRPr lang="zh-CN" altLang="en-US" sz="1200"/>
          </a:p>
        </p:txBody>
      </p:sp>
      <p:sp>
        <p:nvSpPr>
          <p:cNvPr id="2052" name="页脚占位符 3"/>
          <p:cNvSpPr>
            <a:spLocks noGrp="1"/>
          </p:cNvSpPr>
          <p:nvPr>
            <p:ph type="ftr" sz="quarter" idx="19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200"/>
          </a:p>
        </p:txBody>
      </p:sp>
      <p:sp>
        <p:nvSpPr>
          <p:cNvPr id="2053" name="灯片编号占位符 4"/>
          <p:cNvSpPr>
            <a:spLocks noGrp="1"/>
          </p:cNvSpPr>
          <p:nvPr>
            <p:ph type="sldNum" sz="quarter" idx="29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8C98F73B-D4CD-40BE-82F9-FAE2A017E4C2}" type="slidenum">
              <a:rPr lang="zh-CN" altLang="en-US" sz="1200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sz="12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9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endParaRPr lang="en-US" altLang="zh-CN" sz="1200"/>
          </a:p>
        </p:txBody>
      </p:sp>
      <p:sp>
        <p:nvSpPr>
          <p:cNvPr id="3076" name="Rectangle 4"/>
          <p:cNvSpPr>
            <a:spLocks noGrp="1" noRot="1" noChangeAspect="1"/>
          </p:cNvSpPr>
          <p:nvPr>
            <p:ph type="sldImg" idx="19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  <a:miter lim="800000"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2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/>
            <a:r>
              <a:t>单击此处编辑母版文本样式</a:t>
            </a:r>
          </a:p>
          <a:p>
            <a:pPr marL="457200" lvl="1" indent="0" defTabSz="914400"/>
            <a:r>
              <a:t>第二级</a:t>
            </a:r>
          </a:p>
          <a:p>
            <a:pPr marL="914400" lvl="2" indent="0" defTabSz="914400"/>
            <a:r>
              <a:t>第三级</a:t>
            </a:r>
          </a:p>
          <a:p>
            <a:pPr marL="1371600" lvl="3" indent="0" defTabSz="914400"/>
            <a:r>
              <a:t>第四级</a:t>
            </a:r>
          </a:p>
          <a:p>
            <a:pPr marL="1828800" lvl="4" indent="0" defTabSz="914400"/>
            <a:r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9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en-US" altLang="zh-CN" sz="120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9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D4234543-01DE-499D-AFA9-9FF8E07A7335}" type="slidenum">
              <a:rPr lang="zh-CN" altLang="en-US" sz="1200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6146" name="文本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00E8FB2-DFEB-4BAF-8803-816A998CC8AF}" type="datetime1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2023-01-17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ct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D1FB621-E167-448B-B77E-6CC8392F35BE}" type="slidenum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1863000"/>
            <a:ext cx="7349400" cy="764100"/>
          </a:xfrm>
        </p:spPr>
        <p:txBody>
          <a:bodyPr vert="horz" lIns="67500" tIns="35100" rIns="67500" bIns="35100" rtlCol="0" anchor="t" anchorCtr="0">
            <a:normAutofit/>
          </a:bodyPr>
          <a:lstStyle>
            <a:lvl1pPr algn="ctr">
              <a:defRPr sz="45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2670300"/>
            <a:ext cx="7349400" cy="353700"/>
          </a:xfrm>
        </p:spPr>
        <p:txBody>
          <a:bodyPr lIns="67500" tIns="35100" rIns="67500" bIns="351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00E8FB2-DFEB-4BAF-8803-816A998CC8AF}" type="datetime1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2023-01-17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ct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D1FB621-E167-448B-B77E-6CC8392F35BE}" type="slidenum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00E8FB2-DFEB-4BAF-8803-816A998CC8AF}" type="datetime1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2023-01-17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ct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D1FB621-E167-448B-B77E-6CC8392F35BE}" type="slidenum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00E8FB2-DFEB-4BAF-8803-816A998CC8AF}" type="datetime1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2023-01-17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ct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D1FB621-E167-448B-B77E-6CC8392F35BE}" type="slidenum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00E8FB2-DFEB-4BAF-8803-816A998CC8AF}" type="datetime1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2023-01-17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ct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D1FB621-E167-448B-B77E-6CC8392F35BE}" type="slidenum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0" y="1117800"/>
            <a:ext cx="8226900" cy="3569400"/>
          </a:xfrm>
        </p:spPr>
        <p:txBody>
          <a:bodyPr vert="horz" lIns="67500" tIns="35100" rIns="67500" bIns="35100" rtlCol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00E8FB2-DFEB-4BAF-8803-816A998CC8AF}" type="datetime1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2023-01-17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ct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D1FB621-E167-448B-B77E-6CC8392F35BE}" type="slidenum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 anchorCtr="0">
            <a:normAutofit/>
          </a:bodyPr>
          <a:lstStyle>
            <a:lvl1pPr>
              <a:defRPr sz="33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493100" y="3461400"/>
            <a:ext cx="5826600" cy="650700"/>
          </a:xfrm>
        </p:spPr>
        <p:txBody>
          <a:bodyPr lIns="67500" tIns="35100" rIns="67500" bIns="3510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00E8FB2-DFEB-4BAF-8803-816A998CC8AF}" type="datetime1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2023-01-17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ct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D1FB621-E167-448B-B77E-6CC8392F35BE}" type="slidenum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125900"/>
            <a:ext cx="3882600" cy="3561300"/>
          </a:xfrm>
        </p:spPr>
        <p:txBody>
          <a:bodyPr vert="horz" lIns="67500" tIns="35100" rIns="67500" bIns="35100" rtlCol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125900"/>
            <a:ext cx="3882600" cy="3561300"/>
          </a:xfrm>
        </p:spPr>
        <p:txBody>
          <a:bodyPr lIns="67500" tIns="35100" rIns="67500" bIns="3510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00E8FB2-DFEB-4BAF-8803-816A998CC8AF}" type="datetime1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2023-01-17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ct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D1FB621-E167-448B-B77E-6CC8392F35BE}" type="slidenum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066297"/>
            <a:ext cx="4006800" cy="286200"/>
          </a:xfrm>
        </p:spPr>
        <p:txBody>
          <a:bodyPr vert="horz" lIns="76200" tIns="28575" rIns="57150" bIns="28575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00E8FB2-DFEB-4BAF-8803-816A998CC8AF}" type="datetime1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2023-01-17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ct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D1FB621-E167-448B-B77E-6CC8392F35BE}" type="slidenum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00E8FB2-DFEB-4BAF-8803-816A998CC8AF}" type="datetime1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2023-01-17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ct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D1FB621-E167-448B-B77E-6CC8392F35BE}" type="slidenum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00E8FB2-DFEB-4BAF-8803-816A998CC8AF}" type="datetime1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2023-01-17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ct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D1FB621-E167-448B-B77E-6CC8392F35BE}" type="slidenum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166400"/>
            <a:ext cx="3924808" cy="3456000"/>
          </a:xfrm>
        </p:spPr>
        <p:txBody>
          <a:bodyPr vert="horz" lIns="67500" tIns="35100" rIns="67500" bIns="35100" rtlCol="0">
            <a:normAutofit/>
          </a:bodyPr>
          <a:lstStyle>
            <a:lvl1pPr>
              <a:buNone/>
              <a:defRPr sz="1200"/>
            </a:lvl1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166400"/>
            <a:ext cx="3920400" cy="3456000"/>
          </a:xfrm>
        </p:spPr>
        <p:txBody>
          <a:bodyPr vert="horz" lIns="67500" tIns="35100" rIns="67500" bIns="35100" rtlCol="0">
            <a:normAutofit/>
          </a:bodyPr>
          <a:lstStyle>
            <a:lvl1pPr>
              <a:buNone/>
              <a:defRPr sz="12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00E8FB2-DFEB-4BAF-8803-816A998CC8AF}" type="datetime1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2023-01-17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ct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D1FB621-E167-448B-B77E-6CC8392F35BE}" type="slidenum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6876900" cy="3771900"/>
          </a:xfrm>
        </p:spPr>
        <p:txBody>
          <a:bodyPr vert="eaVert" lIns="35100" tIns="35100" rIns="35100" bIns="351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00E8FB2-DFEB-4BAF-8803-816A998CC8AF}" type="datetime1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2023-01-17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ct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D1FB621-E167-448B-B77E-6CC8392F35BE}" type="slidenum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 idx="4294967295"/>
            <p:custDataLst>
              <p:tags r:id="rId17"/>
            </p:custDataLst>
          </p:nvPr>
        </p:nvSpPr>
        <p:spPr>
          <a:xfrm>
            <a:off x="456010" y="456010"/>
            <a:ext cx="8227219" cy="52982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67628" tIns="35243" rIns="67628" bIns="35243" anchor="ctr" anchorCtr="0"/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600" b="1" u="none" strike="noStrike" kern="1200" cap="none" spc="300" normalizeH="0" baseline="0">
                <a:solidFill>
                  <a:srgbClr val="262626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9"/>
            <p:custDataLst>
              <p:tags r:id="rId18"/>
            </p:custDataLst>
          </p:nvPr>
        </p:nvSpPr>
        <p:spPr>
          <a:xfrm>
            <a:off x="456010" y="1117998"/>
            <a:ext cx="8227219" cy="356949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67500" tIns="35100" rIns="67500" bIns="35100" anchor="t" anchorCtr="0"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lang="zh-CN" altLang="en-US"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</a:tabLst>
              <a:defRPr lang="zh-CN" altLang="en-US"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●"/>
              <a:tabLst>
                <a:tab pos="1609725" algn="l"/>
              </a:tabLst>
              <a:defRPr lang="zh-CN" altLang="en-US"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charset="0"/>
              <a:buChar char=""/>
              <a:tabLst>
                <a:tab pos="1609725" algn="l"/>
              </a:tabLst>
              <a:defRPr lang="zh-CN" altLang="en-US"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1609725" algn="l"/>
              </a:tabLst>
              <a:defRPr lang="zh-CN" altLang="en-US"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/>
            <a:r>
              <a:t>单击此处编辑母版文本样式</a:t>
            </a:r>
          </a:p>
          <a:p>
            <a:pPr marL="514350" lvl="1" indent="-171450"/>
            <a:r>
              <a:t>第二级</a:t>
            </a:r>
          </a:p>
          <a:p>
            <a:pPr marL="857250" lvl="2" indent="-171450"/>
            <a:r>
              <a:t>第三级</a:t>
            </a:r>
          </a:p>
          <a:p>
            <a:pPr marL="1200150" lvl="3" indent="-171450"/>
            <a:r>
              <a:t>第四级</a:t>
            </a:r>
          </a:p>
          <a:p>
            <a:pPr marL="1543050" lvl="4" indent="-171450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19"/>
            <p:custDataLst>
              <p:tags r:id="rId19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fld id="{D00E8FB2-DFEB-4BAF-8803-816A998CC8AF}" type="datetime1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2023-01-17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29"/>
            <p:custDataLst>
              <p:tags r:id="rId20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ct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39"/>
            <p:custDataLst>
              <p:tags r:id="rId21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zh-CN"/>
            </a:defPPr>
            <a:lvl1pPr marL="0" indent="0" algn="r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800" b="0" i="0" u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0" algn="l" defTabSz="6858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D1FB621-E167-448B-B77E-6CC8392F35BE}" type="slidenum">
              <a:rPr lang="zh-CN" altLang="en-US" sz="8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endParaRPr lang="zh-CN" altLang="en-US" sz="800">
              <a:solidFill>
                <a:srgbClr val="898989"/>
              </a:solidFill>
              <a:ea typeface="微软雅黑" panose="020B0503020204020204" pitchFamily="34" charset="-122"/>
            </a:endParaRPr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mar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700" b="1" u="none" strike="noStrike" kern="1200" cap="none" spc="225" normalizeH="0" baseline="0">
          <a:solidFill>
            <a:srgbClr val="262626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ClrTx/>
        <a:buSzTx/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ClrTx/>
        <a:buSzTx/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ClrTx/>
        <a:buSzTx/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ClrTx/>
        <a:buSzTx/>
        <a:buFont typeface="Wingdings" panose="05000000000000000000" charset="0"/>
        <a:buChar char=""/>
        <a:tabLst>
          <a:tab pos="1207135" algn="l"/>
        </a:tabLst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ClrTx/>
        <a:buSzTx/>
        <a:buFont typeface="Arial" panose="020B0604020202020204" pitchFamily="34" charset="0"/>
        <a:buChar char="•"/>
        <a:tabLst>
          <a:tab pos="1207135" algn="l"/>
        </a:tabLst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iff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1"/>
          <p:cNvSpPr>
            <a:spLocks noGrp="1"/>
          </p:cNvSpPr>
          <p:nvPr/>
        </p:nvSpPr>
        <p:spPr>
          <a:xfrm>
            <a:off x="0" y="789553"/>
            <a:ext cx="9144000" cy="5738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101600" tIns="38100" rIns="76200" bIns="3810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9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5E75B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Module 8　Story time</a:t>
            </a:r>
          </a:p>
        </p:txBody>
      </p:sp>
      <p:sp>
        <p:nvSpPr>
          <p:cNvPr id="4099" name="文本框 3"/>
          <p:cNvSpPr/>
          <p:nvPr/>
        </p:nvSpPr>
        <p:spPr>
          <a:xfrm>
            <a:off x="0" y="1761660"/>
            <a:ext cx="9144000" cy="67864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Unit 1 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upon a time…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</a:t>
            </a:r>
          </a:p>
        </p:txBody>
      </p:sp>
      <p:sp>
        <p:nvSpPr>
          <p:cNvPr id="5" name="矩形 4"/>
          <p:cNvSpPr/>
          <p:nvPr/>
        </p:nvSpPr>
        <p:spPr>
          <a:xfrm>
            <a:off x="3182036" y="393990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03427" descr="to web00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81213" y="1035844"/>
            <a:ext cx="1888331" cy="112037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4338" name="图片 103428" descr="to web00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64906" y="1007269"/>
            <a:ext cx="1924050" cy="117752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4339" name="图片 103429" descr="to web00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081213" y="3013473"/>
            <a:ext cx="1866900" cy="118705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4340" name="图片 103430" descr="to web00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994672" y="3003947"/>
            <a:ext cx="1894284" cy="119657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4341" name="文本框 103431"/>
          <p:cNvSpPr/>
          <p:nvPr/>
        </p:nvSpPr>
        <p:spPr>
          <a:xfrm>
            <a:off x="4757737" y="4200526"/>
            <a:ext cx="2722540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She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knocked</a:t>
            </a: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on/at the door.</a:t>
            </a:r>
          </a:p>
        </p:txBody>
      </p:sp>
      <p:sp>
        <p:nvSpPr>
          <p:cNvPr id="14342" name="文本框 103432"/>
          <p:cNvSpPr/>
          <p:nvPr/>
        </p:nvSpPr>
        <p:spPr>
          <a:xfrm>
            <a:off x="1843088" y="4200526"/>
            <a:ext cx="3257550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She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hurried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to the house.</a:t>
            </a:r>
          </a:p>
        </p:txBody>
      </p:sp>
      <p:sp>
        <p:nvSpPr>
          <p:cNvPr id="14343" name="文本框 103433"/>
          <p:cNvSpPr/>
          <p:nvPr/>
        </p:nvSpPr>
        <p:spPr>
          <a:xfrm>
            <a:off x="4849416" y="2462213"/>
            <a:ext cx="2681288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She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entered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the house.</a:t>
            </a:r>
          </a:p>
        </p:txBody>
      </p:sp>
      <p:sp>
        <p:nvSpPr>
          <p:cNvPr id="14344" name="文本框 103434"/>
          <p:cNvSpPr/>
          <p:nvPr/>
        </p:nvSpPr>
        <p:spPr>
          <a:xfrm>
            <a:off x="1915717" y="2156222"/>
            <a:ext cx="2831544" cy="73404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There were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three bowls</a:t>
            </a:r>
          </a:p>
          <a:p>
            <a:pPr lvl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with some nice food in them.</a:t>
            </a:r>
          </a:p>
        </p:txBody>
      </p:sp>
      <p:sp>
        <p:nvSpPr>
          <p:cNvPr id="14345" name="文本框 1"/>
          <p:cNvSpPr/>
          <p:nvPr/>
        </p:nvSpPr>
        <p:spPr>
          <a:xfrm>
            <a:off x="1487091" y="532210"/>
            <a:ext cx="5915722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CC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Match the sentences with the pictures according to Activity 3 .</a:t>
            </a:r>
          </a:p>
        </p:txBody>
      </p:sp>
      <p:sp>
        <p:nvSpPr>
          <p:cNvPr id="14346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04451" descr="to web00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71650" y="842963"/>
            <a:ext cx="2052638" cy="139303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5362" name="图片 104452" descr="to web0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960" y="842962"/>
            <a:ext cx="2313384" cy="14049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5363" name="图片 104453" descr="to web00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21644" y="2774156"/>
            <a:ext cx="2103835" cy="149661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5364" name="图片 104454" descr="to web00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02982" y="2795588"/>
            <a:ext cx="2231231" cy="14382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5365" name="文本框 104455"/>
          <p:cNvSpPr/>
          <p:nvPr/>
        </p:nvSpPr>
        <p:spPr>
          <a:xfrm>
            <a:off x="4737497" y="4270773"/>
            <a:ext cx="2781300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She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was lost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in the forest.</a:t>
            </a:r>
          </a:p>
        </p:txBody>
      </p:sp>
      <p:sp>
        <p:nvSpPr>
          <p:cNvPr id="15366" name="文本框 104456"/>
          <p:cNvSpPr/>
          <p:nvPr/>
        </p:nvSpPr>
        <p:spPr>
          <a:xfrm>
            <a:off x="1721644" y="4270773"/>
            <a:ext cx="3249216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She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noticed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a little house.</a:t>
            </a:r>
          </a:p>
        </p:txBody>
      </p:sp>
      <p:sp>
        <p:nvSpPr>
          <p:cNvPr id="15367" name="文本框 104457"/>
          <p:cNvSpPr/>
          <p:nvPr/>
        </p:nvSpPr>
        <p:spPr>
          <a:xfrm>
            <a:off x="1770460" y="2332435"/>
            <a:ext cx="2510944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She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picked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some flowers.</a:t>
            </a:r>
          </a:p>
        </p:txBody>
      </p:sp>
      <p:sp>
        <p:nvSpPr>
          <p:cNvPr id="15368" name="文本框 104458"/>
          <p:cNvSpPr/>
          <p:nvPr/>
        </p:nvSpPr>
        <p:spPr>
          <a:xfrm>
            <a:off x="4737498" y="2332435"/>
            <a:ext cx="2477690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She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pushed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the door.</a:t>
            </a:r>
          </a:p>
        </p:txBody>
      </p:sp>
      <p:sp>
        <p:nvSpPr>
          <p:cNvPr id="15369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10594"/>
          <p:cNvSpPr txBox="1"/>
          <p:nvPr/>
        </p:nvSpPr>
        <p:spPr>
          <a:xfrm>
            <a:off x="1900237" y="1189435"/>
            <a:ext cx="4873229" cy="311586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1. Did she pick any flowers in the forest?</a:t>
            </a:r>
          </a:p>
          <a:p>
            <a:pPr marL="257175" indent="-257175"/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257175" indent="-257175"/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2. Did she notice a big tree in the forest?</a:t>
            </a:r>
          </a:p>
          <a:p>
            <a:pPr marL="257175" indent="-257175"/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257175" indent="-257175"/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3. Was the door open?</a:t>
            </a:r>
          </a:p>
          <a:p>
            <a:pPr marL="257175" indent="-257175"/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257175" indent="-257175"/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4. Was there food in the bowls?</a:t>
            </a:r>
          </a:p>
          <a:p>
            <a:pPr marL="257175" indent="-257175"/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257175" indent="-257175"/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5. Did she want to eat the food?  </a:t>
            </a:r>
          </a:p>
          <a:p>
            <a:pPr marL="257175" indent="-257175"/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257175" indent="-257175"/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6. Did she like the big bowl?</a:t>
            </a:r>
          </a:p>
        </p:txBody>
      </p:sp>
      <p:sp>
        <p:nvSpPr>
          <p:cNvPr id="16386" name="文本框 110602"/>
          <p:cNvSpPr/>
          <p:nvPr/>
        </p:nvSpPr>
        <p:spPr>
          <a:xfrm>
            <a:off x="1779985" y="554831"/>
            <a:ext cx="5399555" cy="4385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400">
                <a:solidFill>
                  <a:srgbClr val="CC00FF"/>
                </a:solidFill>
                <a:latin typeface="Times New Roman" panose="02020603050405020304" pitchFamily="18" charset="0"/>
              </a:rPr>
              <a:t>Read Activity 3 and answer the questions. </a:t>
            </a:r>
          </a:p>
        </p:txBody>
      </p:sp>
      <p:sp>
        <p:nvSpPr>
          <p:cNvPr id="16387" name="矩形 110603"/>
          <p:cNvSpPr/>
          <p:nvPr/>
        </p:nvSpPr>
        <p:spPr>
          <a:xfrm>
            <a:off x="2176463" y="1489473"/>
            <a:ext cx="1331134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Yes, she did.</a:t>
            </a:r>
          </a:p>
        </p:txBody>
      </p:sp>
      <p:sp>
        <p:nvSpPr>
          <p:cNvPr id="16388" name="矩形 110604"/>
          <p:cNvSpPr/>
          <p:nvPr/>
        </p:nvSpPr>
        <p:spPr>
          <a:xfrm>
            <a:off x="2176462" y="2058592"/>
            <a:ext cx="1510670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No, she didn’t.</a:t>
            </a:r>
          </a:p>
        </p:txBody>
      </p:sp>
      <p:sp>
        <p:nvSpPr>
          <p:cNvPr id="16389" name="矩形 110605"/>
          <p:cNvSpPr/>
          <p:nvPr/>
        </p:nvSpPr>
        <p:spPr>
          <a:xfrm>
            <a:off x="2165747" y="2570560"/>
            <a:ext cx="1215717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Yes, it was.</a:t>
            </a:r>
          </a:p>
        </p:txBody>
      </p:sp>
      <p:sp>
        <p:nvSpPr>
          <p:cNvPr id="16390" name="矩形 110606"/>
          <p:cNvSpPr/>
          <p:nvPr/>
        </p:nvSpPr>
        <p:spPr>
          <a:xfrm>
            <a:off x="2155031" y="3128963"/>
            <a:ext cx="1549142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Yes, there was.</a:t>
            </a:r>
          </a:p>
        </p:txBody>
      </p:sp>
      <p:sp>
        <p:nvSpPr>
          <p:cNvPr id="16391" name="矩形 110607"/>
          <p:cNvSpPr/>
          <p:nvPr/>
        </p:nvSpPr>
        <p:spPr>
          <a:xfrm>
            <a:off x="2134791" y="3664744"/>
            <a:ext cx="3705225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Yes, she did.</a:t>
            </a:r>
          </a:p>
        </p:txBody>
      </p:sp>
      <p:pic>
        <p:nvPicPr>
          <p:cNvPr id="16392" name="图片 110608" descr="图片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05563" y="2344341"/>
            <a:ext cx="998935" cy="21812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6393" name="矩形 110610"/>
          <p:cNvSpPr/>
          <p:nvPr/>
        </p:nvSpPr>
        <p:spPr>
          <a:xfrm>
            <a:off x="2144316" y="4308873"/>
            <a:ext cx="3705225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No, she didn’t.</a:t>
            </a:r>
          </a:p>
        </p:txBody>
      </p:sp>
      <p:sp>
        <p:nvSpPr>
          <p:cNvPr id="16394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6390" grpId="0"/>
      <p:bldP spid="16391" grpId="0"/>
      <p:bldP spid="163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11617"/>
          <p:cNvSpPr/>
          <p:nvPr/>
        </p:nvSpPr>
        <p:spPr>
          <a:xfrm>
            <a:off x="2582466" y="1222772"/>
            <a:ext cx="2632772" cy="2977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</a:rPr>
              <a:t>1. once upon a time </a:t>
            </a:r>
          </a:p>
          <a:p>
            <a:pPr lvl="0"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</a:rPr>
              <a:t>2. look around </a:t>
            </a:r>
          </a:p>
          <a:p>
            <a:pPr lvl="0"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</a:rPr>
              <a:t>3. hurry to do sth.</a:t>
            </a:r>
          </a:p>
          <a:p>
            <a:pPr lvl="0"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</a:rPr>
              <a:t>4. knock on/at the door</a:t>
            </a:r>
          </a:p>
          <a:p>
            <a:pPr lvl="0"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</a:rPr>
              <a:t>5. pick up </a:t>
            </a:r>
          </a:p>
          <a:p>
            <a:pPr lvl="0">
              <a:lnSpc>
                <a:spcPct val="150000"/>
              </a:lnSpc>
            </a:pPr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</a:rPr>
              <a:t>6. go for a walk</a:t>
            </a:r>
          </a:p>
        </p:txBody>
      </p:sp>
      <p:sp>
        <p:nvSpPr>
          <p:cNvPr id="17410" name="文本框 111618"/>
          <p:cNvSpPr/>
          <p:nvPr/>
        </p:nvSpPr>
        <p:spPr>
          <a:xfrm>
            <a:off x="5289947" y="1279923"/>
            <a:ext cx="1292662" cy="289463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70000"/>
              </a:lnSpc>
            </a:pPr>
            <a:r>
              <a:rPr lang="zh-CN" altLang="en-US">
                <a:solidFill>
                  <a:srgbClr val="FF0000"/>
                </a:solidFill>
              </a:rPr>
              <a:t>从前</a:t>
            </a:r>
          </a:p>
          <a:p>
            <a:pPr lvl="0">
              <a:lnSpc>
                <a:spcPct val="170000"/>
              </a:lnSpc>
            </a:pPr>
            <a:r>
              <a:rPr lang="zh-CN" altLang="en-US">
                <a:solidFill>
                  <a:srgbClr val="FF0000"/>
                </a:solidFill>
              </a:rPr>
              <a:t>环顾</a:t>
            </a:r>
          </a:p>
          <a:p>
            <a:pPr lvl="0">
              <a:lnSpc>
                <a:spcPct val="170000"/>
              </a:lnSpc>
            </a:pPr>
            <a:r>
              <a:rPr lang="zh-CN" altLang="en-US">
                <a:solidFill>
                  <a:srgbClr val="FF0000"/>
                </a:solidFill>
              </a:rPr>
              <a:t>赶快做某事</a:t>
            </a:r>
          </a:p>
          <a:p>
            <a:pPr lvl="0">
              <a:lnSpc>
                <a:spcPct val="170000"/>
              </a:lnSpc>
            </a:pPr>
            <a:r>
              <a:rPr lang="zh-CN" altLang="en-US">
                <a:solidFill>
                  <a:srgbClr val="FF0000"/>
                </a:solidFill>
              </a:rPr>
              <a:t>敲门</a:t>
            </a:r>
          </a:p>
          <a:p>
            <a:pPr lvl="0">
              <a:lnSpc>
                <a:spcPct val="170000"/>
              </a:lnSpc>
            </a:pPr>
            <a:r>
              <a:rPr lang="zh-CN" altLang="en-US">
                <a:solidFill>
                  <a:srgbClr val="FF0000"/>
                </a:solidFill>
              </a:rPr>
              <a:t>捡起</a:t>
            </a:r>
          </a:p>
          <a:p>
            <a:pPr lvl="0">
              <a:lnSpc>
                <a:spcPct val="170000"/>
              </a:lnSpc>
            </a:pPr>
            <a:r>
              <a:rPr lang="zh-CN" altLang="en-US">
                <a:solidFill>
                  <a:srgbClr val="FF0000"/>
                </a:solidFill>
              </a:rPr>
              <a:t>去散步</a:t>
            </a:r>
          </a:p>
        </p:txBody>
      </p:sp>
      <p:pic>
        <p:nvPicPr>
          <p:cNvPr id="17411" name="图片 111620" descr="taoshu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57825" y="854869"/>
            <a:ext cx="2524125" cy="63103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7412" name="文本框 1"/>
          <p:cNvSpPr/>
          <p:nvPr/>
        </p:nvSpPr>
        <p:spPr>
          <a:xfrm>
            <a:off x="1835944" y="479822"/>
            <a:ext cx="4250531" cy="89892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700" dirty="0">
                <a:solidFill>
                  <a:srgbClr val="CC00FF"/>
                </a:solidFill>
                <a:latin typeface="Times New Roman" panose="02020603050405020304" pitchFamily="18" charset="0"/>
              </a:rPr>
              <a:t>Summarize useful phrases</a:t>
            </a:r>
          </a:p>
          <a:p>
            <a:pPr lvl="0"/>
            <a:endParaRPr lang="en-US" altLang="zh-CN" sz="2700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/>
          <p:nvPr/>
        </p:nvSpPr>
        <p:spPr>
          <a:xfrm>
            <a:off x="2831306" y="321469"/>
            <a:ext cx="2478208" cy="5052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8883" tIns="44441" rIns="88883" bIns="4444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700" dirty="0">
                <a:solidFill>
                  <a:srgbClr val="CC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18434" name="TextBox 2"/>
          <p:cNvSpPr/>
          <p:nvPr/>
        </p:nvSpPr>
        <p:spPr>
          <a:xfrm>
            <a:off x="1541860" y="741760"/>
            <a:ext cx="6061472" cy="4243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8883" tIns="44441" rIns="88883" bIns="4444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1.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decide to do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决定做某事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e.g. I decided to make friends with him. </a:t>
            </a:r>
            <a:r>
              <a:rPr lang="zh-CN" altLang="en-US" dirty="0">
                <a:latin typeface="Times New Roman" panose="02020603050405020304" pitchFamily="18" charset="0"/>
              </a:rPr>
              <a:t>我决定和他交朋友。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decide not to do </a:t>
            </a:r>
            <a:r>
              <a:rPr lang="en-US" altLang="en-US" dirty="0" err="1">
                <a:latin typeface="Times New Roman" panose="02020603050405020304" pitchFamily="18" charset="0"/>
              </a:rPr>
              <a:t>sth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决定不做某事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She decided not to play with Dave. </a:t>
            </a:r>
            <a:r>
              <a:rPr lang="zh-CN" altLang="en-US" dirty="0">
                <a:latin typeface="Times New Roman" panose="02020603050405020304" pitchFamily="18" charset="0"/>
              </a:rPr>
              <a:t>她决定不和戴夫玩。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2.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be lost </a:t>
            </a:r>
            <a:r>
              <a:rPr lang="zh-CN" altLang="en-US" dirty="0">
                <a:latin typeface="Times New Roman" panose="02020603050405020304" pitchFamily="18" charset="0"/>
              </a:rPr>
              <a:t>迷路 </a:t>
            </a:r>
            <a:r>
              <a:rPr lang="en-US" altLang="zh-CN" dirty="0">
                <a:latin typeface="Times New Roman" panose="02020603050405020304" pitchFamily="18" charset="0"/>
              </a:rPr>
              <a:t>(= get lost / be missing)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e.g. The boy was lost and his parents looked for him everywhere. </a:t>
            </a:r>
            <a:r>
              <a:rPr lang="zh-CN" altLang="en-US" dirty="0">
                <a:latin typeface="Times New Roman" panose="02020603050405020304" pitchFamily="18" charset="0"/>
              </a:rPr>
              <a:t>这个男孩迷路了，他的父母到处找他。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3.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look around</a:t>
            </a:r>
            <a:r>
              <a:rPr lang="en-US" altLang="zh-CN" dirty="0">
                <a:latin typeface="Times New Roman" panose="02020603050405020304" pitchFamily="18" charset="0"/>
              </a:rPr>
              <a:t>  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环顾四周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e.g. The boy looked around, but he didn’t see anybody.</a:t>
            </a:r>
          </a:p>
          <a:p>
            <a:pPr lvl="0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这个男孩环顾四周，但是他没有看到任何人。</a:t>
            </a:r>
          </a:p>
        </p:txBody>
      </p:sp>
      <p:sp>
        <p:nvSpPr>
          <p:cNvPr id="18435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/>
          <p:nvPr/>
        </p:nvSpPr>
        <p:spPr>
          <a:xfrm>
            <a:off x="1485900" y="451248"/>
            <a:ext cx="6135291" cy="44731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8883" tIns="44441" rIns="88883" bIns="4444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4.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hurry to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00CC"/>
                </a:solidFill>
                <a:latin typeface="Times New Roman" panose="02020603050405020304" pitchFamily="18" charset="0"/>
              </a:rPr>
              <a:t>匆匆忙忙去</a:t>
            </a:r>
            <a:r>
              <a:rPr lang="en-US" altLang="zh-CN">
                <a:solidFill>
                  <a:srgbClr val="0000CC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……</a:t>
            </a:r>
            <a:r>
              <a:rPr lang="en-US" altLang="zh-CN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</a:rPr>
              <a:t>= go to</a:t>
            </a:r>
            <a:r>
              <a:rPr lang="en-US" altLang="zh-CN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>
                <a:latin typeface="Times New Roman" panose="02020603050405020304" pitchFamily="18" charset="0"/>
              </a:rPr>
              <a:t>in a hurry</a:t>
            </a: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e.g. Li Ming hurried to the room with no word. </a:t>
            </a: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=Li Ming went to the room in a hurry with no word.</a:t>
            </a: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李明一言不发地赶到房间。</a:t>
            </a: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5.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knock on / at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zh-CN" altLang="en-US">
                <a:solidFill>
                  <a:srgbClr val="0000CC"/>
                </a:solidFill>
                <a:latin typeface="Times New Roman" panose="02020603050405020304" pitchFamily="18" charset="0"/>
              </a:rPr>
              <a:t>敲</a:t>
            </a:r>
            <a:r>
              <a:rPr lang="en-US" altLang="zh-CN">
                <a:solidFill>
                  <a:srgbClr val="0000CC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……</a:t>
            </a:r>
            <a:endParaRPr lang="en-US" altLang="zh-CN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e.g. Don’t knock on the table. It’s impolite. </a:t>
            </a:r>
          </a:p>
          <a:p>
            <a:pPr lvl="0"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</a:rPr>
              <a:t>不要敲桌子，那不礼貌。</a:t>
            </a:r>
            <a:endParaRPr lang="en-US" altLang="zh-CN">
              <a:latin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6.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maybe </a:t>
            </a:r>
            <a:r>
              <a:rPr lang="zh-CN" altLang="en-US">
                <a:solidFill>
                  <a:srgbClr val="0000CC"/>
                </a:solidFill>
                <a:latin typeface="Times New Roman" panose="02020603050405020304" pitchFamily="18" charset="0"/>
              </a:rPr>
              <a:t>可能</a:t>
            </a:r>
          </a:p>
          <a:p>
            <a:pPr lvl="0"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</a:rPr>
              <a:t>可以和</a:t>
            </a:r>
            <a:r>
              <a:rPr lang="en-US" altLang="zh-CN">
                <a:latin typeface="Times New Roman" panose="02020603050405020304" pitchFamily="18" charset="0"/>
              </a:rPr>
              <a:t>may </a:t>
            </a:r>
            <a:r>
              <a:rPr lang="zh-CN" altLang="en-US">
                <a:latin typeface="Times New Roman" panose="02020603050405020304" pitchFamily="18" charset="0"/>
              </a:rPr>
              <a:t>替换</a:t>
            </a:r>
            <a:r>
              <a:rPr lang="en-US" altLang="zh-CN">
                <a:latin typeface="Times New Roman" panose="02020603050405020304" pitchFamily="18" charset="0"/>
              </a:rPr>
              <a:t>, </a:t>
            </a:r>
            <a:r>
              <a:rPr lang="zh-CN" altLang="en-US">
                <a:latin typeface="Times New Roman" panose="02020603050405020304" pitchFamily="18" charset="0"/>
              </a:rPr>
              <a:t>但</a:t>
            </a:r>
            <a:r>
              <a:rPr lang="en-US" altLang="zh-CN">
                <a:latin typeface="Times New Roman" panose="02020603050405020304" pitchFamily="18" charset="0"/>
              </a:rPr>
              <a:t>maybe</a:t>
            </a:r>
            <a:r>
              <a:rPr lang="zh-CN" altLang="en-US">
                <a:latin typeface="Times New Roman" panose="02020603050405020304" pitchFamily="18" charset="0"/>
              </a:rPr>
              <a:t>常用于句首</a:t>
            </a:r>
            <a:r>
              <a:rPr lang="en-US" altLang="zh-CN">
                <a:latin typeface="Times New Roman" panose="02020603050405020304" pitchFamily="18" charset="0"/>
              </a:rPr>
              <a:t>, </a:t>
            </a:r>
            <a:r>
              <a:rPr lang="zh-CN" altLang="en-US">
                <a:latin typeface="Times New Roman" panose="02020603050405020304" pitchFamily="18" charset="0"/>
              </a:rPr>
              <a:t>而</a:t>
            </a:r>
            <a:r>
              <a:rPr lang="en-US" altLang="zh-CN">
                <a:latin typeface="Times New Roman" panose="02020603050405020304" pitchFamily="18" charset="0"/>
              </a:rPr>
              <a:t>may be</a:t>
            </a:r>
            <a:r>
              <a:rPr lang="zh-CN" altLang="en-US">
                <a:latin typeface="Times New Roman" panose="02020603050405020304" pitchFamily="18" charset="0"/>
              </a:rPr>
              <a:t>常用于句中。</a:t>
            </a: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e.g. Maybe he is at home. = He may be at home. </a:t>
            </a:r>
            <a:r>
              <a:rPr lang="zh-CN" altLang="en-US">
                <a:latin typeface="Times New Roman" panose="02020603050405020304" pitchFamily="18" charset="0"/>
              </a:rPr>
              <a:t>他可能在家。</a:t>
            </a:r>
          </a:p>
        </p:txBody>
      </p:sp>
      <p:sp>
        <p:nvSpPr>
          <p:cNvPr id="19458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1"/>
          <p:cNvSpPr/>
          <p:nvPr/>
        </p:nvSpPr>
        <p:spPr>
          <a:xfrm>
            <a:off x="1552575" y="452438"/>
            <a:ext cx="6038850" cy="46982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8883" tIns="44441" rIns="88883" bIns="4444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7.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pick up  </a:t>
            </a:r>
            <a:r>
              <a:rPr lang="zh-CN" altLang="en-US">
                <a:solidFill>
                  <a:srgbClr val="0000CC"/>
                </a:solidFill>
                <a:latin typeface="Times New Roman" panose="02020603050405020304" pitchFamily="18" charset="0"/>
              </a:rPr>
              <a:t>捡起</a:t>
            </a:r>
            <a:r>
              <a:rPr lang="en-US" altLang="zh-CN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>
                <a:solidFill>
                  <a:srgbClr val="0000CC"/>
                </a:solidFill>
                <a:latin typeface="Times New Roman" panose="02020603050405020304" pitchFamily="18" charset="0"/>
              </a:rPr>
              <a:t>拿起</a:t>
            </a: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e.g. Please pick up the books for me. 请帮我把书捡起来。</a:t>
            </a: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8.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all </a:t>
            </a:r>
            <a:r>
              <a:rPr lang="en-US" altLang="zh-CN">
                <a:latin typeface="Times New Roman" panose="02020603050405020304" pitchFamily="18" charset="0"/>
              </a:rPr>
              <a:t>(</a:t>
            </a:r>
            <a:r>
              <a:rPr lang="zh-CN" altLang="en-US">
                <a:latin typeface="Times New Roman" panose="02020603050405020304" pitchFamily="18" charset="0"/>
              </a:rPr>
              <a:t>两个以上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r>
              <a:rPr lang="zh-CN" altLang="en-US">
                <a:latin typeface="Times New Roman" panose="02020603050405020304" pitchFamily="18" charset="0"/>
              </a:rPr>
              <a:t>都</a:t>
            </a:r>
            <a:r>
              <a:rPr lang="en-US" altLang="zh-CN">
                <a:latin typeface="Times New Roman" panose="02020603050405020304" pitchFamily="18" charset="0"/>
              </a:rPr>
              <a:t>; 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both</a:t>
            </a:r>
            <a:r>
              <a:rPr lang="en-US" altLang="zh-CN">
                <a:latin typeface="Times New Roman" panose="02020603050405020304" pitchFamily="18" charset="0"/>
              </a:rPr>
              <a:t>(</a:t>
            </a:r>
            <a:r>
              <a:rPr lang="zh-CN" altLang="en-US">
                <a:latin typeface="Times New Roman" panose="02020603050405020304" pitchFamily="18" charset="0"/>
              </a:rPr>
              <a:t>两个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r>
              <a:rPr lang="zh-CN" altLang="en-US">
                <a:latin typeface="Times New Roman" panose="02020603050405020304" pitchFamily="18" charset="0"/>
              </a:rPr>
              <a:t>都    两者在句中的位置相同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br>
              <a:rPr lang="en-US" altLang="zh-CN">
                <a:latin typeface="Times New Roman" panose="02020603050405020304" pitchFamily="18" charset="0"/>
              </a:rPr>
            </a:br>
            <a:r>
              <a:rPr lang="en-US" altLang="zh-CN">
                <a:latin typeface="Times New Roman" panose="02020603050405020304" pitchFamily="18" charset="0"/>
              </a:rPr>
              <a:t>e.g.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All </a:t>
            </a:r>
            <a:r>
              <a:rPr lang="en-US" altLang="zh-CN">
                <a:latin typeface="Times New Roman" panose="02020603050405020304" pitchFamily="18" charset="0"/>
              </a:rPr>
              <a:t>the students are listening to the teacher. (</a:t>
            </a:r>
            <a:r>
              <a:rPr lang="en-US" altLang="zh-CN" i="1">
                <a:latin typeface="Times New Roman" panose="02020603050405020304" pitchFamily="18" charset="0"/>
              </a:rPr>
              <a:t>adj.</a:t>
            </a:r>
            <a:r>
              <a:rPr lang="en-US" altLang="zh-CN">
                <a:latin typeface="Times New Roman" panose="02020603050405020304" pitchFamily="18" charset="0"/>
              </a:rPr>
              <a:t>) </a:t>
            </a:r>
            <a:br>
              <a:rPr lang="en-US" altLang="zh-CN">
                <a:latin typeface="Times New Roman" panose="02020603050405020304" pitchFamily="18" charset="0"/>
              </a:rPr>
            </a:br>
            <a:r>
              <a:rPr lang="en-US" altLang="zh-CN">
                <a:latin typeface="Times New Roman" panose="02020603050405020304" pitchFamily="18" charset="0"/>
              </a:rPr>
              <a:t>=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All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r>
              <a:rPr lang="en-US" altLang="zh-CN">
                <a:latin typeface="Times New Roman" panose="02020603050405020304" pitchFamily="18" charset="0"/>
              </a:rPr>
              <a:t> the students are listening to the teacher. (</a:t>
            </a:r>
            <a:r>
              <a:rPr lang="en-US" altLang="zh-CN" i="1">
                <a:latin typeface="Times New Roman" panose="02020603050405020304" pitchFamily="18" charset="0"/>
              </a:rPr>
              <a:t>pron</a:t>
            </a:r>
            <a:r>
              <a:rPr lang="en-US" altLang="zh-CN">
                <a:latin typeface="Times New Roman" panose="02020603050405020304" pitchFamily="18" charset="0"/>
              </a:rPr>
              <a:t>.) </a:t>
            </a:r>
          </a:p>
          <a:p>
            <a:pPr lvl="0"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</a:rPr>
              <a:t>所有的学生正在听老师讲课。</a:t>
            </a:r>
            <a:r>
              <a:rPr lang="en-US" altLang="zh-CN">
                <a:latin typeface="Times New Roman" panose="02020603050405020304" pitchFamily="18" charset="0"/>
              </a:rPr>
              <a:t/>
            </a:r>
            <a:br>
              <a:rPr lang="en-US" altLang="zh-CN">
                <a:latin typeface="Times New Roman" panose="02020603050405020304" pitchFamily="18" charset="0"/>
              </a:rPr>
            </a:br>
            <a:r>
              <a:rPr lang="en-US" altLang="zh-CN">
                <a:latin typeface="Times New Roman" panose="02020603050405020304" pitchFamily="18" charset="0"/>
              </a:rPr>
              <a:t>The students are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all</a:t>
            </a:r>
            <a:r>
              <a:rPr lang="en-US" altLang="zh-CN">
                <a:latin typeface="Times New Roman" panose="02020603050405020304" pitchFamily="18" charset="0"/>
              </a:rPr>
              <a:t> listening to the teacher. (</a:t>
            </a:r>
            <a:r>
              <a:rPr lang="en-US" altLang="zh-CN" i="1">
                <a:latin typeface="Times New Roman" panose="02020603050405020304" pitchFamily="18" charset="0"/>
              </a:rPr>
              <a:t>adv</a:t>
            </a:r>
            <a:r>
              <a:rPr lang="en-US" altLang="zh-CN">
                <a:latin typeface="Times New Roman" panose="02020603050405020304" pitchFamily="18" charset="0"/>
              </a:rPr>
              <a:t>.) </a:t>
            </a:r>
          </a:p>
          <a:p>
            <a:pPr lvl="0"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</a:rPr>
              <a:t>学生都在听老师讲课。</a:t>
            </a:r>
            <a:r>
              <a:rPr lang="en-US" altLang="zh-CN">
                <a:latin typeface="Times New Roman" panose="02020603050405020304" pitchFamily="18" charset="0"/>
              </a:rPr>
              <a:t/>
            </a:r>
            <a:br>
              <a:rPr lang="en-US" altLang="zh-CN">
                <a:latin typeface="Times New Roman" panose="02020603050405020304" pitchFamily="18" charset="0"/>
              </a:rPr>
            </a:b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Not</a:t>
            </a:r>
            <a:r>
              <a:rPr lang="en-US" altLang="zh-CN">
                <a:latin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all</a:t>
            </a:r>
            <a:r>
              <a:rPr lang="en-US" altLang="zh-CN">
                <a:latin typeface="Times New Roman" panose="02020603050405020304" pitchFamily="18" charset="0"/>
              </a:rPr>
              <a:t> the students are listening to the teacher. (</a:t>
            </a:r>
            <a:r>
              <a:rPr lang="zh-CN" altLang="en-US">
                <a:latin typeface="Times New Roman" panose="02020603050405020304" pitchFamily="18" charset="0"/>
              </a:rPr>
              <a:t>部分否定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</a:rPr>
              <a:t>并不是所有的学生都在听老师讲课。</a:t>
            </a:r>
          </a:p>
        </p:txBody>
      </p:sp>
      <p:sp>
        <p:nvSpPr>
          <p:cNvPr id="20482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圆角矩形 3"/>
          <p:cNvSpPr/>
          <p:nvPr/>
        </p:nvSpPr>
        <p:spPr>
          <a:xfrm>
            <a:off x="1562100" y="1316831"/>
            <a:ext cx="5901929" cy="280988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6" name="矩形 1"/>
          <p:cNvSpPr/>
          <p:nvPr/>
        </p:nvSpPr>
        <p:spPr>
          <a:xfrm>
            <a:off x="1277541" y="411957"/>
            <a:ext cx="6642497" cy="89892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700">
                <a:solidFill>
                  <a:srgbClr val="CC00FF"/>
                </a:solidFill>
                <a:latin typeface="Times New Roman" panose="02020603050405020304" pitchFamily="18" charset="0"/>
              </a:rPr>
              <a:t>5 Complete the passage with the   </a:t>
            </a:r>
          </a:p>
          <a:p>
            <a:pPr lvl="0"/>
            <a:r>
              <a:rPr lang="en-US" altLang="zh-CN" sz="2700">
                <a:solidFill>
                  <a:srgbClr val="CC00FF"/>
                </a:solidFill>
                <a:latin typeface="Times New Roman" panose="02020603050405020304" pitchFamily="18" charset="0"/>
              </a:rPr>
              <a:t>correct form of the words from the box.</a:t>
            </a:r>
          </a:p>
        </p:txBody>
      </p:sp>
      <p:sp>
        <p:nvSpPr>
          <p:cNvPr id="21507" name="矩形 2"/>
          <p:cNvSpPr/>
          <p:nvPr/>
        </p:nvSpPr>
        <p:spPr>
          <a:xfrm>
            <a:off x="1562100" y="1310879"/>
            <a:ext cx="5396349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latin typeface="Times New Roman" panose="02020603050405020304" pitchFamily="18" charset="0"/>
              </a:rPr>
              <a:t>around bowl dark enter knock nobody pick push towards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8" name="矩形 4"/>
          <p:cNvSpPr/>
          <p:nvPr/>
        </p:nvSpPr>
        <p:spPr>
          <a:xfrm>
            <a:off x="1468041" y="1732360"/>
            <a:ext cx="6066234" cy="256103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One day Goldilocks walked into the forest and______ some flowers. It was very ______ and soon she was lost. She looked ______ her, and saw a little house, and she walked ______  it. Then she  ______   on the door, but there was ______ in. She ______ the door and ______   the house. There were three ______ on the table, a small one, a big one and a very big one.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9" name="TextBox 5"/>
          <p:cNvSpPr/>
          <p:nvPr/>
        </p:nvSpPr>
        <p:spPr>
          <a:xfrm>
            <a:off x="5773341" y="1833563"/>
            <a:ext cx="1782365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picked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0" name="TextBox 6"/>
          <p:cNvSpPr/>
          <p:nvPr/>
        </p:nvSpPr>
        <p:spPr>
          <a:xfrm>
            <a:off x="3413522" y="2233613"/>
            <a:ext cx="1781175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dark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1" name="TextBox 7"/>
          <p:cNvSpPr/>
          <p:nvPr/>
        </p:nvSpPr>
        <p:spPr>
          <a:xfrm>
            <a:off x="1468042" y="2676525"/>
            <a:ext cx="1782365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around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2" name="TextBox 8"/>
          <p:cNvSpPr/>
          <p:nvPr/>
        </p:nvSpPr>
        <p:spPr>
          <a:xfrm>
            <a:off x="6137673" y="2676525"/>
            <a:ext cx="1782365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towards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3" name="TextBox 9"/>
          <p:cNvSpPr/>
          <p:nvPr/>
        </p:nvSpPr>
        <p:spPr>
          <a:xfrm>
            <a:off x="2374106" y="3064669"/>
            <a:ext cx="1782366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knocked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4" name="TextBox 10"/>
          <p:cNvSpPr/>
          <p:nvPr/>
        </p:nvSpPr>
        <p:spPr>
          <a:xfrm>
            <a:off x="5681663" y="3065860"/>
            <a:ext cx="1782366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nobody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5" name="TextBox 11"/>
          <p:cNvSpPr/>
          <p:nvPr/>
        </p:nvSpPr>
        <p:spPr>
          <a:xfrm>
            <a:off x="1414463" y="3468292"/>
            <a:ext cx="1782366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pushed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6" name="TextBox 12"/>
          <p:cNvSpPr/>
          <p:nvPr/>
        </p:nvSpPr>
        <p:spPr>
          <a:xfrm>
            <a:off x="3383756" y="3468292"/>
            <a:ext cx="1782366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entered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7" name="TextBox 13"/>
          <p:cNvSpPr/>
          <p:nvPr/>
        </p:nvSpPr>
        <p:spPr>
          <a:xfrm>
            <a:off x="1562100" y="3887392"/>
            <a:ext cx="1782366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bowls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8" name="文本框 1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 fill="hold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 fill="hold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"/>
          <p:cNvSpPr/>
          <p:nvPr/>
        </p:nvSpPr>
        <p:spPr>
          <a:xfrm>
            <a:off x="1554956" y="707232"/>
            <a:ext cx="6034088" cy="89892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TW" sz="2700">
                <a:solidFill>
                  <a:srgbClr val="CC00FF"/>
                </a:solidFill>
                <a:latin typeface="Times New Roman" panose="02020603050405020304" pitchFamily="18" charset="0"/>
              </a:rPr>
              <a:t>6 Listen and notice the different ways the speaker says the words.</a:t>
            </a:r>
          </a:p>
        </p:txBody>
      </p:sp>
      <p:sp>
        <p:nvSpPr>
          <p:cNvPr id="22530" name="矩形 3"/>
          <p:cNvSpPr/>
          <p:nvPr/>
        </p:nvSpPr>
        <p:spPr>
          <a:xfrm>
            <a:off x="1813322" y="1900237"/>
            <a:ext cx="6643688" cy="172997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/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>
                <a:latin typeface="Times New Roman" panose="02020603050405020304" pitchFamily="18" charset="0"/>
              </a:rPr>
              <a:t>/     finish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</a:rPr>
              <a:t>ed</a:t>
            </a:r>
            <a:r>
              <a:rPr lang="en-US" altLang="zh-CN">
                <a:latin typeface="Times New Roman" panose="02020603050405020304" pitchFamily="18" charset="0"/>
              </a:rPr>
              <a:t>   knock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</a:rPr>
              <a:t>ed</a:t>
            </a:r>
            <a:r>
              <a:rPr lang="en-US" altLang="zh-CN">
                <a:latin typeface="Times New Roman" panose="02020603050405020304" pitchFamily="18" charset="0"/>
              </a:rPr>
              <a:t>   lik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</a:rPr>
              <a:t>ed</a:t>
            </a:r>
            <a:r>
              <a:rPr lang="en-US" altLang="zh-CN">
                <a:latin typeface="Times New Roman" panose="02020603050405020304" pitchFamily="18" charset="0"/>
              </a:rPr>
              <a:t>   notic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</a:rPr>
              <a:t>ed</a:t>
            </a: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         pick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</a:rPr>
              <a:t>ed</a:t>
            </a:r>
            <a:r>
              <a:rPr lang="en-US" altLang="zh-CN">
                <a:latin typeface="Times New Roman" panose="02020603050405020304" pitchFamily="18" charset="0"/>
              </a:rPr>
              <a:t>    push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</a:rPr>
              <a:t>ed</a:t>
            </a:r>
            <a:r>
              <a:rPr lang="en-US" altLang="zh-CN">
                <a:latin typeface="Times New Roman" panose="02020603050405020304" pitchFamily="18" charset="0"/>
              </a:rPr>
              <a:t>      stopp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</a:rPr>
              <a:t>ed</a:t>
            </a: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/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>
                <a:latin typeface="Times New Roman" panose="02020603050405020304" pitchFamily="18" charset="0"/>
              </a:rPr>
              <a:t>/    answer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</a:rPr>
              <a:t>ed</a:t>
            </a:r>
            <a:r>
              <a:rPr lang="en-US" altLang="zh-CN">
                <a:latin typeface="Times New Roman" panose="02020603050405020304" pitchFamily="18" charset="0"/>
              </a:rPr>
              <a:t>    enter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</a:rPr>
              <a:t>ed    </a:t>
            </a:r>
            <a:r>
              <a:rPr lang="en-US" altLang="zh-CN">
                <a:latin typeface="Times New Roman" panose="02020603050405020304" pitchFamily="18" charset="0"/>
              </a:rPr>
              <a:t> hurri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</a:rPr>
              <a:t>ed   </a:t>
            </a:r>
            <a:r>
              <a:rPr lang="en-US" altLang="zh-CN">
                <a:latin typeface="Times New Roman" panose="02020603050405020304" pitchFamily="18" charset="0"/>
              </a:rPr>
              <a:t> liv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</a:rPr>
              <a:t>ed </a:t>
            </a: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/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lang="en-US" altLang="zh-CN">
                <a:latin typeface="Times New Roman" panose="02020603050405020304" pitchFamily="18" charset="0"/>
              </a:rPr>
              <a:t>/  decid</a:t>
            </a:r>
            <a:r>
              <a:rPr lang="en-US" altLang="zh-CN">
                <a:solidFill>
                  <a:srgbClr val="984807"/>
                </a:solidFill>
                <a:latin typeface="Times New Roman" panose="02020603050405020304" pitchFamily="18" charset="0"/>
              </a:rPr>
              <a:t>ed</a:t>
            </a:r>
            <a:endParaRPr lang="en-US" altLang="zh-CN">
              <a:solidFill>
                <a:srgbClr val="98480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1" name="矩形 4"/>
          <p:cNvSpPr/>
          <p:nvPr/>
        </p:nvSpPr>
        <p:spPr>
          <a:xfrm>
            <a:off x="1554957" y="3776663"/>
            <a:ext cx="4178067" cy="4847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700">
                <a:solidFill>
                  <a:srgbClr val="CC00FF"/>
                </a:solidFill>
                <a:latin typeface="Times New Roman" panose="02020603050405020304" pitchFamily="18" charset="0"/>
              </a:rPr>
              <a:t>Now listen again and repeat. </a:t>
            </a:r>
          </a:p>
        </p:txBody>
      </p:sp>
      <p:sp>
        <p:nvSpPr>
          <p:cNvPr id="22532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"/>
          <p:cNvSpPr/>
          <p:nvPr/>
        </p:nvSpPr>
        <p:spPr>
          <a:xfrm>
            <a:off x="1656160" y="1006079"/>
            <a:ext cx="5857875" cy="3563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8883" tIns="44441" rIns="88883" bIns="44441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① </a:t>
            </a:r>
            <a:r>
              <a:rPr lang="zh-CN" altLang="en-US">
                <a:latin typeface="Times New Roman" panose="02020603050405020304" pitchFamily="18" charset="0"/>
              </a:rPr>
              <a:t>一般动词原形末尾加</a:t>
            </a:r>
            <a:r>
              <a:rPr lang="en-US" altLang="zh-CN">
                <a:latin typeface="Times New Roman" panose="02020603050405020304" pitchFamily="18" charset="0"/>
              </a:rPr>
              <a:t>-ed</a:t>
            </a:r>
            <a:r>
              <a:rPr lang="zh-CN" altLang="en-US">
                <a:latin typeface="Times New Roman" panose="02020603050405020304" pitchFamily="18" charset="0"/>
              </a:rPr>
              <a:t>。如：</a:t>
            </a:r>
          </a:p>
          <a:p>
            <a:pPr lvl="0"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 </a:t>
            </a:r>
            <a:r>
              <a:rPr lang="en-US" altLang="zh-CN">
                <a:latin typeface="Times New Roman" panose="02020603050405020304" pitchFamily="18" charset="0"/>
              </a:rPr>
              <a:t>look → looked,  stay→ stayed ; </a:t>
            </a:r>
            <a:br>
              <a:rPr lang="en-US" altLang="zh-CN">
                <a:latin typeface="Times New Roman" panose="02020603050405020304" pitchFamily="18" charset="0"/>
              </a:rPr>
            </a:br>
            <a:r>
              <a:rPr lang="en-US" altLang="zh-CN">
                <a:latin typeface="Times New Roman" panose="02020603050405020304" pitchFamily="18" charset="0"/>
              </a:rPr>
              <a:t>② </a:t>
            </a:r>
            <a:r>
              <a:rPr lang="zh-CN" altLang="en-US">
                <a:latin typeface="Times New Roman" panose="02020603050405020304" pitchFamily="18" charset="0"/>
              </a:rPr>
              <a:t>以</a:t>
            </a:r>
            <a:r>
              <a:rPr lang="en-US" altLang="zh-CN">
                <a:latin typeface="Times New Roman" panose="02020603050405020304" pitchFamily="18" charset="0"/>
              </a:rPr>
              <a:t>e</a:t>
            </a:r>
            <a:r>
              <a:rPr lang="zh-CN" altLang="en-US">
                <a:latin typeface="Times New Roman" panose="02020603050405020304" pitchFamily="18" charset="0"/>
              </a:rPr>
              <a:t>结尾的动词只加</a:t>
            </a:r>
            <a:r>
              <a:rPr lang="en-US" altLang="zh-CN">
                <a:latin typeface="Times New Roman" panose="02020603050405020304" pitchFamily="18" charset="0"/>
              </a:rPr>
              <a:t>-d</a:t>
            </a:r>
            <a:r>
              <a:rPr lang="zh-CN" altLang="en-US">
                <a:latin typeface="Times New Roman" panose="02020603050405020304" pitchFamily="18" charset="0"/>
              </a:rPr>
              <a:t>。如：</a:t>
            </a:r>
          </a:p>
          <a:p>
            <a:pPr lvl="0"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 </a:t>
            </a:r>
            <a:r>
              <a:rPr lang="en-US" altLang="zh-CN">
                <a:latin typeface="Times New Roman" panose="02020603050405020304" pitchFamily="18" charset="0"/>
              </a:rPr>
              <a:t>hope →hoped,  live→ lived; </a:t>
            </a:r>
            <a:br>
              <a:rPr lang="en-US" altLang="zh-CN">
                <a:latin typeface="Times New Roman" panose="02020603050405020304" pitchFamily="18" charset="0"/>
              </a:rPr>
            </a:br>
            <a:r>
              <a:rPr lang="en-US" altLang="zh-CN">
                <a:latin typeface="Times New Roman" panose="02020603050405020304" pitchFamily="18" charset="0"/>
              </a:rPr>
              <a:t>③ </a:t>
            </a:r>
            <a:r>
              <a:rPr lang="zh-CN" altLang="en-US">
                <a:latin typeface="Times New Roman" panose="02020603050405020304" pitchFamily="18" charset="0"/>
              </a:rPr>
              <a:t>末尾只有一个辅音字母结尾的重读闭音 </a:t>
            </a:r>
          </a:p>
          <a:p>
            <a:pPr lvl="0"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节的动词</a:t>
            </a:r>
            <a:r>
              <a:rPr lang="en-US" altLang="zh-CN">
                <a:latin typeface="Times New Roman" panose="02020603050405020304" pitchFamily="18" charset="0"/>
              </a:rPr>
              <a:t>, </a:t>
            </a:r>
            <a:r>
              <a:rPr lang="zh-CN" altLang="en-US">
                <a:latin typeface="Times New Roman" panose="02020603050405020304" pitchFamily="18" charset="0"/>
              </a:rPr>
              <a:t>应先双写这个辅音字母</a:t>
            </a:r>
            <a:r>
              <a:rPr lang="en-US" altLang="zh-CN">
                <a:latin typeface="Times New Roman" panose="02020603050405020304" pitchFamily="18" charset="0"/>
              </a:rPr>
              <a:t>, </a:t>
            </a:r>
            <a:r>
              <a:rPr lang="zh-CN" altLang="en-US">
                <a:latin typeface="Times New Roman" panose="02020603050405020304" pitchFamily="18" charset="0"/>
              </a:rPr>
              <a:t>再 </a:t>
            </a:r>
          </a:p>
          <a:p>
            <a:pPr lvl="0"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 加</a:t>
            </a:r>
            <a:r>
              <a:rPr lang="en-US" altLang="zh-CN">
                <a:latin typeface="Times New Roman" panose="02020603050405020304" pitchFamily="18" charset="0"/>
              </a:rPr>
              <a:t>-ed. </a:t>
            </a:r>
            <a:r>
              <a:rPr lang="zh-CN" altLang="en-US">
                <a:latin typeface="Times New Roman" panose="02020603050405020304" pitchFamily="18" charset="0"/>
              </a:rPr>
              <a:t>如</a:t>
            </a:r>
            <a:r>
              <a:rPr lang="en-US" altLang="zh-CN">
                <a:latin typeface="Times New Roman" panose="02020603050405020304" pitchFamily="18" charset="0"/>
              </a:rPr>
              <a:t>: stop → stopped</a:t>
            </a: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④ </a:t>
            </a:r>
            <a:r>
              <a:rPr lang="zh-CN" altLang="en-US">
                <a:latin typeface="Times New Roman" panose="02020603050405020304" pitchFamily="18" charset="0"/>
              </a:rPr>
              <a:t>结尾是</a:t>
            </a:r>
            <a:r>
              <a:rPr lang="en-US" altLang="zh-CN">
                <a:latin typeface="Times New Roman" panose="02020603050405020304" pitchFamily="18" charset="0"/>
              </a:rPr>
              <a:t>“</a:t>
            </a:r>
            <a:r>
              <a:rPr lang="zh-CN" altLang="en-US">
                <a:latin typeface="Times New Roman" panose="02020603050405020304" pitchFamily="18" charset="0"/>
              </a:rPr>
              <a:t>辅音字母</a:t>
            </a:r>
            <a:r>
              <a:rPr lang="en-US" altLang="zh-CN">
                <a:latin typeface="Times New Roman" panose="02020603050405020304" pitchFamily="18" charset="0"/>
              </a:rPr>
              <a:t>+y”</a:t>
            </a:r>
            <a:r>
              <a:rPr lang="zh-CN" altLang="en-US">
                <a:latin typeface="Times New Roman" panose="02020603050405020304" pitchFamily="18" charset="0"/>
              </a:rPr>
              <a:t>的动词</a:t>
            </a:r>
            <a:r>
              <a:rPr lang="en-US" altLang="zh-CN">
                <a:latin typeface="Times New Roman" panose="02020603050405020304" pitchFamily="18" charset="0"/>
              </a:rPr>
              <a:t>, </a:t>
            </a:r>
            <a:r>
              <a:rPr lang="zh-CN" altLang="en-US">
                <a:latin typeface="Times New Roman" panose="02020603050405020304" pitchFamily="18" charset="0"/>
              </a:rPr>
              <a:t>先将</a:t>
            </a:r>
            <a:r>
              <a:rPr lang="en-US" altLang="zh-CN">
                <a:latin typeface="Times New Roman" panose="02020603050405020304" pitchFamily="18" charset="0"/>
              </a:rPr>
              <a:t>y</a:t>
            </a:r>
            <a:r>
              <a:rPr lang="zh-CN" altLang="en-US">
                <a:latin typeface="Times New Roman" panose="02020603050405020304" pitchFamily="18" charset="0"/>
              </a:rPr>
              <a:t>改 </a:t>
            </a:r>
          </a:p>
          <a:p>
            <a:pPr lvl="0"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</a:rPr>
              <a:t>     为</a:t>
            </a:r>
            <a:r>
              <a:rPr lang="en-US" altLang="zh-CN">
                <a:latin typeface="Times New Roman" panose="02020603050405020304" pitchFamily="18" charset="0"/>
              </a:rPr>
              <a:t>i,</a:t>
            </a:r>
            <a:r>
              <a:rPr lang="zh-CN" altLang="en-US">
                <a:latin typeface="Times New Roman" panose="02020603050405020304" pitchFamily="18" charset="0"/>
              </a:rPr>
              <a:t>再加</a:t>
            </a:r>
            <a:r>
              <a:rPr lang="en-US" altLang="zh-CN">
                <a:latin typeface="Times New Roman" panose="02020603050405020304" pitchFamily="18" charset="0"/>
              </a:rPr>
              <a:t>-ed. </a:t>
            </a:r>
            <a:r>
              <a:rPr lang="zh-CN" altLang="en-US">
                <a:latin typeface="Times New Roman" panose="02020603050405020304" pitchFamily="18" charset="0"/>
              </a:rPr>
              <a:t>如</a:t>
            </a:r>
            <a:r>
              <a:rPr lang="en-US" altLang="zh-CN">
                <a:latin typeface="Times New Roman" panose="02020603050405020304" pitchFamily="18" charset="0"/>
              </a:rPr>
              <a:t>: study → studied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4" name="矩形 2"/>
          <p:cNvSpPr/>
          <p:nvPr/>
        </p:nvSpPr>
        <p:spPr>
          <a:xfrm>
            <a:off x="1527573" y="502444"/>
            <a:ext cx="6088856" cy="5036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8883" tIns="44441" rIns="88883" bIns="44441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700">
                <a:solidFill>
                  <a:srgbClr val="CC00FF"/>
                </a:solidFill>
                <a:latin typeface="Times New Roman" panose="02020603050405020304" pitchFamily="18" charset="0"/>
              </a:rPr>
              <a:t>Summarize the regular simple past verb </a:t>
            </a:r>
          </a:p>
        </p:txBody>
      </p:sp>
      <p:sp>
        <p:nvSpPr>
          <p:cNvPr id="23555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0"/>
          <p:cNvSpPr txBox="1"/>
          <p:nvPr/>
        </p:nvSpPr>
        <p:spPr>
          <a:xfrm>
            <a:off x="301229" y="57150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400" b="1" dirty="0">
                <a:solidFill>
                  <a:srgbClr val="FF98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  <p:sp>
        <p:nvSpPr>
          <p:cNvPr id="5122" name="文本框 7"/>
          <p:cNvSpPr/>
          <p:nvPr/>
        </p:nvSpPr>
        <p:spPr>
          <a:xfrm>
            <a:off x="1553766" y="594123"/>
            <a:ext cx="6400800" cy="380761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1. New words and phrases: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hair, gold, forest, once, upon, once upon a time, decide, go for a walk, basket, notice, all alone, dark, pick, pick up, soon, lost, around, little, towards, knock, door, answer, push, enter, bowl, hungry, right, finish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2. New sentences: 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①And soon she was lost. 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②She looked around her.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③It was open.</a:t>
            </a:r>
          </a:p>
        </p:txBody>
      </p:sp>
      <p:sp>
        <p:nvSpPr>
          <p:cNvPr id="5123" name="流程图: 过程 19"/>
          <p:cNvSpPr/>
          <p:nvPr/>
        </p:nvSpPr>
        <p:spPr>
          <a:xfrm>
            <a:off x="104775" y="104775"/>
            <a:ext cx="114300" cy="342900"/>
          </a:xfrm>
          <a:prstGeom prst="flowChartProcess">
            <a:avLst/>
          </a:prstGeom>
          <a:solidFill>
            <a:srgbClr val="FF9800"/>
          </a:solidFill>
          <a:ln w="12700">
            <a:noFill/>
            <a:miter lim="800000"/>
          </a:ln>
        </p:spPr>
        <p:txBody>
          <a:bodyPr lIns="68580" tIns="34290" rIns="68580" bIns="3429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5124" name="圆角矩形 21"/>
          <p:cNvSpPr/>
          <p:nvPr/>
        </p:nvSpPr>
        <p:spPr>
          <a:xfrm>
            <a:off x="1119188" y="457201"/>
            <a:ext cx="6603206" cy="4289822"/>
          </a:xfrm>
          <a:prstGeom prst="roundRect">
            <a:avLst/>
          </a:prstGeom>
          <a:noFill/>
          <a:ln w="28575" cmpd="sng">
            <a:solidFill>
              <a:srgbClr val="FFC167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125" name="组合 3"/>
          <p:cNvGrpSpPr/>
          <p:nvPr/>
        </p:nvGrpSpPr>
        <p:grpSpPr>
          <a:xfrm>
            <a:off x="1177528" y="1543051"/>
            <a:ext cx="136922" cy="2060972"/>
            <a:chOff x="2291" y="2995"/>
            <a:chExt cx="286" cy="3736"/>
          </a:xfrm>
        </p:grpSpPr>
        <p:sp>
          <p:nvSpPr>
            <p:cNvPr id="5126" name="椭圆 12"/>
            <p:cNvSpPr/>
            <p:nvPr/>
          </p:nvSpPr>
          <p:spPr>
            <a:xfrm>
              <a:off x="2291" y="2995"/>
              <a:ext cx="286" cy="26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27" name="椭圆 16"/>
            <p:cNvSpPr/>
            <p:nvPr/>
          </p:nvSpPr>
          <p:spPr>
            <a:xfrm>
              <a:off x="2291" y="4143"/>
              <a:ext cx="286" cy="26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28" name="椭圆 17"/>
            <p:cNvSpPr/>
            <p:nvPr/>
          </p:nvSpPr>
          <p:spPr>
            <a:xfrm>
              <a:off x="2291" y="5250"/>
              <a:ext cx="286" cy="26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29" name="椭圆 18"/>
            <p:cNvSpPr/>
            <p:nvPr/>
          </p:nvSpPr>
          <p:spPr>
            <a:xfrm>
              <a:off x="2291" y="5842"/>
              <a:ext cx="286" cy="26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30" name="椭圆 1"/>
            <p:cNvSpPr/>
            <p:nvPr/>
          </p:nvSpPr>
          <p:spPr>
            <a:xfrm>
              <a:off x="2291" y="6433"/>
              <a:ext cx="286" cy="29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/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5131" name="图片 2" descr="A000220150321B92PPIC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56785" y="3530204"/>
            <a:ext cx="733425" cy="108465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"/>
          <p:cNvSpPr/>
          <p:nvPr/>
        </p:nvSpPr>
        <p:spPr>
          <a:xfrm>
            <a:off x="1796653" y="848916"/>
            <a:ext cx="2783454" cy="4847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700">
                <a:solidFill>
                  <a:srgbClr val="CC00FF"/>
                </a:solidFill>
                <a:latin typeface="Times New Roman" panose="02020603050405020304" pitchFamily="18" charset="0"/>
              </a:rPr>
              <a:t>7 Listen and repeat</a:t>
            </a:r>
          </a:p>
        </p:txBody>
      </p:sp>
      <p:sp>
        <p:nvSpPr>
          <p:cNvPr id="24578" name="矩形 4"/>
          <p:cNvSpPr/>
          <p:nvPr/>
        </p:nvSpPr>
        <p:spPr>
          <a:xfrm>
            <a:off x="1977629" y="1638300"/>
            <a:ext cx="4845844" cy="172997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1. Goldilocks walked into the forest.</a:t>
            </a: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2. She noticed a little house.</a:t>
            </a: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3. She knocked on the door.</a:t>
            </a:r>
          </a:p>
          <a:p>
            <a:pPr lvl="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4. She liked the food.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9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1"/>
          <p:cNvSpPr/>
          <p:nvPr/>
        </p:nvSpPr>
        <p:spPr>
          <a:xfrm>
            <a:off x="1574007" y="887016"/>
            <a:ext cx="4408899" cy="4847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700">
                <a:solidFill>
                  <a:srgbClr val="CC00FF"/>
                </a:solidFill>
                <a:latin typeface="Times New Roman" panose="02020603050405020304" pitchFamily="18" charset="0"/>
              </a:rPr>
              <a:t>8 Work in pairs. Tell the story.</a:t>
            </a:r>
          </a:p>
        </p:txBody>
      </p:sp>
      <p:sp>
        <p:nvSpPr>
          <p:cNvPr id="25602" name="矩形 2"/>
          <p:cNvSpPr/>
          <p:nvPr/>
        </p:nvSpPr>
        <p:spPr>
          <a:xfrm>
            <a:off x="1574007" y="1653779"/>
            <a:ext cx="6426994" cy="160734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3000"/>
              </a:lnSpc>
            </a:pPr>
            <a:r>
              <a:rPr lang="en-US" altLang="zh-CN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i="1">
                <a:latin typeface="Times New Roman" panose="02020603050405020304" pitchFamily="18" charset="0"/>
              </a:rPr>
              <a:t>How does the story begin?</a:t>
            </a:r>
          </a:p>
          <a:p>
            <a:pPr>
              <a:lnSpc>
                <a:spcPts val="3000"/>
              </a:lnSpc>
            </a:pPr>
            <a:r>
              <a:rPr lang="en-US" altLang="zh-CN" i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i="1">
                <a:latin typeface="Times New Roman" panose="02020603050405020304" pitchFamily="18" charset="0"/>
              </a:rPr>
              <a:t>Once upon a time, there was a little girl called  </a:t>
            </a:r>
          </a:p>
          <a:p>
            <a:pPr>
              <a:lnSpc>
                <a:spcPts val="3000"/>
              </a:lnSpc>
            </a:pPr>
            <a:r>
              <a:rPr lang="en-US" altLang="zh-CN" i="1">
                <a:latin typeface="Times New Roman" panose="02020603050405020304" pitchFamily="18" charset="0"/>
              </a:rPr>
              <a:t>    Goldilocks. She lived near a big forest. She had </a:t>
            </a:r>
          </a:p>
          <a:p>
            <a:pPr>
              <a:lnSpc>
                <a:spcPts val="3000"/>
              </a:lnSpc>
            </a:pPr>
            <a:r>
              <a:rPr lang="en-US" altLang="zh-CN" i="1">
                <a:latin typeface="Times New Roman" panose="02020603050405020304" pitchFamily="18" charset="0"/>
              </a:rPr>
              <a:t>    hair of gold</a:t>
            </a:r>
            <a:r>
              <a:rPr lang="en-US" altLang="zh-CN" i="1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</a:p>
        </p:txBody>
      </p:sp>
      <p:pic>
        <p:nvPicPr>
          <p:cNvPr id="25603" name="Picture 2" descr="PE01038_[1]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89973" y="3112294"/>
            <a:ext cx="2083594" cy="143708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5604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2"/>
          <p:cNvSpPr/>
          <p:nvPr/>
        </p:nvSpPr>
        <p:spPr>
          <a:xfrm>
            <a:off x="1356122" y="1196579"/>
            <a:ext cx="6438900" cy="283923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 dirty="0" err="1">
                <a:latin typeface="Times New Roman" panose="02020603050405020304" pitchFamily="18" charset="0"/>
              </a:rPr>
              <a:t>一、根据句意和汉语提示，用单词的适当形式填空</a:t>
            </a:r>
            <a:r>
              <a:rPr lang="en-US" altLang="en-US" sz="2000" b="1" dirty="0">
                <a:latin typeface="Times New Roman" panose="02020603050405020304" pitchFamily="18" charset="0"/>
              </a:rPr>
              <a:t>。</a:t>
            </a:r>
          </a:p>
          <a:p>
            <a:pPr lvl="0"/>
            <a:r>
              <a:rPr lang="en-US" altLang="en-US" sz="2000" dirty="0">
                <a:latin typeface="Times New Roman" panose="02020603050405020304" pitchFamily="18" charset="0"/>
              </a:rPr>
              <a:t>1.Jenny p_________ some beautiful flowers for her mother in a forest last week.</a:t>
            </a:r>
          </a:p>
          <a:p>
            <a:pPr lvl="0"/>
            <a:r>
              <a:rPr lang="en-US" altLang="en-US" sz="2000" dirty="0">
                <a:latin typeface="Times New Roman" panose="02020603050405020304" pitchFamily="18" charset="0"/>
              </a:rPr>
              <a:t>2.My grandma often goes to buy vegetables with a b_________.</a:t>
            </a:r>
          </a:p>
          <a:p>
            <a:pPr lvl="0"/>
            <a:r>
              <a:rPr lang="en-US" altLang="en-US" sz="2000" dirty="0">
                <a:latin typeface="Times New Roman" panose="02020603050405020304" pitchFamily="18" charset="0"/>
              </a:rPr>
              <a:t>3.I’m very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sorry.I</a:t>
            </a:r>
            <a:r>
              <a:rPr lang="en-US" altLang="en-US" sz="2000" dirty="0">
                <a:latin typeface="Times New Roman" panose="02020603050405020304" pitchFamily="18" charset="0"/>
              </a:rPr>
              <a:t> can’t a______ your questions.</a:t>
            </a:r>
          </a:p>
          <a:p>
            <a:pPr lvl="0"/>
            <a:r>
              <a:rPr lang="en-US" altLang="en-US" sz="2000" dirty="0">
                <a:latin typeface="Times New Roman" panose="02020603050405020304" pitchFamily="18" charset="0"/>
              </a:rPr>
              <a:t>4.Once 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____</a:t>
            </a:r>
            <a:r>
              <a:rPr lang="en-US" altLang="en-US" sz="2000" dirty="0">
                <a:latin typeface="Times New Roman" panose="02020603050405020304" pitchFamily="18" charset="0"/>
              </a:rPr>
              <a:t>_____ a time there was an old man.</a:t>
            </a:r>
          </a:p>
          <a:p>
            <a:pPr lvl="0"/>
            <a:r>
              <a:rPr lang="en-US" altLang="en-US" sz="2000" dirty="0">
                <a:latin typeface="Times New Roman" panose="02020603050405020304" pitchFamily="18" charset="0"/>
              </a:rPr>
              <a:t>5.He was walking t_________ you.</a:t>
            </a:r>
          </a:p>
          <a:p>
            <a:pPr lvl="0"/>
            <a:r>
              <a:rPr lang="en-US" altLang="en-US" sz="2000" dirty="0">
                <a:latin typeface="Times New Roman" panose="02020603050405020304" pitchFamily="18" charset="0"/>
              </a:rPr>
              <a:t>6.She was very </a:t>
            </a:r>
            <a:r>
              <a:rPr lang="en-US" altLang="en-US" sz="2000" dirty="0" err="1">
                <a:latin typeface="Times New Roman" panose="02020603050405020304" pitchFamily="18" charset="0"/>
              </a:rPr>
              <a:t>h_________,so</a:t>
            </a:r>
            <a:r>
              <a:rPr lang="en-US" altLang="en-US" sz="2000" dirty="0">
                <a:latin typeface="Times New Roman" panose="02020603050405020304" pitchFamily="18" charset="0"/>
              </a:rPr>
              <a:t> she ate all the food.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6" name="Text Box 21"/>
          <p:cNvSpPr/>
          <p:nvPr/>
        </p:nvSpPr>
        <p:spPr>
          <a:xfrm>
            <a:off x="2316956" y="1479948"/>
            <a:ext cx="721993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icked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7" name="Text Box 21"/>
          <p:cNvSpPr/>
          <p:nvPr/>
        </p:nvSpPr>
        <p:spPr>
          <a:xfrm>
            <a:off x="1479948" y="2358629"/>
            <a:ext cx="707566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asket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Text Box 21"/>
          <p:cNvSpPr/>
          <p:nvPr/>
        </p:nvSpPr>
        <p:spPr>
          <a:xfrm>
            <a:off x="3808810" y="2707482"/>
            <a:ext cx="794128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nswer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9" name="Text Box 21"/>
          <p:cNvSpPr/>
          <p:nvPr/>
        </p:nvSpPr>
        <p:spPr>
          <a:xfrm>
            <a:off x="2294335" y="2959894"/>
            <a:ext cx="552074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pon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0" name="Text Box 21"/>
          <p:cNvSpPr/>
          <p:nvPr/>
        </p:nvSpPr>
        <p:spPr>
          <a:xfrm>
            <a:off x="3286126" y="3301604"/>
            <a:ext cx="1000915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owards 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1" name="Text Box 21"/>
          <p:cNvSpPr/>
          <p:nvPr/>
        </p:nvSpPr>
        <p:spPr>
          <a:xfrm>
            <a:off x="3059907" y="3563541"/>
            <a:ext cx="794128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ungry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2" name="文本框 3"/>
          <p:cNvSpPr txBox="1"/>
          <p:nvPr/>
        </p:nvSpPr>
        <p:spPr>
          <a:xfrm>
            <a:off x="367904" y="302419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400" b="1" dirty="0">
                <a:solidFill>
                  <a:srgbClr val="FF98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当堂小练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  <p:bldP spid="26629" grpId="0"/>
      <p:bldP spid="26630" grpId="0"/>
      <p:bldP spid="266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2"/>
          <p:cNvSpPr/>
          <p:nvPr/>
        </p:nvSpPr>
        <p:spPr>
          <a:xfrm>
            <a:off x="1232297" y="1259681"/>
            <a:ext cx="6858000" cy="2531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000" b="1" dirty="0">
                <a:latin typeface="Times New Roman" panose="02020603050405020304" pitchFamily="18" charset="0"/>
              </a:rPr>
              <a:t>二、根据句意用括号内所给单词的适当形式填空。</a:t>
            </a:r>
          </a:p>
          <a:p>
            <a:pPr lvl="0"/>
            <a:r>
              <a:rPr lang="en-US" altLang="zh-CN" sz="2000" dirty="0">
                <a:latin typeface="Times New Roman" panose="02020603050405020304" pitchFamily="18" charset="0"/>
              </a:rPr>
              <a:t>1.I decided _________ (walk) to the park.</a:t>
            </a:r>
          </a:p>
          <a:p>
            <a:pPr lvl="0"/>
            <a:r>
              <a:rPr lang="en-US" altLang="zh-CN" sz="2000" dirty="0">
                <a:latin typeface="Times New Roman" panose="02020603050405020304" pitchFamily="18" charset="0"/>
              </a:rPr>
              <a:t>2.Mother _________ (not do) housework yesterday.</a:t>
            </a:r>
          </a:p>
          <a:p>
            <a:pPr lvl="0"/>
            <a:r>
              <a:rPr lang="en-US" altLang="zh-CN" sz="2000" dirty="0">
                <a:latin typeface="Times New Roman" panose="02020603050405020304" pitchFamily="18" charset="0"/>
              </a:rPr>
              <a:t>3.Linda _________ (hurry) to school and wasn’t late for class.</a:t>
            </a:r>
          </a:p>
          <a:p>
            <a:pPr lvl="0"/>
            <a:r>
              <a:rPr lang="en-US" altLang="zh-CN" sz="2000" dirty="0">
                <a:latin typeface="Times New Roman" panose="02020603050405020304" pitchFamily="18" charset="0"/>
              </a:rPr>
              <a:t>4.She _________ (push) the door and _________ (enter) the room at last.</a:t>
            </a:r>
          </a:p>
          <a:p>
            <a:pPr lvl="0"/>
            <a:r>
              <a:rPr lang="en-US" altLang="zh-CN" sz="2000" dirty="0">
                <a:latin typeface="Times New Roman" panose="02020603050405020304" pitchFamily="18" charset="0"/>
              </a:rPr>
              <a:t>5.We noticed our new teacher _________ (walk) into the dining hall and _____(walk) out in a few minutes.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0" name="Text Box 21"/>
          <p:cNvSpPr/>
          <p:nvPr/>
        </p:nvSpPr>
        <p:spPr>
          <a:xfrm>
            <a:off x="2582466" y="1522810"/>
            <a:ext cx="943207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to walk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1" name="Text Box 21"/>
          <p:cNvSpPr/>
          <p:nvPr/>
        </p:nvSpPr>
        <p:spPr>
          <a:xfrm>
            <a:off x="2415779" y="1856185"/>
            <a:ext cx="1141979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didn’t do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2" name="Text Box 21"/>
          <p:cNvSpPr/>
          <p:nvPr/>
        </p:nvSpPr>
        <p:spPr>
          <a:xfrm>
            <a:off x="5262562" y="2430066"/>
            <a:ext cx="964046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entered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3" name="Text Box 21"/>
          <p:cNvSpPr/>
          <p:nvPr/>
        </p:nvSpPr>
        <p:spPr>
          <a:xfrm>
            <a:off x="2026444" y="2390775"/>
            <a:ext cx="922368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pushed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4" name="Text Box 21"/>
          <p:cNvSpPr/>
          <p:nvPr/>
        </p:nvSpPr>
        <p:spPr>
          <a:xfrm>
            <a:off x="4502944" y="2995612"/>
            <a:ext cx="665888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walk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5" name="Text Box 21"/>
          <p:cNvSpPr/>
          <p:nvPr/>
        </p:nvSpPr>
        <p:spPr>
          <a:xfrm>
            <a:off x="2118123" y="3342085"/>
            <a:ext cx="665888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walk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6" name="Text Box 21"/>
          <p:cNvSpPr/>
          <p:nvPr/>
        </p:nvSpPr>
        <p:spPr>
          <a:xfrm>
            <a:off x="2366962" y="2118123"/>
            <a:ext cx="978473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hurried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7" name="文本框 3"/>
          <p:cNvSpPr txBox="1"/>
          <p:nvPr/>
        </p:nvSpPr>
        <p:spPr>
          <a:xfrm>
            <a:off x="423862" y="302419"/>
            <a:ext cx="1357313" cy="436960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400" b="1">
                <a:solidFill>
                  <a:srgbClr val="FF98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当堂小练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/>
      <p:bldP spid="27653" grpId="0"/>
      <p:bldP spid="27654" grpId="0"/>
      <p:bldP spid="27655" grpId="0"/>
      <p:bldP spid="276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2"/>
          <p:cNvSpPr/>
          <p:nvPr/>
        </p:nvSpPr>
        <p:spPr>
          <a:xfrm>
            <a:off x="1357313" y="827485"/>
            <a:ext cx="6675835" cy="31470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000" b="1">
                <a:latin typeface="Times New Roman" panose="02020603050405020304" pitchFamily="18" charset="0"/>
              </a:rPr>
              <a:t>三、单项填空。</a:t>
            </a:r>
          </a:p>
          <a:p>
            <a:pPr lvl="0"/>
            <a:r>
              <a:rPr lang="en-US" altLang="zh-CN" sz="2000">
                <a:latin typeface="Times New Roman" panose="02020603050405020304" pitchFamily="18" charset="0"/>
              </a:rPr>
              <a:t>(   )1.Tom was very _________.He would like someone to play </a:t>
            </a:r>
          </a:p>
          <a:p>
            <a:pPr lvl="0"/>
            <a:r>
              <a:rPr lang="en-US" altLang="zh-CN" sz="2000">
                <a:latin typeface="Times New Roman" panose="02020603050405020304" pitchFamily="18" charset="0"/>
              </a:rPr>
              <a:t>         with him.</a:t>
            </a:r>
          </a:p>
          <a:p>
            <a:pPr lvl="0"/>
            <a:r>
              <a:rPr lang="en-US" altLang="zh-CN" sz="2000">
                <a:latin typeface="Times New Roman" panose="02020603050405020304" pitchFamily="18" charset="0"/>
              </a:rPr>
              <a:t>        A.tired      B.hungry       C.little        D.lonely</a:t>
            </a:r>
          </a:p>
          <a:p>
            <a:pPr lvl="0"/>
            <a:r>
              <a:rPr lang="en-US" altLang="zh-CN" sz="2000">
                <a:latin typeface="Times New Roman" panose="02020603050405020304" pitchFamily="18" charset="0"/>
              </a:rPr>
              <a:t>(   )2.The little boy walked in the crowded city and soon he was </a:t>
            </a:r>
          </a:p>
          <a:p>
            <a:pPr lvl="0"/>
            <a:r>
              <a:rPr lang="en-US" altLang="zh-CN" sz="2000">
                <a:latin typeface="Times New Roman" panose="02020603050405020304" pitchFamily="18" charset="0"/>
              </a:rPr>
              <a:t>          _________.</a:t>
            </a:r>
          </a:p>
          <a:p>
            <a:pPr lvl="0"/>
            <a:r>
              <a:rPr lang="en-US" altLang="zh-CN" sz="2000">
                <a:latin typeface="Times New Roman" panose="02020603050405020304" pitchFamily="18" charset="0"/>
              </a:rPr>
              <a:t>        A.lost       B.lose        C.losing        D.to lose</a:t>
            </a:r>
          </a:p>
          <a:p>
            <a:pPr lvl="0"/>
            <a:r>
              <a:rPr lang="en-US" altLang="zh-CN" sz="2000">
                <a:latin typeface="Times New Roman" panose="02020603050405020304" pitchFamily="18" charset="0"/>
              </a:rPr>
              <a:t>(   )3.Listen!Someone _________ the door.</a:t>
            </a:r>
          </a:p>
          <a:p>
            <a:pPr lvl="0"/>
            <a:r>
              <a:rPr lang="en-US" altLang="zh-CN" sz="2000">
                <a:latin typeface="Times New Roman" panose="02020603050405020304" pitchFamily="18" charset="0"/>
              </a:rPr>
              <a:t>        A.knocks on                 B.is knocking  </a:t>
            </a:r>
          </a:p>
          <a:p>
            <a:pPr lvl="0"/>
            <a:r>
              <a:rPr lang="en-US" altLang="zh-CN" sz="2000">
                <a:latin typeface="Times New Roman" panose="02020603050405020304" pitchFamily="18" charset="0"/>
              </a:rPr>
              <a:t>        C.is knocking on          D.knocks</a:t>
            </a:r>
            <a:endParaRPr lang="en-US" altLang="zh-CN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4" name="Text Box 21"/>
          <p:cNvSpPr/>
          <p:nvPr/>
        </p:nvSpPr>
        <p:spPr>
          <a:xfrm>
            <a:off x="1427560" y="1150144"/>
            <a:ext cx="324448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5" name="Text Box 21"/>
          <p:cNvSpPr/>
          <p:nvPr/>
        </p:nvSpPr>
        <p:spPr>
          <a:xfrm>
            <a:off x="1463279" y="1980010"/>
            <a:ext cx="324448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6" name="Text Box 21"/>
          <p:cNvSpPr/>
          <p:nvPr/>
        </p:nvSpPr>
        <p:spPr>
          <a:xfrm>
            <a:off x="1423988" y="2875360"/>
            <a:ext cx="324448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7" name="文本框 3"/>
          <p:cNvSpPr txBox="1"/>
          <p:nvPr/>
        </p:nvSpPr>
        <p:spPr>
          <a:xfrm>
            <a:off x="367904" y="302419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400" b="1">
                <a:solidFill>
                  <a:srgbClr val="FF98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当堂小练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2"/>
          <p:cNvSpPr/>
          <p:nvPr/>
        </p:nvSpPr>
        <p:spPr>
          <a:xfrm>
            <a:off x="1438275" y="1358504"/>
            <a:ext cx="6675835" cy="22236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000" dirty="0">
                <a:latin typeface="Times New Roman" panose="02020603050405020304" pitchFamily="18" charset="0"/>
              </a:rPr>
              <a:t>(   )4._________ Alan have a party last week?</a:t>
            </a:r>
          </a:p>
          <a:p>
            <a:pPr lvl="0"/>
            <a:r>
              <a:rPr lang="en-US" altLang="zh-CN" sz="2000" dirty="0">
                <a:latin typeface="Times New Roman" panose="02020603050405020304" pitchFamily="18" charset="0"/>
              </a:rPr>
              <a:t>   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A.Was</a:t>
            </a:r>
            <a:r>
              <a:rPr lang="en-US" altLang="zh-CN" sz="2000" dirty="0">
                <a:latin typeface="Times New Roman" panose="02020603050405020304" pitchFamily="18" charset="0"/>
              </a:rPr>
              <a:t>  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B.Were</a:t>
            </a:r>
            <a:r>
              <a:rPr lang="en-US" altLang="zh-CN" sz="2000" dirty="0">
                <a:latin typeface="Times New Roman" panose="02020603050405020304" pitchFamily="18" charset="0"/>
              </a:rPr>
              <a:t> 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C.Do</a:t>
            </a:r>
            <a:r>
              <a:rPr lang="en-US" altLang="zh-CN" sz="2000" dirty="0">
                <a:latin typeface="Times New Roman" panose="02020603050405020304" pitchFamily="18" charset="0"/>
              </a:rPr>
              <a:t>   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D.Did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lvl="0"/>
            <a:r>
              <a:rPr lang="en-US" altLang="zh-CN" sz="2000" dirty="0">
                <a:latin typeface="Times New Roman" panose="02020603050405020304" pitchFamily="18" charset="0"/>
              </a:rPr>
              <a:t>(   )5.They finished _________ the passage soon.</a:t>
            </a:r>
          </a:p>
          <a:p>
            <a:pPr lvl="0"/>
            <a:r>
              <a:rPr lang="en-US" altLang="zh-CN" sz="2000" dirty="0">
                <a:latin typeface="Times New Roman" panose="02020603050405020304" pitchFamily="18" charset="0"/>
              </a:rPr>
              <a:t>   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A.read</a:t>
            </a:r>
            <a:r>
              <a:rPr lang="en-US" altLang="zh-CN" sz="2000" dirty="0">
                <a:latin typeface="Times New Roman" panose="02020603050405020304" pitchFamily="18" charset="0"/>
              </a:rPr>
              <a:t>       B.to read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C.reading</a:t>
            </a:r>
            <a:r>
              <a:rPr lang="en-US" altLang="zh-CN" sz="2000" dirty="0">
                <a:latin typeface="Times New Roman" panose="02020603050405020304" pitchFamily="18" charset="0"/>
              </a:rPr>
              <a:t>     D.to reading</a:t>
            </a:r>
          </a:p>
          <a:p>
            <a:pPr lvl="0"/>
            <a:r>
              <a:rPr lang="en-US" altLang="zh-CN" sz="2000" dirty="0">
                <a:latin typeface="Times New Roman" panose="02020603050405020304" pitchFamily="18" charset="0"/>
              </a:rPr>
              <a:t>(   )6.There is a purse on the </a:t>
            </a:r>
            <a:r>
              <a:rPr lang="en-US" altLang="zh-CN" sz="2000" dirty="0" err="1">
                <a:latin typeface="Times New Roman" panose="02020603050405020304" pitchFamily="18" charset="0"/>
              </a:rPr>
              <a:t>floor.Please</a:t>
            </a:r>
            <a:r>
              <a:rPr lang="en-US" altLang="zh-CN" sz="2000" dirty="0">
                <a:latin typeface="Times New Roman" panose="02020603050405020304" pitchFamily="18" charset="0"/>
              </a:rPr>
              <a:t> _________.</a:t>
            </a:r>
          </a:p>
          <a:p>
            <a:pPr lvl="0"/>
            <a:r>
              <a:rPr lang="en-US" altLang="zh-CN" sz="2000" dirty="0">
                <a:latin typeface="Times New Roman" panose="02020603050405020304" pitchFamily="18" charset="0"/>
              </a:rPr>
              <a:t>   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A.pick</a:t>
            </a:r>
            <a:r>
              <a:rPr lang="en-US" altLang="zh-CN" sz="2000" dirty="0">
                <a:latin typeface="Times New Roman" panose="02020603050405020304" pitchFamily="18" charset="0"/>
              </a:rPr>
              <a:t> up it             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B.pick</a:t>
            </a:r>
            <a:r>
              <a:rPr lang="en-US" altLang="zh-CN" sz="2000" dirty="0">
                <a:latin typeface="Times New Roman" panose="02020603050405020304" pitchFamily="18" charset="0"/>
              </a:rPr>
              <a:t> it up  </a:t>
            </a:r>
          </a:p>
          <a:p>
            <a:pPr lvl="0"/>
            <a:r>
              <a:rPr lang="en-US" altLang="zh-CN" sz="2000" dirty="0">
                <a:latin typeface="Times New Roman" panose="02020603050405020304" pitchFamily="18" charset="0"/>
              </a:rPr>
              <a:t>   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C.pick</a:t>
            </a:r>
            <a:r>
              <a:rPr lang="en-US" altLang="zh-CN" sz="2000" dirty="0">
                <a:latin typeface="Times New Roman" panose="02020603050405020304" pitchFamily="18" charset="0"/>
              </a:rPr>
              <a:t> them up            </a:t>
            </a:r>
            <a:r>
              <a:rPr lang="en-US" altLang="zh-CN" sz="2000" dirty="0" err="1">
                <a:latin typeface="Times New Roman" panose="02020603050405020304" pitchFamily="18" charset="0"/>
              </a:rPr>
              <a:t>D.pick</a:t>
            </a:r>
            <a:r>
              <a:rPr lang="en-US" altLang="zh-CN" sz="2000" dirty="0">
                <a:latin typeface="Times New Roman" panose="02020603050405020304" pitchFamily="18" charset="0"/>
              </a:rPr>
              <a:t> up them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98" name="Text Box 21"/>
          <p:cNvSpPr/>
          <p:nvPr/>
        </p:nvSpPr>
        <p:spPr>
          <a:xfrm>
            <a:off x="1519238" y="1412081"/>
            <a:ext cx="324448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99" name="Text Box 21"/>
          <p:cNvSpPr/>
          <p:nvPr/>
        </p:nvSpPr>
        <p:spPr>
          <a:xfrm>
            <a:off x="1502569" y="1964531"/>
            <a:ext cx="324448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Text Box 21"/>
          <p:cNvSpPr/>
          <p:nvPr/>
        </p:nvSpPr>
        <p:spPr>
          <a:xfrm>
            <a:off x="1504950" y="2571750"/>
            <a:ext cx="310021" cy="37702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1" name="文本框 3"/>
          <p:cNvSpPr txBox="1"/>
          <p:nvPr/>
        </p:nvSpPr>
        <p:spPr>
          <a:xfrm>
            <a:off x="367904" y="302419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400" b="1">
                <a:solidFill>
                  <a:srgbClr val="FF98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当堂小练</a:t>
            </a:r>
          </a:p>
        </p:txBody>
      </p:sp>
      <p:sp>
        <p:nvSpPr>
          <p:cNvPr id="29702" name="流程图: 过程 1"/>
          <p:cNvSpPr/>
          <p:nvPr/>
        </p:nvSpPr>
        <p:spPr>
          <a:xfrm>
            <a:off x="161925" y="350044"/>
            <a:ext cx="114300" cy="342900"/>
          </a:xfrm>
          <a:prstGeom prst="flowChartProcess">
            <a:avLst/>
          </a:prstGeom>
          <a:solidFill>
            <a:srgbClr val="FF9800"/>
          </a:solidFill>
          <a:ln w="12700">
            <a:noFill/>
            <a:miter lim="800000"/>
          </a:ln>
        </p:spPr>
        <p:txBody>
          <a:bodyPr lIns="68580" tIns="34290" rIns="68580" bIns="3429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流程图: 终止 33"/>
          <p:cNvSpPr/>
          <p:nvPr/>
        </p:nvSpPr>
        <p:spPr>
          <a:xfrm>
            <a:off x="285750" y="762000"/>
            <a:ext cx="1028700" cy="342900"/>
          </a:xfrm>
          <a:prstGeom prst="flowChartTerminator">
            <a:avLst/>
          </a:prstGeom>
          <a:solidFill>
            <a:srgbClr val="F7BFC7"/>
          </a:solidFill>
          <a:ln w="19050">
            <a:solidFill>
              <a:schemeClr val="bg1"/>
            </a:solidFill>
            <a:prstDash val="sysDash"/>
            <a:miter lim="800000"/>
          </a:ln>
        </p:spPr>
        <p:txBody>
          <a:bodyPr lIns="68580" tIns="34290" rIns="68580" bIns="3429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0723" name="文本框 30"/>
          <p:cNvSpPr/>
          <p:nvPr/>
        </p:nvSpPr>
        <p:spPr>
          <a:xfrm>
            <a:off x="435769" y="731044"/>
            <a:ext cx="750094" cy="3917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归 纳</a:t>
            </a:r>
          </a:p>
        </p:txBody>
      </p:sp>
      <p:sp>
        <p:nvSpPr>
          <p:cNvPr id="30724" name="文本框 3"/>
          <p:cNvSpPr txBox="1"/>
          <p:nvPr/>
        </p:nvSpPr>
        <p:spPr>
          <a:xfrm>
            <a:off x="197644" y="252412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400" b="1" dirty="0">
                <a:solidFill>
                  <a:srgbClr val="FF98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30725" name="流程图: 过程 1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rgbClr val="FF9800"/>
          </a:solidFill>
          <a:ln w="12700">
            <a:noFill/>
            <a:miter lim="800000"/>
          </a:ln>
        </p:spPr>
        <p:txBody>
          <a:bodyPr lIns="68580" tIns="34290" rIns="68580" bIns="3429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endParaRPr lang="zh-CN" altLang="en-US" sz="1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0726" name="Rectangle 23"/>
          <p:cNvSpPr/>
          <p:nvPr/>
        </p:nvSpPr>
        <p:spPr>
          <a:xfrm>
            <a:off x="1953816" y="506016"/>
            <a:ext cx="5772150" cy="4500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 Unit 1 Once upon a time...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1.New words: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hair, gold, forest, once, upon, once upon a time, decide, go for a walk, basket, notice, all alone, dark, pick, pick up, soon, lost, around, little, towards, knock, door, answer, push, enter, bowl, hungry, right, finish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2.Structures: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①And soon she was lost. 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②She looked around her.</a:t>
            </a: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③It was open.</a:t>
            </a:r>
          </a:p>
          <a:p>
            <a:pPr lvl="0"/>
            <a:r>
              <a:rPr lang="en-US" altLang="zh-CN" dirty="0"/>
              <a:t>   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8"/>
          <p:cNvSpPr/>
          <p:nvPr/>
        </p:nvSpPr>
        <p:spPr>
          <a:xfrm>
            <a:off x="1607344" y="926307"/>
            <a:ext cx="6084094" cy="90844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257175" indent="-257175">
              <a:lnSpc>
                <a:spcPct val="120000"/>
              </a:lnSpc>
              <a:spcBef>
                <a:spcPct val="20000"/>
              </a:spcBef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Look at the pictures. Do you know </a:t>
            </a:r>
          </a:p>
          <a:p>
            <a:pPr marL="257175" indent="-257175">
              <a:lnSpc>
                <a:spcPct val="120000"/>
              </a:lnSpc>
              <a:spcBef>
                <a:spcPct val="20000"/>
              </a:spcBef>
            </a:pP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what they are? Now talk about the stories in groups.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0" name="图片 136197" descr="story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02644" y="2249092"/>
            <a:ext cx="2101454" cy="203954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7171" name="图片 136198" descr="fairy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55344" y="2299098"/>
            <a:ext cx="1983581" cy="197762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7172" name="文本框 10"/>
          <p:cNvSpPr txBox="1"/>
          <p:nvPr/>
        </p:nvSpPr>
        <p:spPr>
          <a:xfrm>
            <a:off x="414338" y="107157"/>
            <a:ext cx="1369606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zh-CN" altLang="en-US" sz="2400" b="1" dirty="0">
                <a:solidFill>
                  <a:srgbClr val="FF98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77826"/>
          <p:cNvSpPr/>
          <p:nvPr/>
        </p:nvSpPr>
        <p:spPr>
          <a:xfrm>
            <a:off x="2588419" y="829866"/>
            <a:ext cx="2971800" cy="40255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hair        </a:t>
            </a:r>
            <a:endParaRPr lang="en-US" altLang="zh-CN" i="1">
              <a:solidFill>
                <a:srgbClr val="0000FF"/>
              </a:solidFill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gold    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forest  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once  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upon      </a:t>
            </a: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once upon a time</a:t>
            </a: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decide      </a:t>
            </a: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basket  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dark    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pick      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soon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8194" name="文本框 77827"/>
          <p:cNvSpPr/>
          <p:nvPr/>
        </p:nvSpPr>
        <p:spPr>
          <a:xfrm>
            <a:off x="4825604" y="821531"/>
            <a:ext cx="2884884" cy="402550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头发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金色；黄金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森林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adv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一次；一回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prep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上；到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上</a:t>
            </a:r>
          </a:p>
          <a:p>
            <a:pPr lvl="0">
              <a:lnSpc>
                <a:spcPct val="130000"/>
              </a:lnSpc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从前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决定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篮子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adj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黑暗的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采；摘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adv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立刻；不久</a:t>
            </a:r>
          </a:p>
        </p:txBody>
      </p:sp>
      <p:pic>
        <p:nvPicPr>
          <p:cNvPr id="8195" name="图片 77837" descr="021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04360" y="510779"/>
            <a:ext cx="1176338" cy="117395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196" name="图片 77838" descr="301224363V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34728" y="1501378"/>
            <a:ext cx="642938" cy="22240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8197" name="文本框 10"/>
          <p:cNvSpPr txBox="1"/>
          <p:nvPr/>
        </p:nvSpPr>
        <p:spPr>
          <a:xfrm>
            <a:off x="471488" y="220266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79874"/>
          <p:cNvSpPr/>
          <p:nvPr/>
        </p:nvSpPr>
        <p:spPr>
          <a:xfrm>
            <a:off x="2452688" y="548879"/>
            <a:ext cx="2163366" cy="47446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around </a:t>
            </a:r>
            <a:r>
              <a:rPr lang="en-US" altLang="zh-CN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little   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towards 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knock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door     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answer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push      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enter     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bowl     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hungry</a:t>
            </a: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right</a:t>
            </a: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finish</a:t>
            </a:r>
          </a:p>
          <a:p>
            <a:pPr lvl="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endParaRPr lang="en-US" altLang="zh-CN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8" name="文本框 79875"/>
          <p:cNvSpPr/>
          <p:nvPr/>
        </p:nvSpPr>
        <p:spPr>
          <a:xfrm>
            <a:off x="4717257" y="548878"/>
            <a:ext cx="3074194" cy="438507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prep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环绕着；围绕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adj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小的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prep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往；向；朝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方向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敲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门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应门；回答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推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进入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碗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adj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感到饿的；饥饿的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adj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合适的；恰当的</a:t>
            </a:r>
          </a:p>
          <a:p>
            <a:pPr lvl="0">
              <a:lnSpc>
                <a:spcPct val="130000"/>
              </a:lnSpc>
            </a:pP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吃完；喝完；用尽</a:t>
            </a:r>
          </a:p>
        </p:txBody>
      </p:sp>
      <p:pic>
        <p:nvPicPr>
          <p:cNvPr id="9219" name="图片 79879" descr="301224363V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34728" y="1501378"/>
            <a:ext cx="642938" cy="22240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9220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1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686800" y="8324850"/>
            <a:ext cx="247650" cy="1905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05476"/>
          <p:cNvSpPr/>
          <p:nvPr/>
        </p:nvSpPr>
        <p:spPr>
          <a:xfrm>
            <a:off x="1962150" y="1140619"/>
            <a:ext cx="6359129" cy="2838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1. The story is </a:t>
            </a:r>
            <a:r>
              <a:rPr lang="en-US" altLang="zh-C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Goldilocks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Three Bears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2. The story begins: Once upon a time…</a:t>
            </a: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3. Goldilocks was a girl with hair of gold.</a:t>
            </a: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4. Goldilocks lived in the forest.</a:t>
            </a:r>
          </a:p>
          <a:p>
            <a:pPr lvl="0">
              <a:lnSpc>
                <a:spcPct val="20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5. She decided to go for a walk in the park with her basket.</a:t>
            </a:r>
          </a:p>
        </p:txBody>
      </p:sp>
      <p:grpSp>
        <p:nvGrpSpPr>
          <p:cNvPr id="10242" name="组合 105486"/>
          <p:cNvGrpSpPr/>
          <p:nvPr/>
        </p:nvGrpSpPr>
        <p:grpSpPr>
          <a:xfrm>
            <a:off x="1482329" y="2977755"/>
            <a:ext cx="407194" cy="461963"/>
            <a:chOff x="378" y="912"/>
            <a:chExt cx="342" cy="388"/>
          </a:xfrm>
        </p:grpSpPr>
        <p:sp>
          <p:nvSpPr>
            <p:cNvPr id="10243" name="矩形 105477"/>
            <p:cNvSpPr/>
            <p:nvPr/>
          </p:nvSpPr>
          <p:spPr>
            <a:xfrm>
              <a:off x="384" y="960"/>
              <a:ext cx="336" cy="288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44" name="矩形 105481"/>
            <p:cNvSpPr/>
            <p:nvPr/>
          </p:nvSpPr>
          <p:spPr>
            <a:xfrm>
              <a:off x="378" y="912"/>
              <a:ext cx="288" cy="3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×</a:t>
              </a:r>
            </a:p>
          </p:txBody>
        </p:sp>
      </p:grpSp>
      <p:grpSp>
        <p:nvGrpSpPr>
          <p:cNvPr id="10245" name="组合 105489"/>
          <p:cNvGrpSpPr/>
          <p:nvPr/>
        </p:nvGrpSpPr>
        <p:grpSpPr>
          <a:xfrm>
            <a:off x="1440656" y="3540922"/>
            <a:ext cx="423863" cy="461963"/>
            <a:chOff x="364" y="2304"/>
            <a:chExt cx="356" cy="388"/>
          </a:xfrm>
        </p:grpSpPr>
        <p:sp>
          <p:nvSpPr>
            <p:cNvPr id="10246" name="矩形 105480"/>
            <p:cNvSpPr/>
            <p:nvPr/>
          </p:nvSpPr>
          <p:spPr>
            <a:xfrm>
              <a:off x="384" y="2352"/>
              <a:ext cx="336" cy="288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47" name="矩形 105483"/>
            <p:cNvSpPr/>
            <p:nvPr/>
          </p:nvSpPr>
          <p:spPr>
            <a:xfrm>
              <a:off x="364" y="2304"/>
              <a:ext cx="288" cy="3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×</a:t>
              </a:r>
            </a:p>
          </p:txBody>
        </p:sp>
      </p:grpSp>
      <p:grpSp>
        <p:nvGrpSpPr>
          <p:cNvPr id="10248" name="组合 105488"/>
          <p:cNvGrpSpPr/>
          <p:nvPr/>
        </p:nvGrpSpPr>
        <p:grpSpPr>
          <a:xfrm>
            <a:off x="1443038" y="1331121"/>
            <a:ext cx="457200" cy="461963"/>
            <a:chOff x="336" y="1632"/>
            <a:chExt cx="384" cy="388"/>
          </a:xfrm>
        </p:grpSpPr>
        <p:sp>
          <p:nvSpPr>
            <p:cNvPr id="10249" name="矩形 105479"/>
            <p:cNvSpPr/>
            <p:nvPr/>
          </p:nvSpPr>
          <p:spPr>
            <a:xfrm>
              <a:off x="384" y="1680"/>
              <a:ext cx="336" cy="288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50" name="矩形 105484"/>
            <p:cNvSpPr/>
            <p:nvPr/>
          </p:nvSpPr>
          <p:spPr>
            <a:xfrm>
              <a:off x="336" y="1632"/>
              <a:ext cx="296" cy="3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√</a:t>
              </a:r>
            </a:p>
          </p:txBody>
        </p:sp>
      </p:grpSp>
      <p:sp>
        <p:nvSpPr>
          <p:cNvPr id="10251" name="文本框 105485"/>
          <p:cNvSpPr/>
          <p:nvPr/>
        </p:nvSpPr>
        <p:spPr>
          <a:xfrm>
            <a:off x="1670448" y="715567"/>
            <a:ext cx="5593556" cy="3917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00" dirty="0">
                <a:solidFill>
                  <a:srgbClr val="CC00FF"/>
                </a:solidFill>
                <a:latin typeface="Times New Roman" panose="02020603050405020304" pitchFamily="18" charset="0"/>
              </a:rPr>
              <a:t>Listen and check </a:t>
            </a:r>
            <a:r>
              <a:rPr lang="zh-CN" altLang="en-US" sz="2100" dirty="0">
                <a:solidFill>
                  <a:srgbClr val="CC00FF"/>
                </a:solidFill>
                <a:latin typeface="Times New Roman" panose="02020603050405020304" pitchFamily="18" charset="0"/>
              </a:rPr>
              <a:t>（</a:t>
            </a:r>
            <a:r>
              <a:rPr lang="zh-CN" altLang="zh-CN" sz="2100" dirty="0">
                <a:solidFill>
                  <a:srgbClr val="CC00FF"/>
                </a:solidFill>
                <a:latin typeface="Times New Roman" panose="02020603050405020304" pitchFamily="18" charset="0"/>
              </a:rPr>
              <a:t>√</a:t>
            </a:r>
            <a:r>
              <a:rPr lang="zh-CN" altLang="en-US" sz="2100" dirty="0">
                <a:solidFill>
                  <a:srgbClr val="CC00FF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100" dirty="0">
                <a:solidFill>
                  <a:srgbClr val="CC00FF"/>
                </a:solidFill>
                <a:latin typeface="Times New Roman" panose="02020603050405020304" pitchFamily="18" charset="0"/>
              </a:rPr>
              <a:t>the true sentences.</a:t>
            </a:r>
          </a:p>
        </p:txBody>
      </p:sp>
      <p:grpSp>
        <p:nvGrpSpPr>
          <p:cNvPr id="10252" name="组合 105499"/>
          <p:cNvGrpSpPr/>
          <p:nvPr/>
        </p:nvGrpSpPr>
        <p:grpSpPr>
          <a:xfrm>
            <a:off x="1434704" y="1847852"/>
            <a:ext cx="457200" cy="461963"/>
            <a:chOff x="336" y="1632"/>
            <a:chExt cx="384" cy="388"/>
          </a:xfrm>
        </p:grpSpPr>
        <p:sp>
          <p:nvSpPr>
            <p:cNvPr id="10253" name="矩形 105500"/>
            <p:cNvSpPr/>
            <p:nvPr/>
          </p:nvSpPr>
          <p:spPr>
            <a:xfrm>
              <a:off x="384" y="1680"/>
              <a:ext cx="336" cy="288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54" name="矩形 105501"/>
            <p:cNvSpPr/>
            <p:nvPr/>
          </p:nvSpPr>
          <p:spPr>
            <a:xfrm>
              <a:off x="336" y="1632"/>
              <a:ext cx="296" cy="3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√</a:t>
              </a:r>
            </a:p>
          </p:txBody>
        </p:sp>
      </p:grpSp>
      <p:grpSp>
        <p:nvGrpSpPr>
          <p:cNvPr id="10255" name="组合 105502"/>
          <p:cNvGrpSpPr/>
          <p:nvPr/>
        </p:nvGrpSpPr>
        <p:grpSpPr>
          <a:xfrm>
            <a:off x="1453754" y="2418162"/>
            <a:ext cx="457200" cy="461963"/>
            <a:chOff x="336" y="1632"/>
            <a:chExt cx="384" cy="388"/>
          </a:xfrm>
        </p:grpSpPr>
        <p:sp>
          <p:nvSpPr>
            <p:cNvPr id="10256" name="矩形 105503"/>
            <p:cNvSpPr/>
            <p:nvPr/>
          </p:nvSpPr>
          <p:spPr>
            <a:xfrm>
              <a:off x="384" y="1680"/>
              <a:ext cx="336" cy="288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0257" name="矩形 105504"/>
            <p:cNvSpPr/>
            <p:nvPr/>
          </p:nvSpPr>
          <p:spPr>
            <a:xfrm>
              <a:off x="336" y="1632"/>
              <a:ext cx="296" cy="38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√</a:t>
              </a:r>
            </a:p>
          </p:txBody>
        </p:sp>
      </p:grpSp>
      <p:sp>
        <p:nvSpPr>
          <p:cNvPr id="10258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07521"/>
          <p:cNvSpPr/>
          <p:nvPr/>
        </p:nvSpPr>
        <p:spPr>
          <a:xfrm>
            <a:off x="1701404" y="373856"/>
            <a:ext cx="5741194" cy="391716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en-US" altLang="zh-CN" sz="2100" dirty="0">
                <a:solidFill>
                  <a:srgbClr val="CC00FF"/>
                </a:solidFill>
                <a:latin typeface="Times New Roman" panose="02020603050405020304" pitchFamily="18" charset="0"/>
              </a:rPr>
              <a:t>Look at the pictures and answer the questions.</a:t>
            </a:r>
          </a:p>
        </p:txBody>
      </p:sp>
      <p:sp>
        <p:nvSpPr>
          <p:cNvPr id="11266" name="文本框 107522"/>
          <p:cNvSpPr/>
          <p:nvPr/>
        </p:nvSpPr>
        <p:spPr>
          <a:xfrm>
            <a:off x="2846785" y="3086100"/>
            <a:ext cx="3017493" cy="189744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1. Who was Goldilocks?</a:t>
            </a:r>
          </a:p>
          <a:p>
            <a:pPr lvl="0">
              <a:lnSpc>
                <a:spcPct val="110000"/>
              </a:lnSpc>
            </a:pP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2. Where was she?</a:t>
            </a:r>
          </a:p>
          <a:p>
            <a:pPr lvl="0">
              <a:lnSpc>
                <a:spcPct val="110000"/>
              </a:lnSpc>
            </a:pP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18" charset="0"/>
                <a:sym typeface="微软雅黑" panose="020B0503020204020204" pitchFamily="34" charset="-122"/>
              </a:rPr>
              <a:t>3. What did Goldilocks notice?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</a:pP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文本框 107524"/>
          <p:cNvSpPr/>
          <p:nvPr/>
        </p:nvSpPr>
        <p:spPr>
          <a:xfrm>
            <a:off x="3017043" y="3440907"/>
            <a:ext cx="3767698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Goldilocks was a girl with hair of gold.</a:t>
            </a:r>
          </a:p>
        </p:txBody>
      </p:sp>
      <p:sp>
        <p:nvSpPr>
          <p:cNvPr id="11268" name="文本框 107525"/>
          <p:cNvSpPr/>
          <p:nvPr/>
        </p:nvSpPr>
        <p:spPr>
          <a:xfrm>
            <a:off x="3080147" y="4008835"/>
            <a:ext cx="2119811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She was in the forest.</a:t>
            </a:r>
          </a:p>
        </p:txBody>
      </p:sp>
      <p:sp>
        <p:nvSpPr>
          <p:cNvPr id="11269" name="矩形 107533"/>
          <p:cNvSpPr/>
          <p:nvPr/>
        </p:nvSpPr>
        <p:spPr>
          <a:xfrm>
            <a:off x="3682604" y="1297781"/>
            <a:ext cx="220265" cy="3429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lIns="68580" tIns="34290" rIns="68580" bIns="34290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1270" name="矩形 107534"/>
          <p:cNvSpPr/>
          <p:nvPr/>
        </p:nvSpPr>
        <p:spPr>
          <a:xfrm>
            <a:off x="5445919" y="2874169"/>
            <a:ext cx="228600" cy="3429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lIns="68580" tIns="34290" rIns="68580" bIns="34290"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1271" name="TextBox 5"/>
          <p:cNvSpPr/>
          <p:nvPr/>
        </p:nvSpPr>
        <p:spPr>
          <a:xfrm>
            <a:off x="3080147" y="4530329"/>
            <a:ext cx="5589984" cy="3917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</a:rPr>
              <a:t>I think she noticed a house.</a:t>
            </a:r>
            <a:endParaRPr lang="zh-CN" altLang="en-US" sz="2100">
              <a:solidFill>
                <a:srgbClr val="FF0000"/>
              </a:solidFill>
            </a:endParaRPr>
          </a:p>
        </p:txBody>
      </p:sp>
      <p:pic>
        <p:nvPicPr>
          <p:cNvPr id="11272" name="图片 4" descr="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65747" y="763191"/>
            <a:ext cx="4813697" cy="232290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1273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08545"/>
          <p:cNvSpPr/>
          <p:nvPr/>
        </p:nvSpPr>
        <p:spPr>
          <a:xfrm>
            <a:off x="2019300" y="546497"/>
            <a:ext cx="5262563" cy="714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100">
                <a:solidFill>
                  <a:srgbClr val="0000FF"/>
                </a:solidFill>
                <a:latin typeface="Times New Roman" panose="02020603050405020304" pitchFamily="18" charset="0"/>
              </a:rPr>
              <a:t>Listen to Activity 3 and number the pictures in the correct order.</a:t>
            </a:r>
          </a:p>
        </p:txBody>
      </p:sp>
      <p:pic>
        <p:nvPicPr>
          <p:cNvPr id="12290" name="图片 108546" descr="Unit1-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3050" y="1237060"/>
            <a:ext cx="1579960" cy="1600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291" name="图片 108547" descr="Unit1-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02794" y="1431132"/>
            <a:ext cx="1251347" cy="13406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292" name="图片 108548" descr="Unit1-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6781" y="1493044"/>
            <a:ext cx="1539479" cy="122039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293" name="图片 108549" descr="Unit1-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32948" y="1368029"/>
            <a:ext cx="1088231" cy="14192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294" name="图片 108550" descr="Unit1-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76375" y="3143250"/>
            <a:ext cx="1674019" cy="127277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295" name="图片 108551" descr="Unit1-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43251" y="2971801"/>
            <a:ext cx="1469231" cy="170735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296" name="图片 108552" descr="Unit1-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546997" y="3164681"/>
            <a:ext cx="1565672" cy="142041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297" name="图片 108553" descr="Unit1-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090048" y="3067051"/>
            <a:ext cx="1415653" cy="156567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2298" name="文本框 108554"/>
          <p:cNvSpPr/>
          <p:nvPr/>
        </p:nvSpPr>
        <p:spPr>
          <a:xfrm>
            <a:off x="2849166" y="2536032"/>
            <a:ext cx="234680" cy="3000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1500">
                <a:latin typeface="宋体" panose="02010600030101010101" pitchFamily="2" charset="-122"/>
              </a:rPr>
              <a:t>8</a:t>
            </a:r>
          </a:p>
        </p:txBody>
      </p:sp>
      <p:sp>
        <p:nvSpPr>
          <p:cNvPr id="12299" name="文本框 108555"/>
          <p:cNvSpPr/>
          <p:nvPr/>
        </p:nvSpPr>
        <p:spPr>
          <a:xfrm>
            <a:off x="4311253" y="2470547"/>
            <a:ext cx="234680" cy="3000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1500">
                <a:latin typeface="宋体" panose="02010600030101010101" pitchFamily="2" charset="-122"/>
              </a:rPr>
              <a:t>7</a:t>
            </a:r>
          </a:p>
        </p:txBody>
      </p:sp>
      <p:sp>
        <p:nvSpPr>
          <p:cNvPr id="12300" name="文本框 108556"/>
          <p:cNvSpPr/>
          <p:nvPr/>
        </p:nvSpPr>
        <p:spPr>
          <a:xfrm>
            <a:off x="6024563" y="2444353"/>
            <a:ext cx="234680" cy="3000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1500">
                <a:latin typeface="宋体" panose="02010600030101010101" pitchFamily="2" charset="-122"/>
              </a:rPr>
              <a:t>4</a:t>
            </a:r>
          </a:p>
        </p:txBody>
      </p:sp>
      <p:sp>
        <p:nvSpPr>
          <p:cNvPr id="12301" name="文本框 108557"/>
          <p:cNvSpPr/>
          <p:nvPr/>
        </p:nvSpPr>
        <p:spPr>
          <a:xfrm>
            <a:off x="7303294" y="2477691"/>
            <a:ext cx="234680" cy="3000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1500">
                <a:latin typeface="宋体" panose="02010600030101010101" pitchFamily="2" charset="-122"/>
              </a:rPr>
              <a:t>5</a:t>
            </a:r>
          </a:p>
        </p:txBody>
      </p:sp>
      <p:sp>
        <p:nvSpPr>
          <p:cNvPr id="12302" name="文本框 108558"/>
          <p:cNvSpPr/>
          <p:nvPr/>
        </p:nvSpPr>
        <p:spPr>
          <a:xfrm>
            <a:off x="2775347" y="4124326"/>
            <a:ext cx="234680" cy="3000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1500">
                <a:latin typeface="宋体" panose="02010600030101010101" pitchFamily="2" charset="-122"/>
              </a:rPr>
              <a:t>1</a:t>
            </a:r>
          </a:p>
        </p:txBody>
      </p:sp>
      <p:sp>
        <p:nvSpPr>
          <p:cNvPr id="12303" name="文本框 108559"/>
          <p:cNvSpPr/>
          <p:nvPr/>
        </p:nvSpPr>
        <p:spPr>
          <a:xfrm>
            <a:off x="4311253" y="4352926"/>
            <a:ext cx="234680" cy="3000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1500">
                <a:latin typeface="宋体" panose="02010600030101010101" pitchFamily="2" charset="-122"/>
              </a:rPr>
              <a:t>6</a:t>
            </a:r>
          </a:p>
        </p:txBody>
      </p:sp>
      <p:sp>
        <p:nvSpPr>
          <p:cNvPr id="12304" name="文本框 108560"/>
          <p:cNvSpPr/>
          <p:nvPr/>
        </p:nvSpPr>
        <p:spPr>
          <a:xfrm>
            <a:off x="5849541" y="4286251"/>
            <a:ext cx="234680" cy="3000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1500">
                <a:latin typeface="宋体" panose="02010600030101010101" pitchFamily="2" charset="-122"/>
              </a:rPr>
              <a:t>3</a:t>
            </a:r>
          </a:p>
        </p:txBody>
      </p:sp>
      <p:sp>
        <p:nvSpPr>
          <p:cNvPr id="12305" name="文本框 108561"/>
          <p:cNvSpPr/>
          <p:nvPr/>
        </p:nvSpPr>
        <p:spPr>
          <a:xfrm>
            <a:off x="7281863" y="4286251"/>
            <a:ext cx="234680" cy="30008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1500"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12306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299" grpId="0"/>
      <p:bldP spid="12300" grpId="0"/>
      <p:bldP spid="12301" grpId="0"/>
      <p:bldP spid="12302" grpId="0"/>
      <p:bldP spid="12303" grpId="0"/>
      <p:bldP spid="12304" grpId="0"/>
      <p:bldP spid="123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09569"/>
          <p:cNvSpPr/>
          <p:nvPr/>
        </p:nvSpPr>
        <p:spPr>
          <a:xfrm>
            <a:off x="1410892" y="528638"/>
            <a:ext cx="5479705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CC00FF"/>
                </a:solidFill>
                <a:latin typeface="Times New Roman" panose="02020603050405020304" pitchFamily="18" charset="0"/>
              </a:rPr>
              <a:t>Read Activity 3 and match these words with the pictures .</a:t>
            </a:r>
          </a:p>
        </p:txBody>
      </p:sp>
      <p:pic>
        <p:nvPicPr>
          <p:cNvPr id="13314" name="图片 109570" descr="Unit1-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87103" y="1382316"/>
            <a:ext cx="1441847" cy="146089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3315" name="图片 109571" descr="Unit1-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86100" y="1382316"/>
            <a:ext cx="1208485" cy="12954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3316" name="图片 109572" descr="Unit1-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00550" y="1325166"/>
            <a:ext cx="1627585" cy="12906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3317" name="图片 109573" descr="Unit1-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86500" y="1268017"/>
            <a:ext cx="1104900" cy="143946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3318" name="图片 109574" descr="Unit1-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29954" y="3182541"/>
            <a:ext cx="1445419" cy="109894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3319" name="图片 109575" descr="Unit1-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143250" y="2978944"/>
            <a:ext cx="1268016" cy="147399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3320" name="图片 109576" descr="Unit1-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514850" y="3028950"/>
            <a:ext cx="1351360" cy="12263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3321" name="图片 109577" descr="Unit1-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115051" y="2920604"/>
            <a:ext cx="1221581" cy="135135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3322" name="矩形 109578"/>
          <p:cNvSpPr/>
          <p:nvPr/>
        </p:nvSpPr>
        <p:spPr>
          <a:xfrm>
            <a:off x="1678782" y="1050131"/>
            <a:ext cx="5669756" cy="300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8580" tIns="34290" rIns="68580" bIns="3429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en-US" altLang="zh-CN" sz="1500">
                <a:solidFill>
                  <a:srgbClr val="0000FF"/>
                </a:solidFill>
                <a:latin typeface="Times New Roman" panose="02020603050405020304" pitchFamily="18" charset="0"/>
              </a:rPr>
              <a:t>be lost        count      enter    hurry     knock    notice     pick      push</a:t>
            </a:r>
          </a:p>
        </p:txBody>
      </p:sp>
      <p:sp>
        <p:nvSpPr>
          <p:cNvPr id="13323" name="文本框 109579"/>
          <p:cNvSpPr/>
          <p:nvPr/>
        </p:nvSpPr>
        <p:spPr>
          <a:xfrm>
            <a:off x="1800225" y="2734867"/>
            <a:ext cx="645319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count</a:t>
            </a:r>
          </a:p>
        </p:txBody>
      </p:sp>
      <p:sp>
        <p:nvSpPr>
          <p:cNvPr id="13324" name="文本框 109580"/>
          <p:cNvSpPr/>
          <p:nvPr/>
        </p:nvSpPr>
        <p:spPr>
          <a:xfrm>
            <a:off x="3490913" y="2675335"/>
            <a:ext cx="600164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enter</a:t>
            </a:r>
          </a:p>
        </p:txBody>
      </p:sp>
      <p:sp>
        <p:nvSpPr>
          <p:cNvPr id="13325" name="文本框 109581"/>
          <p:cNvSpPr/>
          <p:nvPr/>
        </p:nvSpPr>
        <p:spPr>
          <a:xfrm>
            <a:off x="4891088" y="2675335"/>
            <a:ext cx="638636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hurry</a:t>
            </a:r>
          </a:p>
        </p:txBody>
      </p:sp>
      <p:sp>
        <p:nvSpPr>
          <p:cNvPr id="13326" name="文本框 109582"/>
          <p:cNvSpPr/>
          <p:nvPr/>
        </p:nvSpPr>
        <p:spPr>
          <a:xfrm>
            <a:off x="6561535" y="2675335"/>
            <a:ext cx="702756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knock</a:t>
            </a:r>
          </a:p>
        </p:txBody>
      </p:sp>
      <p:sp>
        <p:nvSpPr>
          <p:cNvPr id="13327" name="文本框 109583"/>
          <p:cNvSpPr/>
          <p:nvPr/>
        </p:nvSpPr>
        <p:spPr>
          <a:xfrm>
            <a:off x="2015729" y="4282679"/>
            <a:ext cx="531019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pick</a:t>
            </a:r>
          </a:p>
        </p:txBody>
      </p:sp>
      <p:sp>
        <p:nvSpPr>
          <p:cNvPr id="13328" name="文本框 109584"/>
          <p:cNvSpPr/>
          <p:nvPr/>
        </p:nvSpPr>
        <p:spPr>
          <a:xfrm>
            <a:off x="3407569" y="4291013"/>
            <a:ext cx="569119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push</a:t>
            </a:r>
          </a:p>
        </p:txBody>
      </p:sp>
      <p:sp>
        <p:nvSpPr>
          <p:cNvPr id="13329" name="文本框 109585"/>
          <p:cNvSpPr/>
          <p:nvPr/>
        </p:nvSpPr>
        <p:spPr>
          <a:xfrm>
            <a:off x="4914900" y="4282679"/>
            <a:ext cx="702756" cy="34624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notice</a:t>
            </a:r>
          </a:p>
        </p:txBody>
      </p:sp>
      <p:sp>
        <p:nvSpPr>
          <p:cNvPr id="13330" name="文本框 109586"/>
          <p:cNvSpPr/>
          <p:nvPr/>
        </p:nvSpPr>
        <p:spPr>
          <a:xfrm>
            <a:off x="6456760" y="4282679"/>
            <a:ext cx="740569" cy="3452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be lost</a:t>
            </a:r>
          </a:p>
        </p:txBody>
      </p:sp>
      <p:sp>
        <p:nvSpPr>
          <p:cNvPr id="13331" name="文本框 10"/>
          <p:cNvSpPr txBox="1"/>
          <p:nvPr/>
        </p:nvSpPr>
        <p:spPr>
          <a:xfrm>
            <a:off x="414338" y="107157"/>
            <a:ext cx="138564" cy="438582"/>
          </a:xfrm>
          <a:prstGeom prst="rect">
            <a:avLst/>
          </a:prstGeom>
          <a:noFill/>
        </p:spPr>
        <p:txBody>
          <a:bodyPr wrap="none" lIns="68580" tIns="34290" rIns="68580" bIns="3429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endParaRPr lang="zh-CN" altLang="en-US" sz="2400" b="1">
              <a:solidFill>
                <a:srgbClr val="FF9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/>
      <p:bldP spid="13325" grpId="0"/>
      <p:bldP spid="13326" grpId="0"/>
      <p:bldP spid="13327" grpId="0"/>
      <p:bldP spid="13328" grpId="0"/>
      <p:bldP spid="13329" grpId="0"/>
      <p:bldP spid="133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1595</Words>
  <Application>Microsoft Office PowerPoint</Application>
  <PresentationFormat>全屏显示(16:9)</PresentationFormat>
  <Paragraphs>266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2021-02-17T21:58:00Z</cp:lastPrinted>
  <dcterms:created xsi:type="dcterms:W3CDTF">2021-02-17T21:58:00Z</dcterms:created>
  <dcterms:modified xsi:type="dcterms:W3CDTF">2023-01-16T18:54:26Z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FA876C9461C349D69135CEAD3DB4F5B3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