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handoutMasterIdLst>
    <p:handoutMasterId r:id="rId13"/>
  </p:handoutMasterIdLst>
  <p:sldIdLst>
    <p:sldId id="257" r:id="rId2"/>
    <p:sldId id="259" r:id="rId3"/>
    <p:sldId id="289" r:id="rId4"/>
    <p:sldId id="293" r:id="rId5"/>
    <p:sldId id="290" r:id="rId6"/>
    <p:sldId id="291" r:id="rId7"/>
    <p:sldId id="261" r:id="rId8"/>
    <p:sldId id="265" r:id="rId9"/>
    <p:sldId id="292" r:id="rId10"/>
    <p:sldId id="294" r:id="rId11"/>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9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AF00"/>
    <a:srgbClr val="F0F0F0"/>
    <a:srgbClr val="1B33AB"/>
    <a:srgbClr val="00A6AD"/>
    <a:srgbClr val="C716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96"/>
      </p:cViewPr>
      <p:guideLst>
        <p:guide orient="horz" pos="219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cstate="prin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1">
          <a:blip r:embed="rId2" cstate="email"/>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标题和内容">
    <p:bg>
      <p:bgPr>
        <a:blipFill rotWithShape="1">
          <a:blip r:embed="rId2" cstate="email"/>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t>2023-01-17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217094" y="1966587"/>
            <a:ext cx="8068945" cy="2407285"/>
            <a:chOff x="4715" y="1250"/>
            <a:chExt cx="12707" cy="3791"/>
          </a:xfrm>
        </p:grpSpPr>
        <p:sp>
          <p:nvSpPr>
            <p:cNvPr id="10" name="Rectangle 5"/>
            <p:cNvSpPr/>
            <p:nvPr/>
          </p:nvSpPr>
          <p:spPr>
            <a:xfrm>
              <a:off x="9508" y="3734"/>
              <a:ext cx="488" cy="1307"/>
            </a:xfrm>
            <a:prstGeom prst="rect">
              <a:avLst/>
            </a:prstGeom>
            <a:noFill/>
            <a:ln w="9525">
              <a:noFill/>
            </a:ln>
          </p:spPr>
          <p:txBody>
            <a:bodyPr wrap="none" anchor="ctr">
              <a:spAutoFit/>
              <a:scene3d>
                <a:camera prst="orthographicFront"/>
                <a:lightRig rig="threePt" dir="t"/>
              </a:scene3d>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sz="4800" b="1" dirty="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endParaRPr>
            </a:p>
          </p:txBody>
        </p:sp>
        <p:sp>
          <p:nvSpPr>
            <p:cNvPr id="11" name="文本框 5"/>
            <p:cNvSpPr txBox="1"/>
            <p:nvPr/>
          </p:nvSpPr>
          <p:spPr>
            <a:xfrm>
              <a:off x="4715" y="1250"/>
              <a:ext cx="12707" cy="2472"/>
            </a:xfrm>
            <a:prstGeom prst="rect">
              <a:avLst/>
            </a:prstGeom>
            <a:noFill/>
          </p:spPr>
          <p:txBody>
            <a:bodyPr wrap="square" rtlCol="0">
              <a:spAutoFit/>
            </a:bodyPr>
            <a:lstStyle/>
            <a:p>
              <a:pPr algn="ctr"/>
              <a:r>
                <a:rPr lang="en-US" altLang="zh-CN" sz="4800" dirty="0" smtClean="0">
                  <a:latin typeface="微软雅黑" panose="020B0503020204020204" charset="-122"/>
                  <a:ea typeface="微软雅黑" panose="020B0503020204020204" charset="-122"/>
                </a:rPr>
                <a:t>Unit 6</a:t>
              </a:r>
            </a:p>
            <a:p>
              <a:pPr algn="ctr"/>
              <a:r>
                <a:rPr lang="en-US" altLang="zh-CN" sz="4800" dirty="0" smtClean="0">
                  <a:latin typeface="微软雅黑" panose="020B0503020204020204" charset="-122"/>
                  <a:ea typeface="微软雅黑" panose="020B0503020204020204" charset="-122"/>
                </a:rPr>
                <a:t>When was it invented?</a:t>
              </a:r>
              <a:endParaRPr lang="zh-CN" altLang="en-US" sz="4800" dirty="0">
                <a:latin typeface="微软雅黑" panose="020B0503020204020204" charset="-122"/>
                <a:ea typeface="微软雅黑" panose="020B0503020204020204" charset="-122"/>
              </a:endParaRPr>
            </a:p>
          </p:txBody>
        </p:sp>
      </p:grpSp>
      <p:pic>
        <p:nvPicPr>
          <p:cNvPr id="12" name="Picture 4"/>
          <p:cNvPicPr>
            <a:picLocks noChangeAspect="1"/>
          </p:cNvPicPr>
          <p:nvPr/>
        </p:nvPicPr>
        <p:blipFill>
          <a:blip r:embed="rId2" cstate="email"/>
          <a:stretch>
            <a:fillRect/>
          </a:stretch>
        </p:blipFill>
        <p:spPr>
          <a:xfrm>
            <a:off x="1448427" y="2188202"/>
            <a:ext cx="379412" cy="1127125"/>
          </a:xfrm>
          <a:prstGeom prst="rect">
            <a:avLst/>
          </a:prstGeom>
          <a:noFill/>
          <a:ln w="9525">
            <a:noFill/>
          </a:ln>
        </p:spPr>
      </p:pic>
      <p:sp>
        <p:nvSpPr>
          <p:cNvPr id="13" name="Rectangle 5"/>
          <p:cNvSpPr/>
          <p:nvPr/>
        </p:nvSpPr>
        <p:spPr>
          <a:xfrm>
            <a:off x="5094435" y="3946102"/>
            <a:ext cx="2165978" cy="76944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r>
              <a:rPr lang="zh-CN" altLang="en-US" sz="44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sym typeface="+mn-ea"/>
              </a:rPr>
              <a:t>第</a:t>
            </a:r>
            <a:r>
              <a:rPr lang="en-US" altLang="zh-CN" sz="44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sym typeface="+mn-ea"/>
              </a:rPr>
              <a:t>5</a:t>
            </a:r>
            <a:r>
              <a:rPr lang="zh-CN" altLang="en-US" sz="44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sym typeface="+mn-ea"/>
              </a:rPr>
              <a:t>课时</a:t>
            </a:r>
            <a:endParaRPr lang="zh-CN" altLang="en-US" sz="4400" dirty="0">
              <a:solidFill>
                <a:schemeClr val="tx1"/>
              </a:solidFill>
              <a:latin typeface="微软雅黑" panose="020B0503020204020204" charset="-122"/>
              <a:ea typeface="微软雅黑" panose="020B0503020204020204" charset="-122"/>
            </a:endParaRPr>
          </a:p>
        </p:txBody>
      </p:sp>
      <p:sp>
        <p:nvSpPr>
          <p:cNvPr id="14" name="矩形 13"/>
          <p:cNvSpPr/>
          <p:nvPr/>
        </p:nvSpPr>
        <p:spPr>
          <a:xfrm>
            <a:off x="0" y="5711096"/>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charset="-122"/>
                <a:ea typeface="微软雅黑" panose="020B0503020204020204" charset="-122"/>
                <a:sym typeface="+mn-ea"/>
              </a:rPr>
              <a:t>WWW.PPT818.COM</a:t>
            </a:r>
            <a:endParaRPr lang="en-US" altLang="zh-CN" sz="2800" b="1" kern="0" dirty="0">
              <a:solidFill>
                <a:srgbClr val="000000"/>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914400" y="1449209"/>
            <a:ext cx="10444480" cy="3416320"/>
          </a:xfrm>
          <a:prstGeom prst="rect">
            <a:avLst/>
          </a:prstGeom>
          <a:solidFill>
            <a:srgbClr val="FFFFFF"/>
          </a:solidFill>
          <a:ln w="9525">
            <a:solidFill>
              <a:srgbClr val="000000"/>
            </a:solidFill>
            <a:miter lim="800000"/>
          </a:ln>
        </p:spPr>
        <p:txBody>
          <a:bodyPr vert="horz" wrap="square" lIns="91440" tIns="45720" rIns="91440" bIns="45720" numCol="1" anchor="t" anchorCtr="0" compatLnSpc="1">
            <a:spAutoFit/>
          </a:bodyPr>
          <a:lstStyle/>
          <a:p>
            <a:pPr marL="0" marR="0" lvl="0" indent="0" algn="just" defTabSz="914400" rtl="0" eaLnBrk="1" fontAlgn="base" latinLnBrk="0" hangingPunct="1">
              <a:lnSpc>
                <a:spcPct val="15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Times New Roman" panose="02020603050405020304" charset="0"/>
                <a:ea typeface="宋体" panose="02010600030101010101" pitchFamily="2" charset="-122"/>
                <a:cs typeface="Times New Roman" panose="02020603050405020304" charset="0"/>
              </a:rPr>
              <a:t>A. The Silk Road was important. </a:t>
            </a:r>
          </a:p>
          <a:p>
            <a:pPr marL="0" marR="0" lvl="0" indent="0" algn="just" defTabSz="914400" rtl="0" eaLnBrk="1" fontAlgn="base" latinLnBrk="0" hangingPunct="1">
              <a:lnSpc>
                <a:spcPct val="15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Times New Roman" panose="02020603050405020304" charset="0"/>
                <a:ea typeface="宋体" panose="02010600030101010101" pitchFamily="2" charset="-122"/>
                <a:cs typeface="Times New Roman" panose="02020603050405020304" charset="0"/>
              </a:rPr>
              <a:t>B. The Chinese sold silk for thousands of years. 	</a:t>
            </a:r>
          </a:p>
          <a:p>
            <a:pPr marL="0" marR="0" lvl="0" indent="0" algn="just" defTabSz="914400" rtl="0" eaLnBrk="1" fontAlgn="base" latinLnBrk="0" hangingPunct="1">
              <a:lnSpc>
                <a:spcPct val="15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Times New Roman" panose="02020603050405020304" charset="0"/>
                <a:ea typeface="宋体" panose="02010600030101010101" pitchFamily="2" charset="-122"/>
                <a:cs typeface="Times New Roman" panose="02020603050405020304" charset="0"/>
              </a:rPr>
              <a:t>C. The Silk Road was full of wealth as well as danger. </a:t>
            </a:r>
            <a:endParaRPr kumimoji="0" lang="en-US" altLang="zh-CN" sz="2400" b="1" i="0" u="none" strike="noStrike" cap="none" normalizeH="0" baseline="0" dirty="0" smtClean="0">
              <a:ln>
                <a:noFill/>
              </a:ln>
              <a:solidFill>
                <a:schemeClr val="tx1"/>
              </a:solidFill>
              <a:effectLst/>
              <a:latin typeface="Times New Roman" panose="02020603050405020304" charset="0"/>
              <a:ea typeface="MingLiU_HKSCS" panose="02020500000000000000" charset="-120"/>
              <a:cs typeface="Times New Roman" panose="02020603050405020304" charset="0"/>
            </a:endParaRPr>
          </a:p>
          <a:p>
            <a:pPr marL="0" marR="0" lvl="0" indent="0" algn="just" defTabSz="914400" rtl="0" eaLnBrk="1" fontAlgn="base" latinLnBrk="0" hangingPunct="1">
              <a:lnSpc>
                <a:spcPct val="15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Times New Roman" panose="02020603050405020304" charset="0"/>
                <a:ea typeface="宋体" panose="02010600030101010101" pitchFamily="2" charset="-122"/>
                <a:cs typeface="Times New Roman" panose="02020603050405020304" charset="0"/>
              </a:rPr>
              <a:t>D. Traveling in a big group like a caravan helped in protecting themselves. </a:t>
            </a:r>
            <a:endParaRPr kumimoji="0" lang="en-US" altLang="zh-CN" sz="2400" b="1" i="0" u="none" strike="noStrike" cap="none" normalizeH="0" baseline="0" dirty="0" smtClean="0">
              <a:ln>
                <a:noFill/>
              </a:ln>
              <a:solidFill>
                <a:schemeClr val="tx1"/>
              </a:solidFill>
              <a:effectLst/>
              <a:latin typeface="Times New Roman" panose="02020603050405020304" charset="0"/>
              <a:ea typeface="MingLiU_HKSCS" panose="02020500000000000000" charset="-120"/>
              <a:cs typeface="Times New Roman" panose="02020603050405020304" charset="0"/>
            </a:endParaRPr>
          </a:p>
          <a:p>
            <a:pPr marL="0" marR="0" lvl="0" indent="0" algn="just" defTabSz="914400" rtl="0" eaLnBrk="1" fontAlgn="base" latinLnBrk="0" hangingPunct="1">
              <a:lnSpc>
                <a:spcPct val="15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Times New Roman" panose="02020603050405020304" charset="0"/>
                <a:ea typeface="宋体" panose="02010600030101010101" pitchFamily="2" charset="-122"/>
                <a:cs typeface="Times New Roman" panose="02020603050405020304" charset="0"/>
              </a:rPr>
              <a:t>E. Later, under the rule of the Yuan Dynasty, trade from China along the Silk Road was fully developed.</a:t>
            </a:r>
            <a:endParaRPr kumimoji="0" lang="zh-CN" altLang="zh-CN" sz="2400" b="1" i="0" u="none" strike="noStrike" cap="none" normalizeH="0" baseline="0" dirty="0" smtClean="0">
              <a:ln>
                <a:noFill/>
              </a:ln>
              <a:solidFill>
                <a:schemeClr val="tx1"/>
              </a:solidFill>
              <a:effectLst/>
              <a:latin typeface="Times New Roman" panose="02020603050405020304" charset="0"/>
              <a:ea typeface="宋体" panose="02010600030101010101" pitchFamily="2" charset="-122"/>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linds(horizontal)">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图标-03"/>
          <p:cNvPicPr>
            <a:picLocks noChangeAspect="1"/>
          </p:cNvPicPr>
          <p:nvPr/>
        </p:nvPicPr>
        <p:blipFill>
          <a:blip r:embed="rId2" cstate="email"/>
          <a:stretch>
            <a:fillRect/>
          </a:stretch>
        </p:blipFill>
        <p:spPr>
          <a:xfrm>
            <a:off x="-17145" y="1026795"/>
            <a:ext cx="4001135" cy="676910"/>
          </a:xfrm>
          <a:prstGeom prst="rect">
            <a:avLst/>
          </a:prstGeom>
        </p:spPr>
      </p:pic>
      <p:sp>
        <p:nvSpPr>
          <p:cNvPr id="4" name="文本框 3"/>
          <p:cNvSpPr txBox="1"/>
          <p:nvPr/>
        </p:nvSpPr>
        <p:spPr>
          <a:xfrm>
            <a:off x="272562" y="1104265"/>
            <a:ext cx="2644628" cy="523220"/>
          </a:xfrm>
          <a:prstGeom prst="rect">
            <a:avLst/>
          </a:prstGeom>
          <a:noFill/>
        </p:spPr>
        <p:txBody>
          <a:bodyPr wrap="square" rtlCol="0">
            <a:spAutoFit/>
          </a:bodyPr>
          <a:lstStyle/>
          <a:p>
            <a:pPr algn="l"/>
            <a:r>
              <a:rPr lang="en-US" altLang="zh-CN"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A </a:t>
            </a:r>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教材</a:t>
            </a:r>
            <a:r>
              <a:rPr lang="zh-CN" altLang="en-US"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要点回归</a:t>
            </a:r>
          </a:p>
        </p:txBody>
      </p:sp>
      <p:sp>
        <p:nvSpPr>
          <p:cNvPr id="8" name="文本框 7"/>
          <p:cNvSpPr txBox="1"/>
          <p:nvPr/>
        </p:nvSpPr>
        <p:spPr>
          <a:xfrm>
            <a:off x="241055" y="2192551"/>
            <a:ext cx="11528914" cy="3416320"/>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ea typeface="宋体" panose="02010600030101010101" pitchFamily="2" charset="-122"/>
              </a:rPr>
              <a:t>1. Edison was a great ______________. He ______________ a lot of useful things. He had over 1</a:t>
            </a:r>
            <a:r>
              <a:rPr lang="zh-CN" altLang="en-US" sz="2400" b="1" dirty="0" smtClean="0">
                <a:latin typeface="Times New Roman" panose="02020603050405020304" charset="0"/>
                <a:ea typeface="宋体" panose="02010600030101010101" pitchFamily="2" charset="-122"/>
              </a:rPr>
              <a:t>，</a:t>
            </a:r>
            <a:r>
              <a:rPr lang="en-US" altLang="zh-CN" sz="2400" b="1" dirty="0" smtClean="0">
                <a:latin typeface="Times New Roman" panose="02020603050405020304" charset="0"/>
                <a:ea typeface="宋体" panose="02010600030101010101" pitchFamily="2" charset="-122"/>
              </a:rPr>
              <a:t>000 ______________ in his life. (invent)</a:t>
            </a:r>
          </a:p>
          <a:p>
            <a:pPr>
              <a:lnSpc>
                <a:spcPct val="150000"/>
              </a:lnSpc>
            </a:pPr>
            <a:r>
              <a:rPr lang="en-US" altLang="zh-CN" sz="2400" b="1" dirty="0" smtClean="0">
                <a:latin typeface="Times New Roman" panose="02020603050405020304" charset="0"/>
                <a:ea typeface="宋体" panose="02010600030101010101" pitchFamily="2" charset="-122"/>
              </a:rPr>
              <a:t>2. Jim was seen ________ (go) out of the room. </a:t>
            </a:r>
          </a:p>
          <a:p>
            <a:pPr>
              <a:lnSpc>
                <a:spcPct val="150000"/>
              </a:lnSpc>
            </a:pPr>
            <a:r>
              <a:rPr lang="en-US" altLang="zh-CN" sz="2400" b="1" dirty="0" smtClean="0">
                <a:latin typeface="Times New Roman" panose="02020603050405020304" charset="0"/>
                <a:ea typeface="宋体" panose="02010600030101010101" pitchFamily="2" charset="-122"/>
              </a:rPr>
              <a:t>3. The students were asked not  __________(leave) the classroom until the teacher came. </a:t>
            </a:r>
          </a:p>
          <a:p>
            <a:pPr>
              <a:lnSpc>
                <a:spcPct val="150000"/>
              </a:lnSpc>
            </a:pPr>
            <a:r>
              <a:rPr lang="en-US" altLang="zh-CN" sz="2400" b="1" dirty="0" smtClean="0">
                <a:latin typeface="Times New Roman" panose="02020603050405020304" charset="0"/>
                <a:ea typeface="宋体" panose="02010600030101010101" pitchFamily="2" charset="-122"/>
              </a:rPr>
              <a:t>4. Do you have a______________(person) computer now?</a:t>
            </a:r>
          </a:p>
          <a:p>
            <a:pPr>
              <a:lnSpc>
                <a:spcPct val="150000"/>
              </a:lnSpc>
            </a:pPr>
            <a:r>
              <a:rPr lang="en-US" altLang="zh-CN" sz="2400" b="1" dirty="0" smtClean="0">
                <a:latin typeface="Times New Roman" panose="02020603050405020304" charset="0"/>
                <a:ea typeface="宋体" panose="02010600030101010101" pitchFamily="2" charset="-122"/>
              </a:rPr>
              <a:t>5. I'll go there to find out who broke my bike  ______________(I). </a:t>
            </a:r>
          </a:p>
        </p:txBody>
      </p:sp>
      <p:sp>
        <p:nvSpPr>
          <p:cNvPr id="9" name="矩形 8"/>
          <p:cNvSpPr/>
          <p:nvPr/>
        </p:nvSpPr>
        <p:spPr>
          <a:xfrm>
            <a:off x="3525421" y="2314790"/>
            <a:ext cx="4715468"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inventor                          invented</a:t>
            </a:r>
            <a:endParaRPr lang="zh-CN" altLang="en-US" sz="2400" dirty="0">
              <a:solidFill>
                <a:srgbClr val="C00000"/>
              </a:solidFill>
              <a:latin typeface="+mn-ea"/>
              <a:sym typeface="+mn-ea"/>
            </a:endParaRPr>
          </a:p>
        </p:txBody>
      </p:sp>
      <p:pic>
        <p:nvPicPr>
          <p:cNvPr id="3" name="Picture 4"/>
          <p:cNvPicPr>
            <a:picLocks noChangeAspect="1"/>
          </p:cNvPicPr>
          <p:nvPr/>
        </p:nvPicPr>
        <p:blipFill>
          <a:blip r:embed="rId3" cstate="email"/>
          <a:stretch>
            <a:fillRect/>
          </a:stretch>
        </p:blipFill>
        <p:spPr>
          <a:xfrm>
            <a:off x="412115" y="1746885"/>
            <a:ext cx="84455" cy="414020"/>
          </a:xfrm>
          <a:prstGeom prst="rect">
            <a:avLst/>
          </a:prstGeom>
          <a:noFill/>
          <a:ln w="9525">
            <a:noFill/>
          </a:ln>
        </p:spPr>
      </p:pic>
      <p:sp>
        <p:nvSpPr>
          <p:cNvPr id="5" name="Rectangle 10"/>
          <p:cNvSpPr/>
          <p:nvPr/>
        </p:nvSpPr>
        <p:spPr>
          <a:xfrm>
            <a:off x="502285" y="1746885"/>
            <a:ext cx="4517583" cy="46166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spcBef>
                <a:spcPct val="0"/>
              </a:spcBef>
              <a:buNone/>
            </a:pPr>
            <a:r>
              <a:rPr lang="en-US" altLang="zh-CN" sz="2400" b="1" dirty="0" smtClean="0">
                <a:solidFill>
                  <a:srgbClr val="00A6AD"/>
                </a:solidFill>
                <a:latin typeface="+mn-ea"/>
                <a:sym typeface="+mn-ea"/>
              </a:rPr>
              <a:t>Ⅰ. </a:t>
            </a:r>
            <a:r>
              <a:rPr lang="zh-CN" altLang="en-US" sz="2400" b="1" dirty="0" smtClean="0">
                <a:solidFill>
                  <a:srgbClr val="00A6AD"/>
                </a:solidFill>
                <a:latin typeface="+mn-ea"/>
                <a:sym typeface="+mn-ea"/>
              </a:rPr>
              <a:t>用所给单词的适当形式填空</a:t>
            </a:r>
          </a:p>
        </p:txBody>
      </p:sp>
      <p:sp>
        <p:nvSpPr>
          <p:cNvPr id="14" name="矩形 13"/>
          <p:cNvSpPr/>
          <p:nvPr/>
        </p:nvSpPr>
        <p:spPr>
          <a:xfrm>
            <a:off x="2974927" y="2866254"/>
            <a:ext cx="2028299"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inventions</a:t>
            </a:r>
            <a:r>
              <a:rPr lang="zh-CN" altLang="en-US" sz="2400" dirty="0" smtClean="0">
                <a:solidFill>
                  <a:srgbClr val="C00000"/>
                </a:solidFill>
                <a:sym typeface="+mn-ea"/>
              </a:rPr>
              <a:t>　</a:t>
            </a:r>
            <a:endParaRPr lang="zh-CN" altLang="en-US" sz="2400" dirty="0">
              <a:solidFill>
                <a:srgbClr val="C00000"/>
              </a:solidFill>
              <a:latin typeface="+mn-ea"/>
              <a:sym typeface="+mn-ea"/>
            </a:endParaRPr>
          </a:p>
        </p:txBody>
      </p:sp>
      <p:sp>
        <p:nvSpPr>
          <p:cNvPr id="15" name="矩形 14"/>
          <p:cNvSpPr/>
          <p:nvPr/>
        </p:nvSpPr>
        <p:spPr>
          <a:xfrm>
            <a:off x="2682447" y="3399228"/>
            <a:ext cx="1040969" cy="461665"/>
          </a:xfrm>
          <a:prstGeom prst="rect">
            <a:avLst/>
          </a:prstGeom>
          <a:noFill/>
          <a:ln w="9525">
            <a:noFill/>
          </a:ln>
        </p:spPr>
        <p:txBody>
          <a:bodyPr wrap="square" anchor="ctr">
            <a:spAutoFit/>
          </a:bodyPr>
          <a:lstStyle/>
          <a:p>
            <a:r>
              <a:rPr lang="en-US" altLang="zh-CN" sz="2400" dirty="0" smtClean="0">
                <a:solidFill>
                  <a:srgbClr val="C00000"/>
                </a:solidFill>
                <a:sym typeface="+mn-ea"/>
              </a:rPr>
              <a:t>to go</a:t>
            </a:r>
            <a:endParaRPr lang="zh-CN" altLang="en-US" sz="2400" dirty="0">
              <a:solidFill>
                <a:srgbClr val="C00000"/>
              </a:solidFill>
              <a:latin typeface="+mn-ea"/>
              <a:sym typeface="+mn-ea"/>
            </a:endParaRPr>
          </a:p>
        </p:txBody>
      </p:sp>
      <p:sp>
        <p:nvSpPr>
          <p:cNvPr id="16" name="矩形 15"/>
          <p:cNvSpPr/>
          <p:nvPr/>
        </p:nvSpPr>
        <p:spPr>
          <a:xfrm>
            <a:off x="4670060" y="3946470"/>
            <a:ext cx="1692313"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 to leave</a:t>
            </a:r>
            <a:endParaRPr lang="zh-CN" altLang="en-US" sz="2400" dirty="0">
              <a:solidFill>
                <a:srgbClr val="C00000"/>
              </a:solidFill>
              <a:latin typeface="+mn-ea"/>
              <a:sym typeface="+mn-ea"/>
            </a:endParaRPr>
          </a:p>
        </p:txBody>
      </p:sp>
      <p:sp>
        <p:nvSpPr>
          <p:cNvPr id="17" name="矩形 16"/>
          <p:cNvSpPr/>
          <p:nvPr/>
        </p:nvSpPr>
        <p:spPr>
          <a:xfrm>
            <a:off x="2915887" y="4489998"/>
            <a:ext cx="2048970" cy="461665"/>
          </a:xfrm>
          <a:prstGeom prst="rect">
            <a:avLst/>
          </a:prstGeom>
          <a:noFill/>
          <a:ln w="9525">
            <a:noFill/>
          </a:ln>
        </p:spPr>
        <p:txBody>
          <a:bodyPr wrap="square" anchor="ctr">
            <a:spAutoFit/>
          </a:bodyPr>
          <a:lstStyle/>
          <a:p>
            <a:r>
              <a:rPr lang="en-US" altLang="zh-CN" sz="2400" dirty="0" smtClean="0">
                <a:solidFill>
                  <a:srgbClr val="C00000"/>
                </a:solidFill>
                <a:sym typeface="+mn-ea"/>
              </a:rPr>
              <a:t>personal</a:t>
            </a:r>
            <a:r>
              <a:rPr lang="zh-CN" altLang="en-US" sz="2400" dirty="0" smtClean="0">
                <a:solidFill>
                  <a:srgbClr val="C00000"/>
                </a:solidFill>
                <a:sym typeface="+mn-ea"/>
              </a:rPr>
              <a:t>　</a:t>
            </a:r>
            <a:endParaRPr lang="zh-CN" altLang="en-US" sz="2400" dirty="0">
              <a:solidFill>
                <a:srgbClr val="C00000"/>
              </a:solidFill>
              <a:latin typeface="+mn-ea"/>
              <a:sym typeface="+mn-ea"/>
            </a:endParaRPr>
          </a:p>
        </p:txBody>
      </p:sp>
      <p:sp>
        <p:nvSpPr>
          <p:cNvPr id="18" name="矩形 17"/>
          <p:cNvSpPr/>
          <p:nvPr/>
        </p:nvSpPr>
        <p:spPr>
          <a:xfrm>
            <a:off x="6872639" y="5057829"/>
            <a:ext cx="2048970" cy="461665"/>
          </a:xfrm>
          <a:prstGeom prst="rect">
            <a:avLst/>
          </a:prstGeom>
          <a:noFill/>
          <a:ln w="9525">
            <a:noFill/>
          </a:ln>
        </p:spPr>
        <p:txBody>
          <a:bodyPr wrap="square" anchor="ctr">
            <a:spAutoFit/>
          </a:bodyPr>
          <a:lstStyle/>
          <a:p>
            <a:r>
              <a:rPr lang="en-US" altLang="zh-CN" sz="2400" dirty="0" smtClean="0">
                <a:solidFill>
                  <a:srgbClr val="C00000"/>
                </a:solidFill>
                <a:sym typeface="+mn-ea"/>
              </a:rPr>
              <a:t>myself</a:t>
            </a:r>
            <a:r>
              <a:rPr lang="zh-CN" altLang="en-US" sz="2400" dirty="0" smtClean="0">
                <a:solidFill>
                  <a:srgbClr val="C00000"/>
                </a:solidFill>
                <a:sym typeface="+mn-ea"/>
              </a:rPr>
              <a:t>　</a:t>
            </a:r>
            <a:endParaRPr lang="zh-CN" altLang="en-US" sz="2400" dirty="0">
              <a:solidFill>
                <a:srgbClr val="C00000"/>
              </a:solidFill>
              <a:latin typeface="+mn-ea"/>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dissolve">
                                      <p:cBhvr>
                                        <p:cTn id="21" dur="5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dissolve">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dissolve">
                                      <p:cBhvr>
                                        <p:cTn id="31" dur="500"/>
                                        <p:tgtEl>
                                          <p:spTgt spid="16"/>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dissolve">
                                      <p:cBhvr>
                                        <p:cTn id="36" dur="500"/>
                                        <p:tgtEl>
                                          <p:spTgt spid="17"/>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dissolve">
                                      <p:cBhvr>
                                        <p:cTn id="4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5" grpId="0"/>
      <p:bldP spid="14" grpId="0"/>
      <p:bldP spid="15" grpId="0" uiExpand="1"/>
      <p:bldP spid="16" grpId="0"/>
      <p:bldP spid="17"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208914" y="3096338"/>
            <a:ext cx="11576685" cy="3416320"/>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ea typeface="+mj-ea"/>
              </a:rPr>
              <a:t>1. These students are ________________ several groups to practice speaking English. </a:t>
            </a:r>
          </a:p>
          <a:p>
            <a:pPr>
              <a:lnSpc>
                <a:spcPct val="150000"/>
              </a:lnSpc>
            </a:pPr>
            <a:r>
              <a:rPr lang="en-US" altLang="zh-CN" sz="2400" b="1" dirty="0" smtClean="0">
                <a:latin typeface="Times New Roman" panose="02020603050405020304" charset="0"/>
                <a:ea typeface="+mj-ea"/>
              </a:rPr>
              <a:t>2. The policeman found the truth _________</a:t>
            </a:r>
            <a:r>
              <a:rPr lang="en-US" altLang="zh-CN" sz="2400" b="1" dirty="0" smtClean="0">
                <a:latin typeface="Times New Roman" panose="02020603050405020304" charset="0"/>
                <a:ea typeface="宋体" panose="02010600030101010101" pitchFamily="2" charset="-122"/>
              </a:rPr>
              <a:t>______</a:t>
            </a:r>
            <a:r>
              <a:rPr lang="en-US" altLang="zh-CN" sz="2400" b="1" dirty="0" smtClean="0">
                <a:latin typeface="Times New Roman" panose="02020603050405020304" charset="0"/>
                <a:ea typeface="+mj-ea"/>
              </a:rPr>
              <a:t>_____ when he talked with other people in his free time. </a:t>
            </a:r>
          </a:p>
          <a:p>
            <a:pPr>
              <a:lnSpc>
                <a:spcPct val="150000"/>
              </a:lnSpc>
            </a:pPr>
            <a:r>
              <a:rPr lang="en-US" altLang="zh-CN" sz="2400" b="1" dirty="0" smtClean="0">
                <a:latin typeface="Times New Roman" panose="02020603050405020304" charset="0"/>
                <a:ea typeface="+mj-ea"/>
              </a:rPr>
              <a:t>3. ___________</a:t>
            </a:r>
            <a:r>
              <a:rPr lang="en-US" altLang="zh-CN" sz="2400" b="1" dirty="0" smtClean="0">
                <a:latin typeface="Times New Roman" panose="02020603050405020304" charset="0"/>
                <a:ea typeface="宋体" panose="02010600030101010101" pitchFamily="2" charset="-122"/>
              </a:rPr>
              <a:t>______</a:t>
            </a:r>
            <a:r>
              <a:rPr lang="en-US" altLang="zh-CN" sz="2400" b="1" dirty="0" smtClean="0">
                <a:latin typeface="Times New Roman" panose="02020603050405020304" charset="0"/>
                <a:ea typeface="+mj-ea"/>
              </a:rPr>
              <a:t>_____</a:t>
            </a:r>
            <a:r>
              <a:rPr lang="zh-CN" altLang="en-US" sz="2400" b="1" dirty="0" smtClean="0">
                <a:latin typeface="Times New Roman" panose="02020603050405020304" charset="0"/>
                <a:ea typeface="+mj-ea"/>
              </a:rPr>
              <a:t>， </a:t>
            </a:r>
            <a:r>
              <a:rPr lang="en-US" altLang="zh-CN" sz="2400" b="1" dirty="0" smtClean="0">
                <a:latin typeface="Times New Roman" panose="02020603050405020304" charset="0"/>
                <a:ea typeface="+mj-ea"/>
              </a:rPr>
              <a:t>a strange sound came from the forest, and it made us surprised. </a:t>
            </a:r>
          </a:p>
          <a:p>
            <a:pPr>
              <a:lnSpc>
                <a:spcPct val="150000"/>
              </a:lnSpc>
            </a:pPr>
            <a:r>
              <a:rPr lang="en-US" altLang="zh-CN" sz="2400" b="1" dirty="0" smtClean="0">
                <a:latin typeface="Times New Roman" panose="02020603050405020304" charset="0"/>
                <a:ea typeface="+mj-ea"/>
              </a:rPr>
              <a:t>4. The tea trade from China to Western countries _______________ in the 19th century. </a:t>
            </a:r>
          </a:p>
        </p:txBody>
      </p:sp>
      <p:sp>
        <p:nvSpPr>
          <p:cNvPr id="9" name="矩形 8"/>
          <p:cNvSpPr/>
          <p:nvPr/>
        </p:nvSpPr>
        <p:spPr>
          <a:xfrm>
            <a:off x="3495040" y="3210481"/>
            <a:ext cx="2681092" cy="461665"/>
          </a:xfrm>
          <a:prstGeom prst="rect">
            <a:avLst/>
          </a:prstGeom>
          <a:noFill/>
          <a:ln w="9525">
            <a:noFill/>
          </a:ln>
        </p:spPr>
        <p:txBody>
          <a:bodyPr wrap="square" anchor="ctr">
            <a:spAutoFit/>
          </a:bodyPr>
          <a:lstStyle/>
          <a:p>
            <a:r>
              <a:rPr lang="en-US" altLang="zh-CN" sz="2400" dirty="0" smtClean="0">
                <a:solidFill>
                  <a:srgbClr val="C00000"/>
                </a:solidFill>
                <a:sym typeface="+mn-ea"/>
              </a:rPr>
              <a:t>divided into</a:t>
            </a:r>
            <a:endParaRPr lang="zh-CN" altLang="en-US" sz="2400" b="1" dirty="0">
              <a:solidFill>
                <a:srgbClr val="C00000"/>
              </a:solidFill>
              <a:latin typeface="+mn-ea"/>
              <a:sym typeface="+mn-ea"/>
            </a:endParaRPr>
          </a:p>
        </p:txBody>
      </p:sp>
      <p:sp>
        <p:nvSpPr>
          <p:cNvPr id="10" name="矩形 9"/>
          <p:cNvSpPr/>
          <p:nvPr/>
        </p:nvSpPr>
        <p:spPr>
          <a:xfrm>
            <a:off x="5433379" y="3739811"/>
            <a:ext cx="1608582" cy="461665"/>
          </a:xfrm>
          <a:prstGeom prst="rect">
            <a:avLst/>
          </a:prstGeom>
          <a:noFill/>
          <a:ln w="9525">
            <a:noFill/>
          </a:ln>
        </p:spPr>
        <p:txBody>
          <a:bodyPr wrap="none" anchor="ctr">
            <a:spAutoFit/>
          </a:bodyPr>
          <a:lstStyle/>
          <a:p>
            <a:r>
              <a:rPr lang="en-US" altLang="zh-CN" sz="2400" dirty="0" smtClean="0">
                <a:solidFill>
                  <a:srgbClr val="C00000"/>
                </a:solidFill>
                <a:sym typeface="+mn-ea"/>
              </a:rPr>
              <a:t>by accident</a:t>
            </a:r>
            <a:endParaRPr lang="zh-CN" altLang="en-US" sz="2400" b="1" dirty="0">
              <a:solidFill>
                <a:srgbClr val="C00000"/>
              </a:solidFill>
              <a:latin typeface="Times New Roman" panose="02020603050405020304" charset="0"/>
              <a:sym typeface="+mn-ea"/>
            </a:endParaRPr>
          </a:p>
        </p:txBody>
      </p:sp>
      <p:sp>
        <p:nvSpPr>
          <p:cNvPr id="11" name="矩形 10"/>
          <p:cNvSpPr/>
          <p:nvPr/>
        </p:nvSpPr>
        <p:spPr>
          <a:xfrm>
            <a:off x="1172758" y="4861555"/>
            <a:ext cx="2036135" cy="461665"/>
          </a:xfrm>
          <a:prstGeom prst="rect">
            <a:avLst/>
          </a:prstGeom>
          <a:noFill/>
          <a:ln w="9525">
            <a:noFill/>
          </a:ln>
        </p:spPr>
        <p:txBody>
          <a:bodyPr wrap="none" anchor="ctr">
            <a:spAutoFit/>
          </a:bodyPr>
          <a:lstStyle/>
          <a:p>
            <a:r>
              <a:rPr lang="en-US" altLang="zh-CN" sz="2400" dirty="0" smtClean="0">
                <a:solidFill>
                  <a:srgbClr val="C00000"/>
                </a:solidFill>
                <a:sym typeface="+mn-ea"/>
              </a:rPr>
              <a:t>All of a sudden</a:t>
            </a:r>
            <a:endParaRPr lang="zh-CN" altLang="en-US" sz="2400" b="1" dirty="0">
              <a:solidFill>
                <a:srgbClr val="C00000"/>
              </a:solidFill>
              <a:latin typeface="Times New Roman" panose="02020603050405020304" charset="0"/>
              <a:sym typeface="+mn-ea"/>
            </a:endParaRPr>
          </a:p>
        </p:txBody>
      </p:sp>
      <p:sp>
        <p:nvSpPr>
          <p:cNvPr id="12" name="矩形 11"/>
          <p:cNvSpPr/>
          <p:nvPr/>
        </p:nvSpPr>
        <p:spPr>
          <a:xfrm>
            <a:off x="7205670" y="5939299"/>
            <a:ext cx="1845165" cy="461665"/>
          </a:xfrm>
          <a:prstGeom prst="rect">
            <a:avLst/>
          </a:prstGeom>
          <a:noFill/>
          <a:ln w="9525">
            <a:noFill/>
          </a:ln>
        </p:spPr>
        <p:txBody>
          <a:bodyPr wrap="square" anchor="ctr">
            <a:spAutoFit/>
          </a:bodyPr>
          <a:lstStyle/>
          <a:p>
            <a:r>
              <a:rPr lang="en-US" altLang="zh-CN" sz="2400" dirty="0" smtClean="0">
                <a:solidFill>
                  <a:srgbClr val="C00000"/>
                </a:solidFill>
                <a:sym typeface="+mn-ea"/>
              </a:rPr>
              <a:t>took place</a:t>
            </a:r>
            <a:endParaRPr lang="zh-CN" altLang="en-US" sz="2400" b="1" dirty="0">
              <a:solidFill>
                <a:srgbClr val="C00000"/>
              </a:solidFill>
              <a:latin typeface="Times New Roman" panose="02020603050405020304" charset="0"/>
              <a:sym typeface="+mn-ea"/>
            </a:endParaRPr>
          </a:p>
        </p:txBody>
      </p:sp>
      <p:pic>
        <p:nvPicPr>
          <p:cNvPr id="14" name="Picture 4"/>
          <p:cNvPicPr>
            <a:picLocks noChangeAspect="1"/>
          </p:cNvPicPr>
          <p:nvPr/>
        </p:nvPicPr>
        <p:blipFill>
          <a:blip r:embed="rId2" cstate="email"/>
          <a:stretch>
            <a:fillRect/>
          </a:stretch>
        </p:blipFill>
        <p:spPr>
          <a:xfrm>
            <a:off x="412115" y="1253549"/>
            <a:ext cx="84455" cy="414020"/>
          </a:xfrm>
          <a:prstGeom prst="rect">
            <a:avLst/>
          </a:prstGeom>
          <a:noFill/>
          <a:ln w="9525">
            <a:noFill/>
          </a:ln>
        </p:spPr>
      </p:pic>
      <p:sp>
        <p:nvSpPr>
          <p:cNvPr id="15" name="Rectangle 10"/>
          <p:cNvSpPr/>
          <p:nvPr/>
        </p:nvSpPr>
        <p:spPr>
          <a:xfrm>
            <a:off x="555039" y="1235954"/>
            <a:ext cx="5755102" cy="46166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spcBef>
                <a:spcPct val="0"/>
              </a:spcBef>
              <a:buNone/>
            </a:pPr>
            <a:r>
              <a:rPr lang="en-US" altLang="zh-CN" sz="2400" b="1" dirty="0" smtClean="0">
                <a:solidFill>
                  <a:srgbClr val="00A6AD"/>
                </a:solidFill>
                <a:latin typeface="+mn-ea"/>
                <a:sym typeface="+mn-ea"/>
              </a:rPr>
              <a:t>Ⅱ. </a:t>
            </a:r>
            <a:r>
              <a:rPr lang="zh-CN" altLang="en-US" sz="2400" b="1" dirty="0" smtClean="0">
                <a:solidFill>
                  <a:srgbClr val="00A6AD"/>
                </a:solidFill>
                <a:latin typeface="+mn-ea"/>
                <a:sym typeface="+mn-ea"/>
              </a:rPr>
              <a:t>从方框中选短语并用其适当形式填空</a:t>
            </a:r>
          </a:p>
        </p:txBody>
      </p:sp>
      <p:sp>
        <p:nvSpPr>
          <p:cNvPr id="17" name="Text Box 2"/>
          <p:cNvSpPr txBox="1">
            <a:spLocks noChangeArrowheads="1"/>
          </p:cNvSpPr>
          <p:nvPr/>
        </p:nvSpPr>
        <p:spPr bwMode="auto">
          <a:xfrm>
            <a:off x="2386977" y="1819730"/>
            <a:ext cx="6864380" cy="1200329"/>
          </a:xfrm>
          <a:prstGeom prst="rect">
            <a:avLst/>
          </a:prstGeom>
          <a:solidFill>
            <a:srgbClr val="FFFFFF"/>
          </a:solidFill>
          <a:ln w="9525">
            <a:solidFill>
              <a:srgbClr val="000000"/>
            </a:solidFill>
            <a:miter lim="800000"/>
          </a:ln>
        </p:spPr>
        <p:txBody>
          <a:bodyPr vert="horz" wrap="none" lIns="91440" tIns="45720" rIns="91440" bIns="45720" numCol="1" anchor="t" anchorCtr="0" compatLnSpc="1">
            <a:spAutoFit/>
          </a:bodyPr>
          <a:lstStyle/>
          <a:p>
            <a:pPr lvl="0" algn="just" fontAlgn="base">
              <a:lnSpc>
                <a:spcPct val="150000"/>
              </a:lnSpc>
              <a:spcBef>
                <a:spcPct val="0"/>
              </a:spcBef>
              <a:spcAft>
                <a:spcPct val="0"/>
              </a:spcAft>
            </a:pPr>
            <a:r>
              <a:rPr lang="en-US" altLang="zh-CN" sz="2400" b="1" dirty="0" smtClean="0">
                <a:latin typeface="Times New Roman" panose="02020603050405020304" charset="0"/>
                <a:ea typeface="宋体" panose="02010600030101010101" pitchFamily="2" charset="-122"/>
              </a:rPr>
              <a:t>by accident, divide into, look up to, without doubt, </a:t>
            </a:r>
          </a:p>
          <a:p>
            <a:pPr lvl="0" algn="just" fontAlgn="base">
              <a:lnSpc>
                <a:spcPct val="150000"/>
              </a:lnSpc>
              <a:spcBef>
                <a:spcPct val="0"/>
              </a:spcBef>
              <a:spcAft>
                <a:spcPct val="0"/>
              </a:spcAft>
            </a:pPr>
            <a:r>
              <a:rPr lang="en-US" altLang="zh-CN" sz="2400" b="1" dirty="0" smtClean="0">
                <a:latin typeface="Times New Roman" panose="02020603050405020304" charset="0"/>
                <a:ea typeface="宋体" panose="02010600030101010101" pitchFamily="2" charset="-122"/>
              </a:rPr>
              <a:t>take place, all of a sudden, think of, by mistake</a:t>
            </a:r>
            <a:endParaRPr kumimoji="0" lang="zh-CN" altLang="zh-CN" sz="24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linds(horizontal)">
                                      <p:cBhvr>
                                        <p:cTn id="12" dur="500"/>
                                        <p:tgtEl>
                                          <p:spTgt spid="17"/>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linds(horizontal)">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dissolve">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dissolve">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dissolve">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dissolve">
                                      <p:cBhvr>
                                        <p:cTn id="3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5" grpId="0"/>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208914" y="1369138"/>
            <a:ext cx="11576685" cy="2795958"/>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ea typeface="+mj-ea"/>
              </a:rPr>
              <a:t>5. —What do you ________________ these soap operas?</a:t>
            </a:r>
          </a:p>
          <a:p>
            <a:pPr>
              <a:lnSpc>
                <a:spcPct val="150000"/>
              </a:lnSpc>
            </a:pPr>
            <a:r>
              <a:rPr lang="en-US" altLang="zh-CN" sz="2400" b="1" dirty="0" smtClean="0">
                <a:latin typeface="Times New Roman" panose="02020603050405020304" charset="0"/>
                <a:ea typeface="+mj-ea"/>
              </a:rPr>
              <a:t>—I can't stand them. </a:t>
            </a:r>
          </a:p>
          <a:p>
            <a:pPr>
              <a:lnSpc>
                <a:spcPct val="150000"/>
              </a:lnSpc>
            </a:pPr>
            <a:r>
              <a:rPr lang="en-US" altLang="zh-CN" sz="2400" b="1" dirty="0" smtClean="0">
                <a:latin typeface="Times New Roman" panose="02020603050405020304" charset="0"/>
                <a:ea typeface="+mj-ea"/>
              </a:rPr>
              <a:t>6. ________________</a:t>
            </a:r>
            <a:r>
              <a:rPr lang="zh-CN" altLang="en-US" sz="2400" b="1" dirty="0" smtClean="0">
                <a:latin typeface="Times New Roman" panose="02020603050405020304" charset="0"/>
                <a:ea typeface="+mj-ea"/>
              </a:rPr>
              <a:t>， </a:t>
            </a:r>
            <a:r>
              <a:rPr lang="en-US" altLang="zh-CN" sz="2400" b="1" dirty="0" smtClean="0">
                <a:latin typeface="Times New Roman" panose="02020603050405020304" charset="0"/>
                <a:ea typeface="+mj-ea"/>
              </a:rPr>
              <a:t>China is becoming stronger and stronger in the world. </a:t>
            </a:r>
          </a:p>
          <a:p>
            <a:pPr>
              <a:lnSpc>
                <a:spcPct val="150000"/>
              </a:lnSpc>
            </a:pPr>
            <a:r>
              <a:rPr lang="en-US" altLang="zh-CN" sz="2400" b="1" dirty="0" smtClean="0">
                <a:latin typeface="Times New Roman" panose="02020603050405020304" charset="0"/>
                <a:ea typeface="+mj-ea"/>
              </a:rPr>
              <a:t>7. They all ________________ their English teacher because she's so knowledgeable. </a:t>
            </a:r>
          </a:p>
          <a:p>
            <a:pPr>
              <a:lnSpc>
                <a:spcPct val="150000"/>
              </a:lnSpc>
            </a:pPr>
            <a:r>
              <a:rPr lang="en-US" altLang="zh-CN" sz="2400" b="1" dirty="0" smtClean="0">
                <a:latin typeface="Times New Roman" panose="02020603050405020304" charset="0"/>
                <a:ea typeface="+mj-ea"/>
              </a:rPr>
              <a:t>8. I'm sorry to take Tom's schoolbag ____________. </a:t>
            </a:r>
          </a:p>
        </p:txBody>
      </p:sp>
      <p:sp>
        <p:nvSpPr>
          <p:cNvPr id="10" name="矩形 9"/>
          <p:cNvSpPr/>
          <p:nvPr/>
        </p:nvSpPr>
        <p:spPr>
          <a:xfrm>
            <a:off x="3186885" y="1493322"/>
            <a:ext cx="1215397" cy="461665"/>
          </a:xfrm>
          <a:prstGeom prst="rect">
            <a:avLst/>
          </a:prstGeom>
          <a:noFill/>
          <a:ln w="9525">
            <a:noFill/>
          </a:ln>
        </p:spPr>
        <p:txBody>
          <a:bodyPr wrap="none" anchor="ctr">
            <a:spAutoFit/>
          </a:bodyPr>
          <a:lstStyle/>
          <a:p>
            <a:r>
              <a:rPr lang="en-US" altLang="zh-CN" sz="2400" dirty="0" smtClean="0">
                <a:solidFill>
                  <a:srgbClr val="C00000"/>
                </a:solidFill>
                <a:sym typeface="+mn-ea"/>
              </a:rPr>
              <a:t> think of</a:t>
            </a:r>
            <a:endParaRPr lang="zh-CN" altLang="en-US" sz="2400" b="1" dirty="0">
              <a:solidFill>
                <a:srgbClr val="C00000"/>
              </a:solidFill>
              <a:latin typeface="Times New Roman" panose="02020603050405020304" charset="0"/>
              <a:sym typeface="+mn-ea"/>
            </a:endParaRPr>
          </a:p>
        </p:txBody>
      </p:sp>
      <p:sp>
        <p:nvSpPr>
          <p:cNvPr id="11" name="矩形 10"/>
          <p:cNvSpPr/>
          <p:nvPr/>
        </p:nvSpPr>
        <p:spPr>
          <a:xfrm>
            <a:off x="879247" y="2603776"/>
            <a:ext cx="2037994" cy="461665"/>
          </a:xfrm>
          <a:prstGeom prst="rect">
            <a:avLst/>
          </a:prstGeom>
          <a:noFill/>
          <a:ln w="9525">
            <a:noFill/>
          </a:ln>
        </p:spPr>
        <p:txBody>
          <a:bodyPr wrap="none" anchor="ctr">
            <a:spAutoFit/>
          </a:bodyPr>
          <a:lstStyle/>
          <a:p>
            <a:r>
              <a:rPr lang="en-US" altLang="zh-CN" sz="2400" dirty="0" smtClean="0">
                <a:solidFill>
                  <a:srgbClr val="C00000"/>
                </a:solidFill>
                <a:sym typeface="+mn-ea"/>
              </a:rPr>
              <a:t>Without doubt</a:t>
            </a:r>
            <a:endParaRPr lang="zh-CN" altLang="en-US" sz="2400" b="1" dirty="0">
              <a:solidFill>
                <a:srgbClr val="C00000"/>
              </a:solidFill>
              <a:latin typeface="Times New Roman" panose="02020603050405020304" charset="0"/>
              <a:sym typeface="+mn-ea"/>
            </a:endParaRPr>
          </a:p>
        </p:txBody>
      </p:sp>
      <p:sp>
        <p:nvSpPr>
          <p:cNvPr id="12" name="矩形 11"/>
          <p:cNvSpPr/>
          <p:nvPr/>
        </p:nvSpPr>
        <p:spPr>
          <a:xfrm>
            <a:off x="2328859" y="3117077"/>
            <a:ext cx="1845165" cy="461665"/>
          </a:xfrm>
          <a:prstGeom prst="rect">
            <a:avLst/>
          </a:prstGeom>
          <a:noFill/>
          <a:ln w="9525">
            <a:noFill/>
          </a:ln>
        </p:spPr>
        <p:txBody>
          <a:bodyPr wrap="square" anchor="ctr">
            <a:spAutoFit/>
          </a:bodyPr>
          <a:lstStyle/>
          <a:p>
            <a:r>
              <a:rPr lang="en-US" altLang="zh-CN" sz="2400" dirty="0" smtClean="0">
                <a:solidFill>
                  <a:srgbClr val="C00000"/>
                </a:solidFill>
                <a:sym typeface="+mn-ea"/>
              </a:rPr>
              <a:t>look up to</a:t>
            </a:r>
            <a:endParaRPr lang="zh-CN" altLang="en-US" sz="2400" b="1" dirty="0">
              <a:solidFill>
                <a:srgbClr val="C00000"/>
              </a:solidFill>
              <a:latin typeface="Times New Roman" panose="02020603050405020304" charset="0"/>
              <a:sym typeface="+mn-ea"/>
            </a:endParaRPr>
          </a:p>
        </p:txBody>
      </p:sp>
      <p:sp>
        <p:nvSpPr>
          <p:cNvPr id="13" name="矩形 12"/>
          <p:cNvSpPr/>
          <p:nvPr/>
        </p:nvSpPr>
        <p:spPr>
          <a:xfrm>
            <a:off x="5262959" y="3667317"/>
            <a:ext cx="1515736" cy="461665"/>
          </a:xfrm>
          <a:prstGeom prst="rect">
            <a:avLst/>
          </a:prstGeom>
          <a:noFill/>
          <a:ln w="9525">
            <a:noFill/>
          </a:ln>
        </p:spPr>
        <p:txBody>
          <a:bodyPr wrap="none" anchor="ctr">
            <a:spAutoFit/>
          </a:bodyPr>
          <a:lstStyle/>
          <a:p>
            <a:r>
              <a:rPr lang="en-US" altLang="zh-CN" sz="2400" dirty="0" smtClean="0">
                <a:solidFill>
                  <a:srgbClr val="C00000"/>
                </a:solidFill>
                <a:sym typeface="+mn-ea"/>
              </a:rPr>
              <a:t>by mistake</a:t>
            </a:r>
            <a:endParaRPr lang="zh-CN" altLang="en-US" sz="2400" b="1" dirty="0">
              <a:solidFill>
                <a:srgbClr val="C00000"/>
              </a:solidFill>
              <a:latin typeface="Times New Roman" panose="020206030504050203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dissolv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dissolv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dissolve">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376695" y="1775844"/>
            <a:ext cx="11370310" cy="334995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ea typeface="+mj-ea"/>
              </a:rPr>
              <a:t>1. </a:t>
            </a:r>
            <a:r>
              <a:rPr lang="zh-CN" altLang="en-US" sz="2400" b="1" dirty="0" smtClean="0">
                <a:latin typeface="Times New Roman" panose="02020603050405020304" charset="0"/>
                <a:ea typeface="+mj-ea"/>
              </a:rPr>
              <a:t>很多年轻人都梦想能成为像马云那样的成功人士。</a:t>
            </a:r>
          </a:p>
          <a:p>
            <a:pPr>
              <a:lnSpc>
                <a:spcPct val="150000"/>
              </a:lnSpc>
            </a:pPr>
            <a:r>
              <a:rPr lang="en-US" altLang="zh-CN" sz="2400" b="1" dirty="0" smtClean="0">
                <a:latin typeface="Times New Roman" panose="02020603050405020304" charset="0"/>
                <a:ea typeface="+mj-ea"/>
              </a:rPr>
              <a:t>Many young people ________ ________ becoming a successful man like Ma </a:t>
            </a:r>
            <a:r>
              <a:rPr lang="en-US" altLang="zh-CN" sz="2400" b="1" dirty="0" err="1" smtClean="0">
                <a:latin typeface="Times New Roman" panose="02020603050405020304" charset="0"/>
                <a:ea typeface="+mj-ea"/>
              </a:rPr>
              <a:t>Yun</a:t>
            </a:r>
            <a:r>
              <a:rPr lang="en-US" altLang="zh-CN" sz="2400" b="1" dirty="0" smtClean="0">
                <a:latin typeface="Times New Roman" panose="02020603050405020304" charset="0"/>
                <a:ea typeface="+mj-ea"/>
              </a:rPr>
              <a:t>. </a:t>
            </a:r>
          </a:p>
          <a:p>
            <a:pPr>
              <a:lnSpc>
                <a:spcPct val="150000"/>
              </a:lnSpc>
            </a:pPr>
            <a:r>
              <a:rPr lang="en-US" altLang="zh-CN" sz="2400" b="1" dirty="0" smtClean="0">
                <a:latin typeface="Times New Roman" panose="02020603050405020304" charset="0"/>
                <a:ea typeface="+mj-ea"/>
              </a:rPr>
              <a:t>2. </a:t>
            </a:r>
            <a:r>
              <a:rPr lang="zh-CN" altLang="en-US" sz="2400" b="1" dirty="0" smtClean="0">
                <a:latin typeface="Times New Roman" panose="02020603050405020304" charset="0"/>
                <a:ea typeface="+mj-ea"/>
              </a:rPr>
              <a:t>人们认为中国的航天事业发展很快。</a:t>
            </a:r>
          </a:p>
          <a:p>
            <a:pPr>
              <a:lnSpc>
                <a:spcPct val="150000"/>
              </a:lnSpc>
            </a:pPr>
            <a:r>
              <a:rPr lang="en-US" altLang="zh-CN" sz="2400" b="1" dirty="0" smtClean="0">
                <a:latin typeface="Times New Roman" panose="02020603050405020304" charset="0"/>
                <a:ea typeface="+mj-ea"/>
              </a:rPr>
              <a:t>________ ________ that China's space industry is developing very fast. </a:t>
            </a:r>
          </a:p>
          <a:p>
            <a:pPr>
              <a:lnSpc>
                <a:spcPct val="150000"/>
              </a:lnSpc>
            </a:pPr>
            <a:r>
              <a:rPr lang="en-US" altLang="zh-CN" sz="2400" b="1" dirty="0" smtClean="0">
                <a:latin typeface="Times New Roman" panose="02020603050405020304" charset="0"/>
                <a:ea typeface="+mj-ea"/>
              </a:rPr>
              <a:t>3. </a:t>
            </a:r>
            <a:r>
              <a:rPr lang="zh-CN" altLang="en-US" sz="2400" b="1" dirty="0" smtClean="0">
                <a:latin typeface="Times New Roman" panose="02020603050405020304" charset="0"/>
                <a:ea typeface="+mj-ea"/>
              </a:rPr>
              <a:t>你必须马上把这些书带回到图书馆。</a:t>
            </a:r>
          </a:p>
          <a:p>
            <a:pPr>
              <a:lnSpc>
                <a:spcPct val="150000"/>
              </a:lnSpc>
            </a:pPr>
            <a:r>
              <a:rPr lang="en-US" altLang="zh-CN" sz="2400" b="1" dirty="0" smtClean="0">
                <a:latin typeface="Times New Roman" panose="02020603050405020304" charset="0"/>
                <a:ea typeface="+mj-ea"/>
              </a:rPr>
              <a:t>You must  ________ these books  ________  ________ the library right now. </a:t>
            </a:r>
          </a:p>
        </p:txBody>
      </p:sp>
      <p:sp>
        <p:nvSpPr>
          <p:cNvPr id="9" name="矩形 8"/>
          <p:cNvSpPr/>
          <p:nvPr/>
        </p:nvSpPr>
        <p:spPr>
          <a:xfrm>
            <a:off x="3275011" y="2461342"/>
            <a:ext cx="4171167"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dream           of</a:t>
            </a:r>
            <a:endParaRPr lang="zh-CN" altLang="en-US" sz="2400" b="1" dirty="0">
              <a:solidFill>
                <a:srgbClr val="C00000"/>
              </a:solidFill>
              <a:latin typeface="+mn-ea"/>
              <a:sym typeface="+mn-ea"/>
            </a:endParaRPr>
          </a:p>
        </p:txBody>
      </p:sp>
      <p:sp>
        <p:nvSpPr>
          <p:cNvPr id="10" name="矩形 9"/>
          <p:cNvSpPr/>
          <p:nvPr/>
        </p:nvSpPr>
        <p:spPr>
          <a:xfrm>
            <a:off x="841448" y="3546561"/>
            <a:ext cx="3700302"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It's        believed</a:t>
            </a:r>
            <a:endParaRPr lang="zh-CN" altLang="en-US" sz="2400" b="1" dirty="0">
              <a:solidFill>
                <a:srgbClr val="C00000"/>
              </a:solidFill>
              <a:latin typeface="Times New Roman" panose="02020603050405020304" charset="0"/>
              <a:sym typeface="+mn-ea"/>
            </a:endParaRPr>
          </a:p>
        </p:txBody>
      </p:sp>
      <p:pic>
        <p:nvPicPr>
          <p:cNvPr id="7" name="Picture 4"/>
          <p:cNvPicPr>
            <a:picLocks noChangeAspect="1"/>
          </p:cNvPicPr>
          <p:nvPr/>
        </p:nvPicPr>
        <p:blipFill>
          <a:blip r:embed="rId2" cstate="email"/>
          <a:stretch>
            <a:fillRect/>
          </a:stretch>
        </p:blipFill>
        <p:spPr>
          <a:xfrm>
            <a:off x="403323" y="1342441"/>
            <a:ext cx="84455" cy="414020"/>
          </a:xfrm>
          <a:prstGeom prst="rect">
            <a:avLst/>
          </a:prstGeom>
          <a:noFill/>
          <a:ln w="9525">
            <a:noFill/>
          </a:ln>
        </p:spPr>
      </p:pic>
      <p:sp>
        <p:nvSpPr>
          <p:cNvPr id="11" name="Rectangle 10"/>
          <p:cNvSpPr/>
          <p:nvPr/>
        </p:nvSpPr>
        <p:spPr>
          <a:xfrm>
            <a:off x="546247" y="1324846"/>
            <a:ext cx="3897221" cy="46166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spcBef>
                <a:spcPct val="0"/>
              </a:spcBef>
              <a:buNone/>
            </a:pPr>
            <a:r>
              <a:rPr lang="en-US" altLang="zh-CN" sz="2400" b="1" dirty="0" smtClean="0">
                <a:solidFill>
                  <a:srgbClr val="00A6AD"/>
                </a:solidFill>
                <a:latin typeface="+mn-ea"/>
                <a:sym typeface="+mn-ea"/>
              </a:rPr>
              <a:t>Ⅲ. </a:t>
            </a:r>
            <a:r>
              <a:rPr lang="zh-CN" altLang="en-US" sz="2400" b="1" dirty="0" smtClean="0">
                <a:solidFill>
                  <a:srgbClr val="00A6AD"/>
                </a:solidFill>
                <a:latin typeface="+mn-ea"/>
                <a:sym typeface="+mn-ea"/>
              </a:rPr>
              <a:t>根据汉语意思完成句子</a:t>
            </a:r>
          </a:p>
        </p:txBody>
      </p:sp>
      <p:sp>
        <p:nvSpPr>
          <p:cNvPr id="12" name="矩形 11"/>
          <p:cNvSpPr/>
          <p:nvPr/>
        </p:nvSpPr>
        <p:spPr>
          <a:xfrm>
            <a:off x="2072009" y="4633054"/>
            <a:ext cx="6339452"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take                                    back               to</a:t>
            </a:r>
            <a:endParaRPr lang="zh-CN" altLang="en-US" sz="2400" b="1" dirty="0">
              <a:solidFill>
                <a:srgbClr val="C00000"/>
              </a:solidFill>
              <a:latin typeface="Times New Roman" panose="020206030504050203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par>
                                <p:cTn id="9" presetID="5" presetClass="entr" presetSubtype="1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checkerboard(across)">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dissolv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dissolve">
                                      <p:cBhvr>
                                        <p:cTn id="2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376695" y="1775844"/>
            <a:ext cx="11370310" cy="2308324"/>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ea typeface="+mj-ea"/>
              </a:rPr>
              <a:t>4. </a:t>
            </a:r>
            <a:r>
              <a:rPr lang="zh-CN" altLang="en-US" sz="2400" b="1" dirty="0" smtClean="0">
                <a:latin typeface="Times New Roman" panose="02020603050405020304" charset="0"/>
                <a:ea typeface="+mj-ea"/>
              </a:rPr>
              <a:t>他们应该相信其他每个人的主意和想法。</a:t>
            </a:r>
          </a:p>
          <a:p>
            <a:pPr>
              <a:lnSpc>
                <a:spcPct val="150000"/>
              </a:lnSpc>
            </a:pPr>
            <a:r>
              <a:rPr lang="en-US" altLang="zh-CN" sz="2400" b="1" dirty="0" smtClean="0">
                <a:latin typeface="Times New Roman" panose="02020603050405020304" charset="0"/>
                <a:ea typeface="+mj-ea"/>
              </a:rPr>
              <a:t>They should believe  ________  ________ ideas and minds. </a:t>
            </a:r>
          </a:p>
          <a:p>
            <a:pPr>
              <a:lnSpc>
                <a:spcPct val="150000"/>
              </a:lnSpc>
            </a:pPr>
            <a:r>
              <a:rPr lang="en-US" altLang="zh-CN" sz="2400" b="1" dirty="0" smtClean="0">
                <a:latin typeface="Times New Roman" panose="02020603050405020304" charset="0"/>
                <a:ea typeface="+mj-ea"/>
              </a:rPr>
              <a:t>5. </a:t>
            </a:r>
            <a:r>
              <a:rPr lang="zh-CN" altLang="en-US" sz="2400" b="1" dirty="0" smtClean="0">
                <a:latin typeface="Times New Roman" panose="02020603050405020304" charset="0"/>
                <a:ea typeface="+mj-ea"/>
              </a:rPr>
              <a:t>人们必须制止孩子们在街上踢足球。</a:t>
            </a:r>
          </a:p>
          <a:p>
            <a:pPr>
              <a:lnSpc>
                <a:spcPct val="150000"/>
              </a:lnSpc>
            </a:pPr>
            <a:r>
              <a:rPr lang="en-US" altLang="zh-CN" sz="2400" b="1" dirty="0" smtClean="0">
                <a:latin typeface="Times New Roman" panose="02020603050405020304" charset="0"/>
                <a:ea typeface="+mj-ea"/>
              </a:rPr>
              <a:t>People must _______</a:t>
            </a:r>
            <a:r>
              <a:rPr lang="en-US" altLang="zh-CN" sz="2400" b="1" dirty="0" smtClean="0">
                <a:latin typeface="Times New Roman" panose="02020603050405020304" charset="0"/>
              </a:rPr>
              <a:t>______</a:t>
            </a:r>
            <a:r>
              <a:rPr lang="en-US" altLang="zh-CN" sz="2400" b="1" dirty="0" smtClean="0">
                <a:latin typeface="Times New Roman" panose="02020603050405020304" charset="0"/>
                <a:ea typeface="+mj-ea"/>
              </a:rPr>
              <a:t>_</a:t>
            </a:r>
            <a:r>
              <a:rPr lang="en-US" altLang="zh-CN" sz="2400" b="1" dirty="0" smtClean="0">
                <a:latin typeface="Times New Roman" panose="02020603050405020304" charset="0"/>
              </a:rPr>
              <a:t>______</a:t>
            </a:r>
            <a:r>
              <a:rPr lang="en-US" altLang="zh-CN" sz="2400" b="1" dirty="0" smtClean="0">
                <a:latin typeface="Times New Roman" panose="02020603050405020304" charset="0"/>
                <a:ea typeface="+mj-ea"/>
              </a:rPr>
              <a:t> children ________ playing football in the street.</a:t>
            </a:r>
          </a:p>
        </p:txBody>
      </p:sp>
      <p:sp>
        <p:nvSpPr>
          <p:cNvPr id="9" name="矩形 8"/>
          <p:cNvSpPr/>
          <p:nvPr/>
        </p:nvSpPr>
        <p:spPr>
          <a:xfrm>
            <a:off x="3183467" y="2442110"/>
            <a:ext cx="4377150"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everyone       else's</a:t>
            </a:r>
            <a:endParaRPr lang="zh-CN" altLang="en-US" sz="2400" b="1" dirty="0">
              <a:solidFill>
                <a:srgbClr val="C00000"/>
              </a:solidFill>
              <a:latin typeface="+mn-ea"/>
              <a:sym typeface="+mn-ea"/>
            </a:endParaRPr>
          </a:p>
        </p:txBody>
      </p:sp>
      <p:sp>
        <p:nvSpPr>
          <p:cNvPr id="10" name="矩形 9"/>
          <p:cNvSpPr/>
          <p:nvPr/>
        </p:nvSpPr>
        <p:spPr>
          <a:xfrm>
            <a:off x="2412604" y="3517487"/>
            <a:ext cx="5388018"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stop/keep/prevent                            from</a:t>
            </a:r>
            <a:endParaRPr lang="zh-CN" altLang="en-US" sz="2400" b="1" dirty="0">
              <a:solidFill>
                <a:srgbClr val="C00000"/>
              </a:solidFill>
              <a:latin typeface="Times New Roman" panose="020206030504050203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ssolv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图标-04"/>
          <p:cNvPicPr>
            <a:picLocks noChangeAspect="1"/>
          </p:cNvPicPr>
          <p:nvPr/>
        </p:nvPicPr>
        <p:blipFill>
          <a:blip r:embed="rId2" cstate="email"/>
          <a:stretch>
            <a:fillRect/>
          </a:stretch>
        </p:blipFill>
        <p:spPr>
          <a:xfrm>
            <a:off x="260350" y="949569"/>
            <a:ext cx="4222750" cy="804301"/>
          </a:xfrm>
          <a:prstGeom prst="rect">
            <a:avLst/>
          </a:prstGeom>
        </p:spPr>
      </p:pic>
      <p:sp>
        <p:nvSpPr>
          <p:cNvPr id="3" name="文本框 2"/>
          <p:cNvSpPr txBox="1"/>
          <p:nvPr/>
        </p:nvSpPr>
        <p:spPr>
          <a:xfrm>
            <a:off x="685216" y="1073687"/>
            <a:ext cx="2638864" cy="523220"/>
          </a:xfrm>
          <a:prstGeom prst="rect">
            <a:avLst/>
          </a:prstGeom>
          <a:noFill/>
        </p:spPr>
        <p:txBody>
          <a:bodyPr wrap="none" rtlCol="0">
            <a:spAutoFit/>
          </a:bodyPr>
          <a:lstStyle/>
          <a:p>
            <a:pPr lvl="0" algn="l"/>
            <a:r>
              <a:rPr lang="en-US" altLang="zh-CN"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B </a:t>
            </a:r>
            <a:r>
              <a:rPr lang="zh-CN" altLang="zh-CN"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知识</a:t>
            </a:r>
            <a:r>
              <a:rPr lang="zh-CN" altLang="zh-CN"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综合运用</a:t>
            </a:r>
          </a:p>
        </p:txBody>
      </p:sp>
      <p:sp>
        <p:nvSpPr>
          <p:cNvPr id="5" name="Rectangle 9"/>
          <p:cNvSpPr/>
          <p:nvPr/>
        </p:nvSpPr>
        <p:spPr>
          <a:xfrm>
            <a:off x="588963" y="1669698"/>
            <a:ext cx="3555782"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en-US" altLang="zh-CN" sz="2400" b="1" dirty="0" smtClean="0">
                <a:solidFill>
                  <a:srgbClr val="F1AF00"/>
                </a:solidFill>
                <a:latin typeface="Times New Roman" panose="02020603050405020304" charset="0"/>
                <a:sym typeface="+mn-ea"/>
              </a:rPr>
              <a:t>Ⅳ.   (2017·</a:t>
            </a:r>
            <a:r>
              <a:rPr lang="zh-CN" altLang="en-US" sz="2400" b="1" dirty="0" smtClean="0">
                <a:solidFill>
                  <a:srgbClr val="F1AF00"/>
                </a:solidFill>
                <a:latin typeface="Times New Roman" panose="02020603050405020304" charset="0"/>
                <a:sym typeface="+mn-ea"/>
              </a:rPr>
              <a:t>淄博</a:t>
            </a:r>
            <a:r>
              <a:rPr lang="en-US" altLang="zh-CN" sz="2400" b="1" dirty="0" smtClean="0">
                <a:solidFill>
                  <a:srgbClr val="F1AF00"/>
                </a:solidFill>
                <a:latin typeface="Times New Roman" panose="02020603050405020304" charset="0"/>
                <a:sym typeface="+mn-ea"/>
              </a:rPr>
              <a:t>)</a:t>
            </a:r>
            <a:r>
              <a:rPr lang="zh-CN" altLang="en-US" sz="2400" b="1" dirty="0" smtClean="0">
                <a:solidFill>
                  <a:srgbClr val="F1AF00"/>
                </a:solidFill>
                <a:latin typeface="Times New Roman" panose="02020603050405020304" charset="0"/>
                <a:sym typeface="+mn-ea"/>
              </a:rPr>
              <a:t>还原短文</a:t>
            </a:r>
          </a:p>
        </p:txBody>
      </p:sp>
      <p:pic>
        <p:nvPicPr>
          <p:cNvPr id="7" name="Picture 4"/>
          <p:cNvPicPr>
            <a:picLocks noChangeAspect="1"/>
          </p:cNvPicPr>
          <p:nvPr/>
        </p:nvPicPr>
        <p:blipFill>
          <a:blip r:embed="rId3" cstate="email"/>
          <a:stretch>
            <a:fillRect/>
          </a:stretch>
        </p:blipFill>
        <p:spPr>
          <a:xfrm>
            <a:off x="473075" y="1825431"/>
            <a:ext cx="84455" cy="414020"/>
          </a:xfrm>
          <a:prstGeom prst="rect">
            <a:avLst/>
          </a:prstGeom>
          <a:noFill/>
          <a:ln w="9525">
            <a:noFill/>
          </a:ln>
        </p:spPr>
      </p:pic>
      <p:sp>
        <p:nvSpPr>
          <p:cNvPr id="12" name="文本框 7"/>
          <p:cNvSpPr txBox="1"/>
          <p:nvPr/>
        </p:nvSpPr>
        <p:spPr>
          <a:xfrm>
            <a:off x="375138" y="2283802"/>
            <a:ext cx="11418277" cy="4457952"/>
          </a:xfrm>
          <a:prstGeom prst="rect">
            <a:avLst/>
          </a:prstGeom>
          <a:noFill/>
        </p:spPr>
        <p:txBody>
          <a:bodyPr wrap="square" rtlCol="0" anchor="t">
            <a:spAutoFit/>
          </a:bodyPr>
          <a:lstStyle/>
          <a:p>
            <a:pPr indent="457200" algn="just">
              <a:lnSpc>
                <a:spcPct val="150000"/>
              </a:lnSpc>
            </a:pPr>
            <a:r>
              <a:rPr lang="zh-CN" altLang="en-US" sz="2400" b="1" dirty="0" smtClean="0">
                <a:latin typeface="Times New Roman" panose="02020603050405020304" charset="0"/>
                <a:ea typeface="+mj-ea"/>
              </a:rPr>
              <a:t>根据短文内容，从方框中选出能填入空白处的最佳选项，其中有一个选项多余。</a:t>
            </a:r>
          </a:p>
          <a:p>
            <a:pPr indent="457200" algn="just">
              <a:lnSpc>
                <a:spcPct val="150000"/>
              </a:lnSpc>
            </a:pPr>
            <a:r>
              <a:rPr lang="en-US" altLang="zh-CN" sz="2400" b="1" dirty="0" smtClean="0">
                <a:latin typeface="Times New Roman" panose="02020603050405020304" charset="0"/>
                <a:ea typeface="+mj-ea"/>
              </a:rPr>
              <a:t>The Silk Road went from China to Eastern Europe.  It went along the north of China, India, and Persia and ended up in Eastern Europe near today's Turkey and the Mediterranean Sea. </a:t>
            </a:r>
          </a:p>
          <a:p>
            <a:pPr indent="457200" algn="just">
              <a:lnSpc>
                <a:spcPct val="150000"/>
              </a:lnSpc>
            </a:pPr>
            <a:r>
              <a:rPr lang="en-US" altLang="zh-CN" sz="2400" b="1" dirty="0" smtClean="0">
                <a:latin typeface="Times New Roman" panose="02020603050405020304" charset="0"/>
                <a:ea typeface="+mj-ea"/>
              </a:rPr>
              <a:t>It was called the Silk Road because one of the major products traded was silk cloth from China.  Chinese silk was soft and of high quality.  So people throughout Asia and Europe loved it very much.   1. ________ Even the Romans called China the “land of silk”. </a:t>
            </a:r>
          </a:p>
        </p:txBody>
      </p:sp>
      <p:sp>
        <p:nvSpPr>
          <p:cNvPr id="9" name="矩形 8"/>
          <p:cNvSpPr/>
          <p:nvPr/>
        </p:nvSpPr>
        <p:spPr>
          <a:xfrm>
            <a:off x="5120802" y="5677230"/>
            <a:ext cx="351378" cy="461665"/>
          </a:xfrm>
          <a:prstGeom prst="rect">
            <a:avLst/>
          </a:prstGeom>
          <a:noFill/>
          <a:ln w="9525">
            <a:noFill/>
          </a:ln>
        </p:spPr>
        <p:txBody>
          <a:bodyPr wrap="none" anchor="ctr">
            <a:spAutoFit/>
          </a:bodyPr>
          <a:lstStyle/>
          <a:p>
            <a:pPr lvl="0"/>
            <a:r>
              <a:rPr lang="en-US" altLang="zh-CN" sz="2400" dirty="0" smtClean="0">
                <a:solidFill>
                  <a:srgbClr val="C00000"/>
                </a:solidFill>
                <a:sym typeface="+mn-ea"/>
              </a:rPr>
              <a:t>B</a:t>
            </a:r>
            <a:endParaRPr lang="zh-CN" altLang="en-US" sz="2400" b="1" dirty="0">
              <a:solidFill>
                <a:srgbClr val="C00000"/>
              </a:solidFill>
              <a:latin typeface="Times New Roman" panose="020206030504050203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9"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dissolve">
                                      <p:cBhvr>
                                        <p:cTn id="11" dur="500"/>
                                        <p:tgtEl>
                                          <p:spTgt spid="12"/>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2"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7"/>
          <p:cNvSpPr txBox="1"/>
          <p:nvPr/>
        </p:nvSpPr>
        <p:spPr>
          <a:xfrm>
            <a:off x="398585" y="1481498"/>
            <a:ext cx="11113477" cy="3903954"/>
          </a:xfrm>
          <a:prstGeom prst="rect">
            <a:avLst/>
          </a:prstGeom>
          <a:noFill/>
        </p:spPr>
        <p:txBody>
          <a:bodyPr wrap="square" rtlCol="0" anchor="t">
            <a:spAutoFit/>
          </a:bodyPr>
          <a:lstStyle/>
          <a:p>
            <a:pPr indent="457200" algn="just">
              <a:lnSpc>
                <a:spcPct val="150000"/>
              </a:lnSpc>
            </a:pPr>
            <a:r>
              <a:rPr lang="en-US" altLang="zh-CN" sz="2400" b="1" dirty="0" smtClean="0">
                <a:latin typeface="Times New Roman" panose="02020603050405020304" charset="0"/>
              </a:rPr>
              <a:t>Besides silk, the Chinese also sold tea, salt, sugar, porcelain(</a:t>
            </a:r>
            <a:r>
              <a:rPr lang="zh-CN" altLang="en-US" sz="2400" b="1" dirty="0" smtClean="0">
                <a:latin typeface="Times New Roman" panose="02020603050405020304" charset="0"/>
              </a:rPr>
              <a:t>陶瓷</a:t>
            </a:r>
            <a:r>
              <a:rPr lang="en-US" altLang="zh-CN" sz="2400" b="1" dirty="0" smtClean="0">
                <a:latin typeface="Times New Roman" panose="02020603050405020304" charset="0"/>
              </a:rPr>
              <a:t>), and spices.  Most of the goods were expensive.  This was because it was a long trip and traders didn't have a lot of room for goods.  They bought goods like cotton, ivory, wool, gold, and silver. </a:t>
            </a:r>
          </a:p>
          <a:p>
            <a:pPr indent="457200" algn="just">
              <a:lnSpc>
                <a:spcPct val="150000"/>
              </a:lnSpc>
            </a:pPr>
            <a:r>
              <a:rPr lang="en-US" altLang="zh-CN" sz="2400" b="1" dirty="0" smtClean="0">
                <a:latin typeface="Times New Roman" panose="02020603050405020304" charset="0"/>
              </a:rPr>
              <a:t>Traders traveled in large caravans.  They would have many guards with them.   2. ________ Most of the road was through dry land.  So camels were popular animals for transport. </a:t>
            </a:r>
          </a:p>
        </p:txBody>
      </p:sp>
      <p:sp>
        <p:nvSpPr>
          <p:cNvPr id="11" name="矩形 10"/>
          <p:cNvSpPr/>
          <p:nvPr/>
        </p:nvSpPr>
        <p:spPr>
          <a:xfrm>
            <a:off x="1288319" y="4343314"/>
            <a:ext cx="373820" cy="461665"/>
          </a:xfrm>
          <a:prstGeom prst="rect">
            <a:avLst/>
          </a:prstGeom>
          <a:noFill/>
          <a:ln w="9525">
            <a:noFill/>
          </a:ln>
        </p:spPr>
        <p:txBody>
          <a:bodyPr wrap="none" anchor="ctr">
            <a:spAutoFit/>
          </a:bodyPr>
          <a:lstStyle/>
          <a:p>
            <a:pPr lvl="0"/>
            <a:r>
              <a:rPr lang="en-US" altLang="zh-CN" sz="2400" dirty="0" smtClean="0">
                <a:solidFill>
                  <a:srgbClr val="C00000"/>
                </a:solidFill>
                <a:sym typeface="+mn-ea"/>
              </a:rPr>
              <a:t>D</a:t>
            </a:r>
            <a:endParaRPr lang="zh-CN" altLang="en-US" sz="2400" b="1" dirty="0">
              <a:solidFill>
                <a:srgbClr val="C00000"/>
              </a:solidFill>
              <a:latin typeface="Times New Roman" panose="020206030504050203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7"/>
          <p:cNvSpPr txBox="1"/>
          <p:nvPr/>
        </p:nvSpPr>
        <p:spPr>
          <a:xfrm>
            <a:off x="398585" y="1481498"/>
            <a:ext cx="11113477" cy="3970318"/>
          </a:xfrm>
          <a:prstGeom prst="rect">
            <a:avLst/>
          </a:prstGeom>
          <a:noFill/>
        </p:spPr>
        <p:txBody>
          <a:bodyPr wrap="square" rtlCol="0" anchor="t">
            <a:spAutoFit/>
          </a:bodyPr>
          <a:lstStyle/>
          <a:p>
            <a:pPr indent="457200" algn="just">
              <a:lnSpc>
                <a:spcPct val="150000"/>
              </a:lnSpc>
            </a:pPr>
            <a:r>
              <a:rPr lang="en-US" altLang="zh-CN" sz="2400" b="1" dirty="0" smtClean="0">
                <a:latin typeface="Times New Roman" panose="02020603050405020304" charset="0"/>
              </a:rPr>
              <a:t>Although there was some trade between China and the rest of the world for some time, the silk trade developed quickly during the Han Dynasty which ruled from 206 BC to 220 AD.   3. ________ During this time the Mongols controlled most of the trade road, and Chinese traders traveled safely.  Also, traders had a higher social position during the Mongol rule. </a:t>
            </a:r>
          </a:p>
          <a:p>
            <a:pPr indent="457200" algn="just">
              <a:lnSpc>
                <a:spcPct val="150000"/>
              </a:lnSpc>
            </a:pPr>
            <a:r>
              <a:rPr lang="en-US" altLang="zh-CN" sz="2400" b="1" dirty="0" smtClean="0">
                <a:latin typeface="Times New Roman" panose="02020603050405020304" charset="0"/>
              </a:rPr>
              <a:t>4. ________ It not only helped to develop trade between different countries, but also helped for ideas, culture and inventions to spread across the world.</a:t>
            </a:r>
          </a:p>
        </p:txBody>
      </p:sp>
      <p:sp>
        <p:nvSpPr>
          <p:cNvPr id="7" name="矩形 6"/>
          <p:cNvSpPr/>
          <p:nvPr/>
        </p:nvSpPr>
        <p:spPr>
          <a:xfrm>
            <a:off x="4646128" y="2702912"/>
            <a:ext cx="643125" cy="461665"/>
          </a:xfrm>
          <a:prstGeom prst="rect">
            <a:avLst/>
          </a:prstGeom>
          <a:noFill/>
          <a:ln w="9525">
            <a:noFill/>
          </a:ln>
        </p:spPr>
        <p:txBody>
          <a:bodyPr wrap="none" anchor="ctr">
            <a:spAutoFit/>
          </a:bodyPr>
          <a:lstStyle/>
          <a:p>
            <a:r>
              <a:rPr lang="en-US" altLang="zh-CN" sz="2400" dirty="0" smtClean="0">
                <a:solidFill>
                  <a:srgbClr val="C00000"/>
                </a:solidFill>
                <a:sym typeface="+mn-ea"/>
              </a:rPr>
              <a:t>E</a:t>
            </a:r>
            <a:r>
              <a:rPr lang="zh-CN" altLang="en-US" sz="2400" dirty="0" smtClean="0">
                <a:solidFill>
                  <a:srgbClr val="C00000"/>
                </a:solidFill>
                <a:sym typeface="+mn-ea"/>
              </a:rPr>
              <a:t>　</a:t>
            </a:r>
            <a:endParaRPr lang="zh-CN" altLang="en-US" sz="2400" b="1" dirty="0">
              <a:solidFill>
                <a:srgbClr val="C00000"/>
              </a:solidFill>
              <a:latin typeface="+mn-ea"/>
              <a:sym typeface="+mn-ea"/>
            </a:endParaRPr>
          </a:p>
        </p:txBody>
      </p:sp>
      <p:sp>
        <p:nvSpPr>
          <p:cNvPr id="13" name="矩形 12"/>
          <p:cNvSpPr/>
          <p:nvPr/>
        </p:nvSpPr>
        <p:spPr>
          <a:xfrm>
            <a:off x="1740934" y="4355717"/>
            <a:ext cx="362600" cy="461665"/>
          </a:xfrm>
          <a:prstGeom prst="rect">
            <a:avLst/>
          </a:prstGeom>
          <a:noFill/>
          <a:ln w="9525">
            <a:noFill/>
          </a:ln>
        </p:spPr>
        <p:txBody>
          <a:bodyPr wrap="none" anchor="ctr">
            <a:spAutoFit/>
          </a:bodyPr>
          <a:lstStyle/>
          <a:p>
            <a:r>
              <a:rPr lang="en-US" altLang="zh-CN" sz="2400" dirty="0" smtClean="0">
                <a:solidFill>
                  <a:srgbClr val="C00000"/>
                </a:solidFill>
                <a:sym typeface="+mn-ea"/>
              </a:rPr>
              <a:t>A</a:t>
            </a:r>
            <a:endParaRPr lang="zh-CN" altLang="en-US" sz="2400" b="1" dirty="0">
              <a:solidFill>
                <a:srgbClr val="C00000"/>
              </a:solidFill>
              <a:latin typeface="Times New Roman" panose="020206030504050203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ssolv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3" grpId="0"/>
    </p:bldLst>
  </p:timing>
</p:sld>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774</Words>
  <Application>Microsoft Office PowerPoint</Application>
  <PresentationFormat>宽屏</PresentationFormat>
  <Paragraphs>71</Paragraphs>
  <Slides>10</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10</vt:i4>
      </vt:variant>
    </vt:vector>
  </HeadingPairs>
  <TitlesOfParts>
    <vt:vector size="20" baseType="lpstr">
      <vt:lpstr>MingLiU_HKSCS</vt:lpstr>
      <vt:lpstr>仿宋</vt:lpstr>
      <vt:lpstr>华文新魏</vt:lpstr>
      <vt:lpstr>宋体</vt:lpstr>
      <vt:lpstr>微软雅黑</vt:lpstr>
      <vt:lpstr>Arial</vt:lpstr>
      <vt:lpstr>Calibri</vt:lpstr>
      <vt:lpstr>Calibri Light</vt:lpstr>
      <vt:lpstr>Times New Roman</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2018-02-07T04:03:00Z</dcterms:created>
  <dcterms:modified xsi:type="dcterms:W3CDTF">2023-01-16T18:54:32Z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FECDEBAF65114A75921E6C9F5964EB48</vt:lpwstr>
  </property>
  <property fmtid="{A09F084E-AD41-489F-8076-AA5BE3082BCA}" pid="100">
    <vt:ui4>5</vt:ui4>
  </property>
  <property fmtid="{64440492-4C8B-11D1-8B70-080036B11A03}" pid="11">
    <vt:lpwstr>www.2ppt.com-爱PPT提供资源下载</vt:lpwstr>
  </property>
</Properties>
</file>