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60CDC-748D-4C4A-B31F-086EDF3CF3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B21ED-5D2B-4173-85BF-0124AB6ADD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DB7D6-B316-4378-91C0-B7A3F65BE979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B6448C-6B7C-4937-8AC6-BEE46BDA41C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769B84-9DF7-4422-83D1-6BF6EE2FA45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9B8058-C98F-4878-BE30-33DC0E556EB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ECE851-8874-46D8-B418-7B8A909EA8B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B81CBE-6086-4AAF-A0DE-EAED87965BB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CB4AEC-8BFA-4D21-9164-AF39702D364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390FC0-033F-489E-AF83-17E5F581C04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3B2414-0F33-4533-AF31-2C6AA4D6BD0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D5D868-BDB0-41DA-8D92-7D607CBAD50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8F6BA9-F21D-40D5-9D2A-3EB1D311614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66EDE-6BB1-4971-89F2-095C8013875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041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8F1F19-C8B5-47A5-A3B7-FB6DB29DCF6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3"/>
          <p:cNvSpPr>
            <a:spLocks noChangeArrowheads="1" noChangeShapeType="1"/>
          </p:cNvSpPr>
          <p:nvPr/>
        </p:nvSpPr>
        <p:spPr bwMode="auto">
          <a:xfrm>
            <a:off x="645541" y="2060848"/>
            <a:ext cx="7598867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latin typeface="Cooper Std Black" pitchFamily="18" charset="0"/>
              </a:rPr>
              <a:t>Unit 6</a:t>
            </a:r>
            <a:r>
              <a:rPr lang="zh-CN" altLang="en-US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latin typeface="Cooper Std Black" pitchFamily="18" charset="0"/>
              </a:rPr>
              <a:t>　</a:t>
            </a: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latin typeface="Cooper Std Black" pitchFamily="18" charset="0"/>
              </a:rPr>
              <a:t>Do you like bananas?</a:t>
            </a:r>
            <a:endParaRPr lang="zh-CN" altLang="en-US" sz="5400" b="1" kern="10" dirty="0">
              <a:ln w="12700">
                <a:solidFill>
                  <a:srgbClr val="B2B2B2"/>
                </a:solidFill>
                <a:round/>
              </a:ln>
              <a:solidFill>
                <a:srgbClr val="CC0000"/>
              </a:solidFill>
              <a:latin typeface="Cooper Std Black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90411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66700" y="24288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23850" y="1125538"/>
            <a:ext cx="81502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Ⅱ.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单项选择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—Let's have oranges.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That's sound good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That sound good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That's sounds good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That sounds good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He has ________ egg and ________hamburger.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an; an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　　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a; a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an; a  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a; an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827088" y="16287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827088" y="42926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  <p:bldP spid="409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4925" y="1123950"/>
            <a:ext cx="882015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)3. There is a ________shop. It sells bananas,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apples, pears and oranges.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vegetable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food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fruit     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Drink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Let's ________ now.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 go to home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 go home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go to home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go home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What ________ she have ________ dinner?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do; in  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does; for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is; at    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can; to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39750" y="11969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39750" y="29241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39750" y="42926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4925" y="1136650"/>
            <a:ext cx="856932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)6. There is some ________ on the table.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tomato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egg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chicken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banana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)7. My sister ________ English very much.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like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liking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is like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likes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)8. I don't eat ice­cream. I don't want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fat 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be fat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 be fat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too fat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39750" y="11969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39750" y="25400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39750" y="38608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68313" y="1304925"/>
            <a:ext cx="7993062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)9. I like ________ and ________.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tomato; rice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tomatoes; rices  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tomatoes; rice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tomato; rices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)10. Look! Some bread ________ in the bag, and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some vegetables ________in the basket.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are; is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are; are   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is; is   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is; are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84213" y="13414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84213" y="27082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38125" y="2714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07950" y="1341438"/>
            <a:ext cx="891222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Ⅲ.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句型专练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I like tomatoes.(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改为一般疑问句，并作肯定回答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—</a:t>
            </a:r>
            <a:r>
              <a:rPr lang="en-US" sz="2400" b="1" i="1" dirty="0">
                <a:solidFill>
                  <a:srgbClr val="000000"/>
                </a:solidFill>
                <a:latin typeface="宋体" panose="02010600030101010101" pitchFamily="2" charset="-122"/>
              </a:rPr>
              <a:t>Do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 like tomatoes?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—______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 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She has chicken for lunch.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改为否定句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    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She __________ _______ chicken for lunch.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Does Tom like eggs for breakfast?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作否定回答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 __________.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979613" y="22510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403350" y="275590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132138" y="27559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654175" y="3619500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doesn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419475" y="36449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127125" y="45085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2351088" y="45085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238500" y="4508500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doesn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6" grpId="0" autoUpdateAnimBg="0"/>
      <p:bldP spid="45067" grpId="0" autoUpdateAnimBg="0"/>
      <p:bldP spid="450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30187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84213" y="1835150"/>
            <a:ext cx="7704137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4. She likes oranges. 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改为一般疑问句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_______ she ______ oranges? 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5. Bill has </a:t>
            </a:r>
            <a:r>
              <a:rPr lang="en-US" sz="2400" b="1" u="sng">
                <a:solidFill>
                  <a:srgbClr val="000000"/>
                </a:solidFill>
                <a:latin typeface="宋体" panose="02010600030101010101" pitchFamily="2" charset="-122"/>
              </a:rPr>
              <a:t>eggs and apples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for breakfast. 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对画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线部分提问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________ _______ Bill ________ for breakfast?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331913" y="23495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FF5050"/>
                </a:solidFill>
                <a:latin typeface="宋体" panose="02010600030101010101" pitchFamily="2" charset="-122"/>
              </a:rPr>
              <a:t>Does</a:t>
            </a:r>
            <a:endParaRPr lang="en-US" altLang="zh-CN" sz="2400" b="1" i="1" dirty="0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132138" y="23495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476375" y="36449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2771775" y="36925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859338" y="36449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5" grpId="0" autoUpdateAnimBg="0"/>
      <p:bldP spid="46086" grpId="0" autoUpdateAnimBg="0"/>
      <p:bldP spid="46087" grpId="0" autoUpdateAnimBg="0"/>
      <p:bldP spid="46088" grpId="0" autoUpdateAnimBg="0"/>
      <p:bldP spid="460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79388" y="1196975"/>
            <a:ext cx="777557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Ⅳ.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Ⅱ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栏中找出与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Ⅰ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栏中相对应的句子</a:t>
            </a:r>
          </a:p>
          <a:p>
            <a:pPr indent="266700" algn="ctr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Ⅰ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Do you like oranges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		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What does he eat for breakfast?       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Does your sister like pears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)4. Let's play tennis.   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)5. What kind of food do you like?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84213" y="21336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84213" y="26114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84213" y="30686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E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684213" y="35004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684213" y="39338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1" grpId="0" autoUpdateAnimBg="0"/>
      <p:bldP spid="47112" grpId="0" autoUpdateAnimBg="0"/>
      <p:bldP spid="4711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116013" y="1412875"/>
            <a:ext cx="5256212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Ⅱ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A. I like hamburgers.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B. That sounds interesting.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C. Two eggs and some chicken.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D. No, I don't.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E. No, she doesn't.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95275" y="28098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39750" y="1268413"/>
            <a:ext cx="8208963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Ⅴ.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任务型阅读 </a:t>
            </a:r>
          </a:p>
          <a:p>
            <a:pPr indent="266700" algn="ctr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My name is Jim Green. I'm from England.  I like salad, oranges and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ice­cream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I like Chinese food,  too. But I don't like pears or bananas. My sister Kate likes pears, hamburgers and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ice­cream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very much. But she doesn't like salad. My father and mother like French fries(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薯条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and Chinese food, but they don't like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ice­cream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5288" y="950913"/>
            <a:ext cx="38211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根据短文内容填写表格。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00"/>
              </a:solidFill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755650" y="1571625"/>
          <a:ext cx="7777163" cy="4024631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Like(s)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Don't/Doesn't  like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Jim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Chinese food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salad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 _________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and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 __________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pears  or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 ___________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Kate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pears,4.____________ and ice­cream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salad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 and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Mrs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Green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French fries and Chinese food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 ____________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3309938" y="27559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oranges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3492500" y="3116263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ice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­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cream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6694488" y="2924175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bananas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3851275" y="3548063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hamburgers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588125" y="4772025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ice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­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cream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203" grpId="0" autoUpdateAnimBg="0"/>
      <p:bldP spid="50204" grpId="0" autoUpdateAnimBg="0"/>
      <p:bldP spid="50205" grpId="0" autoUpdateAnimBg="0"/>
      <p:bldP spid="50206" grpId="0" autoUpdateAnimBg="0"/>
      <p:bldP spid="502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4878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5288" y="162877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重点单词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7950" y="2205038"/>
            <a:ext cx="813752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根据汉语或英语提示翻译下列单词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生日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香蕉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汉堡包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    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西红柿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草莓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     6.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冰激凌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沙拉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        8.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梨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想要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         10.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食物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．鸡蛋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          12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．苹果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835150" y="270827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birthday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065338" y="3140075"/>
            <a:ext cx="157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hamburger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763713" y="3571875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strawberry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835150" y="40513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salad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1835150" y="44831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want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979613" y="48688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egg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795963" y="270827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banana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6084888" y="314007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tomato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940425" y="3571875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ice­cream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572125" y="40052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pear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5795963" y="45085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food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922963" y="49149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apple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  <p:bldP spid="32773" grpId="0" autoUpdateAnimBg="0"/>
      <p:bldP spid="32774" grpId="0" autoUpdateAnimBg="0"/>
      <p:bldP spid="32775" grpId="0" autoUpdateAnimBg="0"/>
      <p:bldP spid="32776" grpId="0" autoUpdateAnimBg="0"/>
      <p:bldP spid="32777" grpId="0" autoUpdateAnimBg="0"/>
      <p:bldP spid="32778" grpId="0" autoUpdateAnimBg="0"/>
      <p:bldP spid="32779" grpId="0" autoUpdateAnimBg="0"/>
      <p:bldP spid="32780" grpId="0" autoUpdateAnimBg="0"/>
      <p:bldP spid="32781" grpId="0" autoUpdateAnimBg="0"/>
      <p:bldP spid="32782" grpId="0" autoUpdateAnimBg="0"/>
      <p:bldP spid="32783" grpId="0" autoUpdateAnimBg="0"/>
      <p:bldP spid="32784" grpId="0" autoUpdateAnimBg="0"/>
      <p:bldP spid="32785" grpId="0" autoUpdateAnimBg="0"/>
      <p:bldP spid="3278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238125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23528" y="785813"/>
            <a:ext cx="8208962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ctr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My name is Mike. I come from England. Now I live in China with my parents. I like China and Chinese food. I have breakfast at home. I have an egg, some bread and rice for breakfast. I don't like drinking milk. I have lunch at school. The lunch in our school is delicious. I can eat different food for lunch. I eat rice, meat and vegetables. Sometimes I have noodles and dumplings. After school, I have dinner with my parents. Sometimes we go out to have dinners. We usually have chicken, vegetables and fruit.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19410" y="1663700"/>
            <a:ext cx="835342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根据短文内容，判断正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(T)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误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(F)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)6. Mike lives in England with his parents.   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)7. For breakfast, Mike has an egg, an apple and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porridge(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)8. He has lunch at school.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)9. He has rice, meat and vegetables for lunch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every day.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)10. Sometimes they have dinners in a restaurant.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33413" y="18923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F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11188" y="23495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F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11188" y="32591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611188" y="37163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F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611188" y="45815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  <p:bldP spid="52229" grpId="0" autoUpdateAnimBg="0"/>
      <p:bldP spid="52230" grpId="0" autoUpdateAnimBg="0"/>
      <p:bldP spid="52231" grpId="0" autoUpdateAnimBg="0"/>
      <p:bldP spid="52232" grpId="0" autoUpdateAnimBg="0"/>
      <p:bldP spid="522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95288" y="1147763"/>
            <a:ext cx="80645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Ⅵ.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书面表达</a:t>
            </a: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健康的饮食对我们很重要，请根据下表中的信息，</a:t>
            </a: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向你的英国笔友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Amanda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介绍一下你一日三餐的饮食情</a:t>
            </a: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况。短文不少于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60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词。</a:t>
            </a: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53253" name="Group 5"/>
          <p:cNvGraphicFramePr>
            <a:graphicFrameLocks noGrp="1"/>
          </p:cNvGraphicFramePr>
          <p:nvPr/>
        </p:nvGraphicFramePr>
        <p:xfrm>
          <a:off x="1042988" y="3284538"/>
          <a:ext cx="6769100" cy="2194560"/>
        </p:xfrm>
        <a:graphic>
          <a:graphicData uri="http://schemas.openxmlformats.org/drawingml/2006/table">
            <a:tbl>
              <a:tblPr/>
              <a:tblGrid>
                <a:gridCol w="193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Breakfast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eggs, milk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Lunch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pt-B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tomatoes,  carrots, rice </a:t>
                      </a:r>
                      <a:endParaRPr kumimoji="0" lang="pt-B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Dinner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bread, salad,  porridge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Fruit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pt-B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bananas, apples, </a:t>
                      </a:r>
                      <a:endParaRPr kumimoji="0" lang="pt-B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pt-B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oranges</a:t>
                      </a:r>
                      <a:endParaRPr kumimoji="0" lang="pt-B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50825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23850" y="857250"/>
            <a:ext cx="8351838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宋体" panose="02010600030101010101" pitchFamily="2" charset="-122"/>
              </a:rPr>
              <a:t>One possible version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pPr indent="26670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Dear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Amanda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，</a:t>
            </a:r>
          </a:p>
          <a:p>
            <a:pPr indent="266700" algn="just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glad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tell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every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day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order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keep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healthy, 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lots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of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healthy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food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breakfast, 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eggs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milk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lunch, 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tomatoes, carrots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rice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dinner, 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bread, salad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porridge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</a:p>
          <a:p>
            <a:pPr indent="266700" algn="just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Fruit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important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our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health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bananas, apples, oranges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</a:p>
          <a:p>
            <a:pPr indent="266700" algn="just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What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every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day?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Hope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read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­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mail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soon!</a:t>
            </a:r>
            <a:endParaRPr lang="en-US" sz="2400" b="1">
              <a:solidFill>
                <a:srgbClr val="FF505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                                       Yours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，</a:t>
            </a:r>
          </a:p>
          <a:p>
            <a:pPr indent="26670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                                       Yang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Xue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4925" y="1916113"/>
            <a:ext cx="8569325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There are(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有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two ________  on the table.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tomatos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tomatoes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bread 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salads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439863" y="3429000"/>
            <a:ext cx="770413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因为数词后要加可数名词的复数形式，</a:t>
            </a:r>
          </a:p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bread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和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salad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为不可数名词，又因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tomato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的复数</a:t>
            </a:r>
          </a:p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形式为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tomatoes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39750" y="19891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00" grpId="0" autoUpdateAnimBg="0"/>
      <p:bldP spid="55301" grpId="0" autoUpdateAnimBg="0"/>
      <p:bldP spid="55302" grpId="0" autoUpdateAnimBg="0"/>
      <p:bldP spid="5530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282576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-34925" y="763588"/>
            <a:ext cx="90725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________ John like chicken ________ fish?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Does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and 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Do; for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Does; or   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Do; and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He doesn't have ________ breakfast in the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morning, but he usually has ________ big lunch.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/; /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a; /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/; a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/; the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331913" y="2133600"/>
            <a:ext cx="69850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因为主语为第三人称单数，所以要借助于助动词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does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来构成一般疑问句，又因在否定句中的并列成分，用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or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来连接，故选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330325" y="4868863"/>
            <a:ext cx="71294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因为三餐前不加冠词，但是当三餐前有形容词修饰时可加冠词，故选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468313" y="8366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468313" y="35004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utoUpdateAnimBg="0"/>
      <p:bldP spid="56326" grpId="0" autoUpdateAnimBg="0"/>
      <p:bldP spid="56327" grpId="0" autoUpdateAnimBg="0"/>
      <p:bldP spid="5632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27146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7950" y="1635125"/>
            <a:ext cx="8353425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—Do you have ________ apples?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—Sorry, I don't have 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but I have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________ oranges.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any; any; any;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some; some; some                        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any; some; some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any; any; some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403350" y="4005263"/>
            <a:ext cx="7488238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　因为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any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用于否定句和疑问句中，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some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用于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肯定句中，故选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11188" y="17002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  <p:bldP spid="57349" grpId="0" autoUpdateAnimBg="0"/>
      <p:bldP spid="5735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7950" y="1563688"/>
            <a:ext cx="83534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Where ________ your brother usually 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for lunch?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do; eat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are; eating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does; eat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is; eating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403350" y="3429000"/>
            <a:ext cx="7345363" cy="92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当句子中没有系动词或情态动词时应借助于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助动词，又因主语为第三人称单数，故选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 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611188" y="16033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3" grpId="0" autoUpdateAnimBg="0"/>
      <p:bldP spid="583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48072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95288" y="1484313"/>
            <a:ext cx="8605837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13. chicken _______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14. breakfast 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15. lunch 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16. dinner ____________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17. fruit _______	   18. vegetable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19. eat 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  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20. question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21. star ____________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22. healthy ________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23. fat _____________    24. habit _______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770188" y="15573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鸡肉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411413" y="19891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午餐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411413" y="24209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水果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195513" y="2852738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吃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266950" y="3286125"/>
            <a:ext cx="171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星星；明星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979613" y="3763963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肥的；肥胖的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942138" y="15319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早餐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383338" y="1989138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晚餐；正餐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6875463" y="24209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蔬菜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726238" y="28527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问题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492875" y="3286125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健康的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6223000" y="37639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习惯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95288" y="955675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482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79388" y="1557338"/>
            <a:ext cx="475615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根据汉语提示翻译下列短语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运动明星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健康的食物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饮食习惯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生日晚宴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考虑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700338" y="2060575"/>
            <a:ext cx="187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sports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star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771775" y="2492375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healthy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food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627313" y="2924175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eating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habit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411413" y="3355975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birthday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dinner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692275" y="3835400"/>
            <a:ext cx="187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think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about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1" grpId="0" autoUpdateAnimBg="0"/>
      <p:bldP spid="34822" grpId="0" autoUpdateAnimBg="0"/>
      <p:bldP spid="34823" grpId="0" autoUpdateAnimBg="0"/>
      <p:bldP spid="34824" grpId="0" autoUpdateAnimBg="0"/>
      <p:bldP spid="34825" grpId="0" autoUpdateAnimBg="0"/>
      <p:bldP spid="348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584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07950" y="1844675"/>
            <a:ext cx="6915150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根据汉语意思完成英语句子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“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你喜欢香蕉吗？”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“不，不喜欢。”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—_____ you ______ 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—_____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让我们吃冰激凌吧。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______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ice­cream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547813" y="325913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987675" y="32591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211638" y="3259138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bananas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547813" y="371633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059113" y="3692525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971550" y="4581525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Let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339975" y="4581525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5" grpId="0" autoUpdateAnimBg="0"/>
      <p:bldP spid="35846" grpId="0" autoUpdateAnimBg="0"/>
      <p:bldP spid="35847" grpId="0" autoUpdateAnimBg="0"/>
      <p:bldP spid="35848" grpId="0" autoUpdateAnimBg="0"/>
      <p:bldP spid="35849" grpId="0" autoUpdateAnimBg="0"/>
      <p:bldP spid="35850" grpId="0" autoUpdateAnimBg="0"/>
      <p:bldP spid="35851" grpId="0" autoUpdateAnimBg="0"/>
      <p:bldP spid="358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66700" y="2714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6867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95288" y="1844675"/>
            <a:ext cx="82804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．晚饭后，你吃冰激凌吗？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Do you eat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ice­cream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_______ 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就早餐而言，汤姆喜欢鸡蛋，橙子和香蕉。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 ___________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Tom likes eggs, oranges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and bananas.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481513" y="23495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after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695950" y="23495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dinner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262063" y="3213100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354263" y="3213100"/>
            <a:ext cx="157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breakfast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  <p:bldP spid="36870" grpId="0" autoUpdateAnimBg="0"/>
      <p:bldP spid="36871" grpId="0" autoUpdateAnimBg="0"/>
      <p:bldP spid="368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28600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55575" y="1827213"/>
            <a:ext cx="8304213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Ⅰ.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词汇专练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(A)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根据句意及首字母或汉语提示完成单词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 have hamburgers for b__________.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Potatoes, tomatoes and carrots are v___________.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Cai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Yilin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is my favorite singing s_____.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She eats ___________(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健康的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food every day.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My brother doesn't like _______________(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草莓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427538" y="27813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reakfast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6443663" y="3187700"/>
            <a:ext cx="157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egetables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6084888" y="36925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484438" y="40767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healthy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772025" y="4556125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strawberries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autoUpdateAnimBg="0"/>
      <p:bldP spid="37893" grpId="0" autoUpdateAnimBg="0"/>
      <p:bldP spid="37894" grpId="0" autoUpdateAnimBg="0"/>
      <p:bldP spid="37895" grpId="0" autoUpdateAnimBg="0"/>
      <p:bldP spid="37896" grpId="0" autoUpdateAnimBg="0"/>
      <p:bldP spid="37897" grpId="0" autoUpdateAnimBg="0"/>
      <p:bldP spid="3789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50825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50825" y="1533525"/>
            <a:ext cx="8456613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(B)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用括号内所给单词的适当形式填空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There are many __________ (tomato) in the basket.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Do you like these __________ (apple)?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She _______ (have)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ice­cream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for dessert.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Lots of children like __________ (play) soccer.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Chicken ______ (be) very delicious.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348038" y="206057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tomatoes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040188" y="246697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apples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835150" y="2924175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533900" y="3332163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playing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411413" y="37893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18" grpId="0" autoUpdateAnimBg="0"/>
      <p:bldP spid="38919" grpId="0" autoUpdateAnimBg="0"/>
      <p:bldP spid="38920" grpId="0" autoUpdateAnimBg="0"/>
      <p:bldP spid="389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73248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6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539750" y="1412875"/>
            <a:ext cx="64516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(C)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词形变化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tomato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复数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__________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like(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三单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________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potato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复数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____________    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eat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三单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_______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strawberry(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复数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________________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6. have(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三单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______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want(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三单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________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8. health(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形容词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__________  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563938" y="191611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tomatoes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132138" y="23495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708400" y="27813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potatoes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203575" y="32591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eats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124325" y="3692525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strawberries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203575" y="4149725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203575" y="4581525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wants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3779838" y="5013325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healthy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2" grpId="0" autoUpdateAnimBg="0"/>
      <p:bldP spid="39943" grpId="0" autoUpdateAnimBg="0"/>
      <p:bldP spid="39944" grpId="0" autoUpdateAnimBg="0"/>
      <p:bldP spid="39945" grpId="0" autoUpdateAnimBg="0"/>
      <p:bldP spid="39946" grpId="0" autoUpdateAnimBg="0"/>
      <p:bldP spid="39947" grpId="0" autoUpdateAnimBg="0"/>
      <p:bldP spid="39948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1971</Words>
  <Application>Microsoft Office PowerPoint</Application>
  <PresentationFormat>全屏显示(4:3)</PresentationFormat>
  <Paragraphs>360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Cooper Std Black</vt:lpstr>
      <vt:lpstr>方正黑体_GBK</vt:lpstr>
      <vt:lpstr>仿宋_GB2312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2017-10-11T07:33:00Z</dcterms:created>
  <dcterms:modified xsi:type="dcterms:W3CDTF">2023-01-16T18:54:38Z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4BEDAC87682F45FDA5620F2FEB736FBA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