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309" r:id="rId3"/>
    <p:sldId id="306" r:id="rId4"/>
    <p:sldId id="281" r:id="rId5"/>
    <p:sldId id="282" r:id="rId6"/>
    <p:sldId id="308" r:id="rId7"/>
    <p:sldId id="274" r:id="rId8"/>
    <p:sldId id="275" r:id="rId9"/>
    <p:sldId id="273" r:id="rId10"/>
    <p:sldId id="285" r:id="rId11"/>
    <p:sldId id="290" r:id="rId12"/>
    <p:sldId id="296" r:id="rId13"/>
    <p:sldId id="298" r:id="rId14"/>
    <p:sldId id="299" r:id="rId15"/>
    <p:sldId id="300" r:id="rId16"/>
    <p:sldId id="307" r:id="rId17"/>
    <p:sldId id="26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00"/>
    <a:srgbClr val="F8FBD1"/>
    <a:srgbClr val="F8E3D4"/>
    <a:srgbClr val="FAE0D2"/>
    <a:srgbClr val="FBD8D1"/>
    <a:srgbClr val="FF0000"/>
    <a:srgbClr val="FFFFCC"/>
    <a:srgbClr val="DCF0E6"/>
    <a:srgbClr val="FFE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95303" autoAdjust="0"/>
  </p:normalViewPr>
  <p:slideViewPr>
    <p:cSldViewPr>
      <p:cViewPr>
        <p:scale>
          <a:sx n="100" d="100"/>
          <a:sy n="100" d="100"/>
        </p:scale>
        <p:origin x="-47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9111380D-9873-4CF2-B056-A1118177DB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BEA47E23-A064-432F-A5E3-BC45B43B520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1E124D0-7C87-4820-851F-D0362A68FC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17C42AE-E5AC-4129-9293-4B998B1343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slide" Target="slide1.xml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43.png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36.bin"/><Relationship Id="rId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slide" Target="slide1.xml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jpeg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slide" Target="slide1.xml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jpeg"/><Relationship Id="rId5" Type="http://schemas.openxmlformats.org/officeDocument/2006/relationships/slide" Target="slide1.xml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0.wmf"/><Relationship Id="rId3" Type="http://schemas.openxmlformats.org/officeDocument/2006/relationships/slide" Target="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wmf"/><Relationship Id="rId5" Type="http://schemas.openxmlformats.org/officeDocument/2006/relationships/image" Target="../media/image13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jpeg"/><Relationship Id="rId9" Type="http://schemas.openxmlformats.org/officeDocument/2006/relationships/image" Target="../media/image8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wmf"/><Relationship Id="rId3" Type="http://schemas.openxmlformats.org/officeDocument/2006/relationships/slide" Target="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5.jpeg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slide" Target="slide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slide" Target="slide1.xml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5.jpeg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7.bin"/><Relationship Id="rId22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 bwMode="auto">
          <a:xfrm>
            <a:off x="737118" y="170080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sz="4800" dirty="0">
                <a:solidFill>
                  <a:srgbClr val="003300"/>
                </a:solidFill>
                <a:latin typeface="+mj-ea"/>
                <a:ea typeface="+mj-ea"/>
              </a:rPr>
              <a:t>百分数和小数、分数的互化</a:t>
            </a:r>
          </a:p>
        </p:txBody>
      </p:sp>
      <p:sp>
        <p:nvSpPr>
          <p:cNvPr id="5" name="矩形 4"/>
          <p:cNvSpPr/>
          <p:nvPr/>
        </p:nvSpPr>
        <p:spPr>
          <a:xfrm>
            <a:off x="2742835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33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1.</a:t>
            </a:r>
            <a:r>
              <a:rPr lang="zh-CN" altLang="en-US" sz="2400">
                <a:latin typeface="楷体_GB2312" pitchFamily="49" charset="-122"/>
              </a:rPr>
              <a:t>填表。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7885113" y="4941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graphicFrame>
        <p:nvGraphicFramePr>
          <p:cNvPr id="8282" name="Group 90"/>
          <p:cNvGraphicFramePr>
            <a:graphicFrameLocks noGrp="1"/>
          </p:cNvGraphicFramePr>
          <p:nvPr/>
        </p:nvGraphicFramePr>
        <p:xfrm>
          <a:off x="900113" y="2420938"/>
          <a:ext cx="7920037" cy="2016125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小数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百分数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88" name="Rectangle 7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189" name="Rectangle 7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32868" name="Text Box 100"/>
          <p:cNvSpPr txBox="1">
            <a:spLocks noChangeArrowheads="1"/>
          </p:cNvSpPr>
          <p:nvPr/>
        </p:nvSpPr>
        <p:spPr bwMode="auto">
          <a:xfrm rot="10800000" flipV="1">
            <a:off x="2124075" y="39338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50%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8242" name="Text Box 101"/>
          <p:cNvSpPr txBox="1">
            <a:spLocks noChangeArrowheads="1"/>
          </p:cNvSpPr>
          <p:nvPr/>
        </p:nvSpPr>
        <p:spPr bwMode="auto">
          <a:xfrm>
            <a:off x="3276600" y="32131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0.3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3203575" y="39084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30%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1" name="Text Box 103"/>
          <p:cNvSpPr txBox="1">
            <a:spLocks noChangeArrowheads="1"/>
          </p:cNvSpPr>
          <p:nvPr/>
        </p:nvSpPr>
        <p:spPr bwMode="auto">
          <a:xfrm>
            <a:off x="4284663" y="32131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0.8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2" name="Text Box 104"/>
          <p:cNvSpPr txBox="1">
            <a:spLocks noChangeArrowheads="1"/>
          </p:cNvSpPr>
          <p:nvPr/>
        </p:nvSpPr>
        <p:spPr bwMode="auto">
          <a:xfrm>
            <a:off x="5364163" y="32131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0.25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3" name="Text Box 105"/>
          <p:cNvSpPr txBox="1">
            <a:spLocks noChangeArrowheads="1"/>
          </p:cNvSpPr>
          <p:nvPr/>
        </p:nvSpPr>
        <p:spPr bwMode="auto">
          <a:xfrm>
            <a:off x="5508625" y="386080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25%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4" name="Text Box 106"/>
          <p:cNvSpPr txBox="1">
            <a:spLocks noChangeArrowheads="1"/>
          </p:cNvSpPr>
          <p:nvPr/>
        </p:nvSpPr>
        <p:spPr bwMode="auto">
          <a:xfrm>
            <a:off x="6372225" y="38608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350%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5" name="Text Box 107"/>
          <p:cNvSpPr txBox="1">
            <a:spLocks noChangeArrowheads="1"/>
          </p:cNvSpPr>
          <p:nvPr/>
        </p:nvSpPr>
        <p:spPr bwMode="auto">
          <a:xfrm>
            <a:off x="7596188" y="32131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1.125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6" name="Text Box 108"/>
          <p:cNvSpPr txBox="1">
            <a:spLocks noChangeArrowheads="1"/>
          </p:cNvSpPr>
          <p:nvPr/>
        </p:nvSpPr>
        <p:spPr bwMode="auto">
          <a:xfrm>
            <a:off x="7524750" y="38608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112.5%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6199" name="Rectangle 121"/>
          <p:cNvSpPr>
            <a:spLocks noChangeArrowheads="1"/>
          </p:cNvSpPr>
          <p:nvPr/>
        </p:nvSpPr>
        <p:spPr bwMode="auto">
          <a:xfrm>
            <a:off x="2195513" y="5229225"/>
            <a:ext cx="10080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0" name="Rectangle 128"/>
          <p:cNvSpPr>
            <a:spLocks noChangeArrowheads="1"/>
          </p:cNvSpPr>
          <p:nvPr/>
        </p:nvSpPr>
        <p:spPr bwMode="auto">
          <a:xfrm>
            <a:off x="2124075" y="2492375"/>
            <a:ext cx="10096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1" name="Rectangle 129"/>
          <p:cNvSpPr>
            <a:spLocks noChangeArrowheads="1"/>
          </p:cNvSpPr>
          <p:nvPr/>
        </p:nvSpPr>
        <p:spPr bwMode="auto">
          <a:xfrm>
            <a:off x="395288" y="5229225"/>
            <a:ext cx="10080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2" name="Rectangle 130"/>
          <p:cNvSpPr>
            <a:spLocks noChangeArrowheads="1"/>
          </p:cNvSpPr>
          <p:nvPr/>
        </p:nvSpPr>
        <p:spPr bwMode="auto">
          <a:xfrm>
            <a:off x="2411413" y="1557338"/>
            <a:ext cx="865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3" name="Rectangle 131"/>
          <p:cNvSpPr>
            <a:spLocks noChangeArrowheads="1"/>
          </p:cNvSpPr>
          <p:nvPr/>
        </p:nvSpPr>
        <p:spPr bwMode="auto">
          <a:xfrm>
            <a:off x="2124075" y="2492375"/>
            <a:ext cx="9366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4" name="Rectangle 132"/>
          <p:cNvSpPr>
            <a:spLocks noChangeArrowheads="1"/>
          </p:cNvSpPr>
          <p:nvPr/>
        </p:nvSpPr>
        <p:spPr bwMode="auto">
          <a:xfrm>
            <a:off x="2268538" y="26368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5" name="Text Box 134"/>
          <p:cNvSpPr txBox="1">
            <a:spLocks noChangeArrowheads="1"/>
          </p:cNvSpPr>
          <p:nvPr/>
        </p:nvSpPr>
        <p:spPr bwMode="auto">
          <a:xfrm>
            <a:off x="2124075" y="3213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0.5</a:t>
            </a:r>
          </a:p>
        </p:txBody>
      </p:sp>
      <p:sp>
        <p:nvSpPr>
          <p:cNvPr id="6206" name="Text Box 135"/>
          <p:cNvSpPr txBox="1">
            <a:spLocks noChangeArrowheads="1"/>
          </p:cNvSpPr>
          <p:nvPr/>
        </p:nvSpPr>
        <p:spPr bwMode="auto">
          <a:xfrm>
            <a:off x="6588125" y="32131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3.5</a:t>
            </a:r>
            <a:endParaRPr lang="zh-CN" altLang="en-US" sz="2400">
              <a:latin typeface="楷体_GB2312" pitchFamily="49" charset="-122"/>
            </a:endParaRPr>
          </a:p>
        </p:txBody>
      </p:sp>
      <p:sp>
        <p:nvSpPr>
          <p:cNvPr id="6207" name="Text Box 136"/>
          <p:cNvSpPr txBox="1">
            <a:spLocks noChangeArrowheads="1"/>
          </p:cNvSpPr>
          <p:nvPr/>
        </p:nvSpPr>
        <p:spPr bwMode="auto">
          <a:xfrm>
            <a:off x="4356100" y="39084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楷体_GB2312" pitchFamily="49" charset="-122"/>
              </a:rPr>
              <a:t>80%</a:t>
            </a:r>
            <a:endParaRPr lang="zh-CN" altLang="en-US" sz="2400">
              <a:latin typeface="楷体_GB2312" pitchFamily="49" charset="-122"/>
            </a:endParaRPr>
          </a:p>
        </p:txBody>
      </p:sp>
      <p:graphicFrame>
        <p:nvGraphicFramePr>
          <p:cNvPr id="6146" name="Object 140"/>
          <p:cNvGraphicFramePr>
            <a:graphicFrameLocks noChangeAspect="1"/>
          </p:cNvGraphicFramePr>
          <p:nvPr/>
        </p:nvGraphicFramePr>
        <p:xfrm>
          <a:off x="8027988" y="2420938"/>
          <a:ext cx="2301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3" imgW="127000" imgH="393065" progId="Equation.DSMT4">
                  <p:embed/>
                </p:oleObj>
              </mc:Choice>
              <mc:Fallback>
                <p:oleObj name="Equation" r:id="rId3" imgW="127000" imgH="393065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420938"/>
                        <a:ext cx="2301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3"/>
          <p:cNvGraphicFramePr>
            <a:graphicFrameLocks noChangeAspect="1"/>
          </p:cNvGraphicFramePr>
          <p:nvPr/>
        </p:nvGraphicFramePr>
        <p:xfrm>
          <a:off x="5795963" y="2420938"/>
          <a:ext cx="2635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5" imgW="127000" imgH="393065" progId="Equation.DSMT4">
                  <p:embed/>
                </p:oleObj>
              </mc:Choice>
              <mc:Fallback>
                <p:oleObj name="Equation" r:id="rId5" imgW="127000" imgH="393065" progId="Equation.DSMT4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20938"/>
                        <a:ext cx="2635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44"/>
          <p:cNvGraphicFramePr>
            <a:graphicFrameLocks noChangeAspect="1"/>
          </p:cNvGraphicFramePr>
          <p:nvPr/>
        </p:nvGraphicFramePr>
        <p:xfrm>
          <a:off x="3454400" y="2420938"/>
          <a:ext cx="374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7" imgW="203200" imgH="393700" progId="Equation.DSMT4">
                  <p:embed/>
                </p:oleObj>
              </mc:Choice>
              <mc:Fallback>
                <p:oleObj name="Equation" r:id="rId7" imgW="203200" imgH="393700" progId="Equation.DSMT4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420938"/>
                        <a:ext cx="3746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3" name="Object 145"/>
          <p:cNvGraphicFramePr>
            <a:graphicFrameLocks noChangeAspect="1"/>
          </p:cNvGraphicFramePr>
          <p:nvPr/>
        </p:nvGraphicFramePr>
        <p:xfrm>
          <a:off x="2484438" y="2420938"/>
          <a:ext cx="233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9" imgW="127000" imgH="393065" progId="Equation.DSMT4">
                  <p:embed/>
                </p:oleObj>
              </mc:Choice>
              <mc:Fallback>
                <p:oleObj name="Equation" r:id="rId9" imgW="127000" imgH="393065" progId="Equation.DSMT4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20938"/>
                        <a:ext cx="233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5" name="Object 147"/>
          <p:cNvGraphicFramePr>
            <a:graphicFrameLocks noChangeAspect="1"/>
          </p:cNvGraphicFramePr>
          <p:nvPr/>
        </p:nvGraphicFramePr>
        <p:xfrm>
          <a:off x="6804025" y="2420938"/>
          <a:ext cx="2301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1" imgW="127000" imgH="393065" progId="Equation.DSMT4">
                  <p:embed/>
                </p:oleObj>
              </mc:Choice>
              <mc:Fallback>
                <p:oleObj name="Equation" r:id="rId11" imgW="127000" imgH="393065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20938"/>
                        <a:ext cx="2301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08" name="Picture 19" descr="C:\Documents and Settings\pub\Desktop\新ppt\返回首页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9" name="Picture 9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420938"/>
            <a:ext cx="685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68" grpId="0"/>
      <p:bldP spid="8242" grpId="0"/>
      <p:bldP spid="32870" grpId="0"/>
      <p:bldP spid="32871" grpId="0"/>
      <p:bldP spid="32872" grpId="0"/>
      <p:bldP spid="32873" grpId="0"/>
      <p:bldP spid="32874" grpId="0"/>
      <p:bldP spid="32875" grpId="0"/>
      <p:bldP spid="328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2.</a:t>
            </a:r>
            <a:r>
              <a:rPr lang="zh-CN" altLang="en-US" sz="2400" dirty="0">
                <a:latin typeface="楷体_GB2312" pitchFamily="49" charset="-122"/>
              </a:rPr>
              <a:t>把下面各数化成百分数。</a:t>
            </a:r>
          </a:p>
        </p:txBody>
      </p:sp>
      <p:sp>
        <p:nvSpPr>
          <p:cNvPr id="71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6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7" name="Text Box 31"/>
          <p:cNvSpPr txBox="1">
            <a:spLocks noChangeArrowheads="1"/>
          </p:cNvSpPr>
          <p:nvPr/>
        </p:nvSpPr>
        <p:spPr bwMode="auto">
          <a:xfrm>
            <a:off x="971550" y="2349500"/>
            <a:ext cx="417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 0.07   0.142   2.1   1   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973188" y="3196109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 </a:t>
            </a:r>
            <a:r>
              <a:rPr lang="en-US" altLang="zh-CN" sz="2800" dirty="0">
                <a:latin typeface="楷体_GB2312" pitchFamily="49" charset="-122"/>
              </a:rPr>
              <a:t>0.07= </a:t>
            </a:r>
            <a:endParaRPr lang="zh-CN" altLang="en-US" sz="2800" dirty="0">
              <a:latin typeface="楷体_GB2312" pitchFamily="49" charset="-122"/>
            </a:endParaRP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971600" y="3916834"/>
            <a:ext cx="129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0.14=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116063" y="465025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2.1=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124125" y="3931121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14%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095550" y="3210396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7%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979663" y="4664546"/>
            <a:ext cx="122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210%</a:t>
            </a:r>
          </a:p>
        </p:txBody>
      </p:sp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6227763" y="2205038"/>
          <a:ext cx="4206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3" imgW="228600" imgH="393700" progId="Equation.DSMT4">
                  <p:embed/>
                </p:oleObj>
              </mc:Choice>
              <mc:Fallback>
                <p:oleObj name="Equation" r:id="rId3" imgW="228600" imgH="3937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05038"/>
                        <a:ext cx="4206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5364213" y="3223096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0.375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932413" y="3888259"/>
          <a:ext cx="3984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5" imgW="215900" imgH="393065" progId="Equation.DSMT4">
                  <p:embed/>
                </p:oleObj>
              </mc:Choice>
              <mc:Fallback>
                <p:oleObj name="Equation" r:id="rId5" imgW="2159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413" y="3888259"/>
                        <a:ext cx="39846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5" name="Picture 19" descr="C:\Documents and Settings\pub\Desktop\新ppt\返回首页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6" name="Group 27"/>
          <p:cNvGrpSpPr>
            <a:grpSpLocks noChangeAspect="1"/>
          </p:cNvGrpSpPr>
          <p:nvPr/>
        </p:nvGrpSpPr>
        <p:grpSpPr bwMode="auto">
          <a:xfrm>
            <a:off x="7019925" y="2139950"/>
            <a:ext cx="280988" cy="769938"/>
            <a:chOff x="3923" y="1344"/>
            <a:chExt cx="177" cy="485"/>
          </a:xfrm>
        </p:grpSpPr>
        <p:sp>
          <p:nvSpPr>
            <p:cNvPr id="7221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923" y="1344"/>
              <a:ext cx="177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Line 28"/>
            <p:cNvSpPr>
              <a:spLocks noChangeShapeType="1"/>
            </p:cNvSpPr>
            <p:nvPr/>
          </p:nvSpPr>
          <p:spPr bwMode="auto">
            <a:xfrm>
              <a:off x="3953" y="1578"/>
              <a:ext cx="10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Rectangle 29"/>
            <p:cNvSpPr>
              <a:spLocks noChangeArrowheads="1"/>
            </p:cNvSpPr>
            <p:nvPr/>
          </p:nvSpPr>
          <p:spPr bwMode="auto">
            <a:xfrm>
              <a:off x="3961" y="1370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4</a:t>
              </a:r>
              <a:endParaRPr lang="en-US" altLang="zh-CN"/>
            </a:p>
          </p:txBody>
        </p:sp>
        <p:sp>
          <p:nvSpPr>
            <p:cNvPr id="7224" name="Rectangle 30"/>
            <p:cNvSpPr>
              <a:spLocks noChangeArrowheads="1"/>
            </p:cNvSpPr>
            <p:nvPr/>
          </p:nvSpPr>
          <p:spPr bwMode="auto">
            <a:xfrm>
              <a:off x="3962" y="1618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7</a:t>
              </a:r>
              <a:endParaRPr lang="en-US" altLang="zh-CN"/>
            </a:p>
          </p:txBody>
        </p:sp>
      </p:grpSp>
      <p:grpSp>
        <p:nvGrpSpPr>
          <p:cNvPr id="7187" name="Group 32"/>
          <p:cNvGrpSpPr>
            <a:grpSpLocks noChangeAspect="1"/>
          </p:cNvGrpSpPr>
          <p:nvPr/>
        </p:nvGrpSpPr>
        <p:grpSpPr bwMode="auto">
          <a:xfrm>
            <a:off x="7726363" y="2203450"/>
            <a:ext cx="258762" cy="765175"/>
            <a:chOff x="3254" y="1344"/>
            <a:chExt cx="163" cy="482"/>
          </a:xfrm>
        </p:grpSpPr>
        <p:sp>
          <p:nvSpPr>
            <p:cNvPr id="7217" name="AutoShape 31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Line 33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Rectangle 34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5</a:t>
              </a:r>
              <a:endParaRPr lang="en-US" altLang="zh-CN"/>
            </a:p>
          </p:txBody>
        </p:sp>
        <p:sp>
          <p:nvSpPr>
            <p:cNvPr id="7220" name="Rectangle 35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4</a:t>
              </a:r>
              <a:endParaRPr lang="en-US" altLang="zh-CN"/>
            </a:p>
          </p:txBody>
        </p:sp>
      </p:grpSp>
      <p:grpSp>
        <p:nvGrpSpPr>
          <p:cNvPr id="7188" name="Group 36"/>
          <p:cNvGrpSpPr>
            <a:grpSpLocks noChangeAspect="1"/>
          </p:cNvGrpSpPr>
          <p:nvPr/>
        </p:nvGrpSpPr>
        <p:grpSpPr bwMode="auto">
          <a:xfrm>
            <a:off x="5435600" y="2133600"/>
            <a:ext cx="258763" cy="765175"/>
            <a:chOff x="3254" y="1344"/>
            <a:chExt cx="163" cy="482"/>
          </a:xfrm>
        </p:grpSpPr>
        <p:sp>
          <p:nvSpPr>
            <p:cNvPr id="72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Line 38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Rectangle 39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3</a:t>
              </a:r>
              <a:endParaRPr lang="en-US" altLang="zh-CN"/>
            </a:p>
          </p:txBody>
        </p:sp>
        <p:sp>
          <p:nvSpPr>
            <p:cNvPr id="7216" name="Rectangle 40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8</a:t>
              </a:r>
              <a:endParaRPr lang="en-US" altLang="zh-CN"/>
            </a:p>
          </p:txBody>
        </p:sp>
      </p:grpSp>
      <p:grpSp>
        <p:nvGrpSpPr>
          <p:cNvPr id="13" name="Group 41"/>
          <p:cNvGrpSpPr>
            <a:grpSpLocks noChangeAspect="1"/>
          </p:cNvGrpSpPr>
          <p:nvPr/>
        </p:nvGrpSpPr>
        <p:grpSpPr bwMode="auto">
          <a:xfrm>
            <a:off x="5003850" y="3124671"/>
            <a:ext cx="258763" cy="765175"/>
            <a:chOff x="3254" y="1344"/>
            <a:chExt cx="163" cy="482"/>
          </a:xfrm>
        </p:grpSpPr>
        <p:sp>
          <p:nvSpPr>
            <p:cNvPr id="7209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Rectangle 44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3</a:t>
              </a:r>
              <a:endParaRPr lang="en-US" altLang="zh-CN"/>
            </a:p>
          </p:txBody>
        </p:sp>
        <p:sp>
          <p:nvSpPr>
            <p:cNvPr id="7212" name="Rectangle 45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8</a:t>
              </a:r>
              <a:endParaRPr lang="en-US" altLang="zh-CN"/>
            </a:p>
          </p:txBody>
        </p:sp>
      </p:grpSp>
      <p:sp>
        <p:nvSpPr>
          <p:cNvPr id="2" name="Text Box 43"/>
          <p:cNvSpPr txBox="1">
            <a:spLocks noChangeArrowheads="1"/>
          </p:cNvSpPr>
          <p:nvPr/>
        </p:nvSpPr>
        <p:spPr bwMode="auto">
          <a:xfrm>
            <a:off x="6516738" y="3224684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37.5%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5378500" y="3973984"/>
            <a:ext cx="1081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6227813" y="3959696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10%</a:t>
            </a:r>
            <a:endParaRPr lang="zh-CN" altLang="en-US" sz="2800">
              <a:latin typeface="楷体_GB2312" pitchFamily="49" charset="-122"/>
            </a:endParaRPr>
          </a:p>
        </p:txBody>
      </p:sp>
      <p:grpSp>
        <p:nvGrpSpPr>
          <p:cNvPr id="14" name="Group 49"/>
          <p:cNvGrpSpPr>
            <a:grpSpLocks noChangeAspect="1"/>
          </p:cNvGrpSpPr>
          <p:nvPr/>
        </p:nvGrpSpPr>
        <p:grpSpPr bwMode="auto">
          <a:xfrm>
            <a:off x="5003850" y="4607396"/>
            <a:ext cx="280988" cy="769938"/>
            <a:chOff x="3923" y="1344"/>
            <a:chExt cx="177" cy="485"/>
          </a:xfrm>
        </p:grpSpPr>
        <p:sp>
          <p:nvSpPr>
            <p:cNvPr id="7205" name="AutoShape 50"/>
            <p:cNvSpPr>
              <a:spLocks noChangeAspect="1" noChangeArrowheads="1" noTextEdit="1"/>
            </p:cNvSpPr>
            <p:nvPr/>
          </p:nvSpPr>
          <p:spPr bwMode="auto">
            <a:xfrm>
              <a:off x="3923" y="1344"/>
              <a:ext cx="177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Line 51"/>
            <p:cNvSpPr>
              <a:spLocks noChangeShapeType="1"/>
            </p:cNvSpPr>
            <p:nvPr/>
          </p:nvSpPr>
          <p:spPr bwMode="auto">
            <a:xfrm>
              <a:off x="3953" y="1578"/>
              <a:ext cx="10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Rectangle 52"/>
            <p:cNvSpPr>
              <a:spLocks noChangeArrowheads="1"/>
            </p:cNvSpPr>
            <p:nvPr/>
          </p:nvSpPr>
          <p:spPr bwMode="auto">
            <a:xfrm>
              <a:off x="3961" y="1370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4</a:t>
              </a:r>
              <a:endParaRPr lang="en-US" altLang="zh-CN"/>
            </a:p>
          </p:txBody>
        </p:sp>
        <p:sp>
          <p:nvSpPr>
            <p:cNvPr id="7208" name="Rectangle 53"/>
            <p:cNvSpPr>
              <a:spLocks noChangeArrowheads="1"/>
            </p:cNvSpPr>
            <p:nvPr/>
          </p:nvSpPr>
          <p:spPr bwMode="auto">
            <a:xfrm>
              <a:off x="3962" y="1618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7</a:t>
              </a:r>
              <a:endParaRPr lang="en-US" altLang="zh-CN"/>
            </a:p>
          </p:txBody>
        </p:sp>
      </p:grp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5969050" y="5399559"/>
            <a:ext cx="187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125%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219750" y="4708996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≈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6156375" y="4751859"/>
            <a:ext cx="187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57.1%</a:t>
            </a:r>
            <a:endParaRPr lang="zh-CN" altLang="en-US" sz="2800">
              <a:latin typeface="楷体_GB2312" pitchFamily="49" charset="-122"/>
            </a:endParaRPr>
          </a:p>
        </p:txBody>
      </p:sp>
      <p:grpSp>
        <p:nvGrpSpPr>
          <p:cNvPr id="15" name="Group 59"/>
          <p:cNvGrpSpPr>
            <a:grpSpLocks noChangeAspect="1"/>
          </p:cNvGrpSpPr>
          <p:nvPr/>
        </p:nvGrpSpPr>
        <p:grpSpPr bwMode="auto">
          <a:xfrm>
            <a:off x="5003850" y="5328121"/>
            <a:ext cx="258763" cy="765175"/>
            <a:chOff x="3254" y="1344"/>
            <a:chExt cx="163" cy="482"/>
          </a:xfrm>
        </p:grpSpPr>
        <p:sp>
          <p:nvSpPr>
            <p:cNvPr id="7201" name="AutoShape 60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Line 61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Rectangle 62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5</a:t>
              </a:r>
              <a:endParaRPr lang="en-US" altLang="zh-CN"/>
            </a:p>
          </p:txBody>
        </p:sp>
        <p:sp>
          <p:nvSpPr>
            <p:cNvPr id="7204" name="Rectangle 63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4</a:t>
              </a:r>
              <a:endParaRPr lang="en-US" altLang="zh-CN"/>
            </a:p>
          </p:txBody>
        </p:sp>
      </p:grp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5076875" y="5399559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1.25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8258" name="Text Box 31"/>
          <p:cNvSpPr txBox="1">
            <a:spLocks noChangeArrowheads="1"/>
          </p:cNvSpPr>
          <p:nvPr/>
        </p:nvSpPr>
        <p:spPr bwMode="auto">
          <a:xfrm>
            <a:off x="1258938" y="5475759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1 =  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1835200" y="5404321"/>
            <a:ext cx="122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/>
      <p:bldP spid="23586" grpId="0"/>
      <p:bldP spid="23587" grpId="0"/>
      <p:bldP spid="23589" grpId="0"/>
      <p:bldP spid="23590" grpId="0"/>
      <p:bldP spid="23591" grpId="0"/>
      <p:bldP spid="23595" grpId="0"/>
      <p:bldP spid="2" grpId="0"/>
      <p:bldP spid="23600" grpId="0"/>
      <p:bldP spid="3" grpId="0"/>
      <p:bldP spid="5" grpId="0"/>
      <p:bldP spid="23596" grpId="0"/>
      <p:bldP spid="6" grpId="0"/>
      <p:bldP spid="8" grpId="0"/>
      <p:bldP spid="825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3.</a:t>
            </a:r>
            <a:r>
              <a:rPr lang="zh-CN" altLang="en-US" sz="2400">
                <a:latin typeface="楷体_GB2312" pitchFamily="49" charset="-122"/>
              </a:rPr>
              <a:t>把下面的百分数化成分数。</a:t>
            </a:r>
          </a:p>
        </p:txBody>
      </p:sp>
      <p:sp>
        <p:nvSpPr>
          <p:cNvPr id="82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20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202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54%=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3357563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66%=</a:t>
            </a:r>
            <a:endParaRPr lang="zh-CN" alt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474788" y="4221163"/>
            <a:ext cx="1512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356100" y="42926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1.5%=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1187450" y="2205038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54%    66%     0.08%      1.5%</a:t>
            </a:r>
          </a:p>
        </p:txBody>
      </p:sp>
      <p:graphicFrame>
        <p:nvGraphicFramePr>
          <p:cNvPr id="32914" name="Object 146"/>
          <p:cNvGraphicFramePr>
            <a:graphicFrameLocks noChangeAspect="1"/>
          </p:cNvGraphicFramePr>
          <p:nvPr/>
        </p:nvGraphicFramePr>
        <p:xfrm>
          <a:off x="2578100" y="3194050"/>
          <a:ext cx="3984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" imgW="241300" imgH="419100" progId="Equation.DSMT4">
                  <p:embed/>
                </p:oleObj>
              </mc:Choice>
              <mc:Fallback>
                <p:oleObj name="Equation" r:id="rId3" imgW="241300" imgH="419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194050"/>
                        <a:ext cx="3984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519738" y="3284538"/>
          <a:ext cx="3968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5" imgW="241300" imgH="419100" progId="Equation.DSMT4">
                  <p:embed/>
                </p:oleObj>
              </mc:Choice>
              <mc:Fallback>
                <p:oleObj name="Equation" r:id="rId5" imgW="2413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3284538"/>
                        <a:ext cx="3968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565400" y="4149725"/>
          <a:ext cx="5461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7" imgW="330200" imgH="419100" progId="Equation.DSMT4">
                  <p:embed/>
                </p:oleObj>
              </mc:Choice>
              <mc:Fallback>
                <p:oleObj name="Equation" r:id="rId7" imgW="3302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4149725"/>
                        <a:ext cx="5461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45125" y="4176713"/>
          <a:ext cx="5667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9" imgW="342900" imgH="419100" progId="Equation.DSMT4">
                  <p:embed/>
                </p:oleObj>
              </mc:Choice>
              <mc:Fallback>
                <p:oleObj name="Equation" r:id="rId9" imgW="3429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4176713"/>
                        <a:ext cx="5667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8" name="Picture 19" descr="C:\Documents and Settings\pub\Desktop\新ppt\返回首页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4.</a:t>
            </a:r>
            <a:r>
              <a:rPr lang="zh-CN" altLang="en-US" sz="2400">
                <a:latin typeface="楷体_GB2312" pitchFamily="49" charset="-122"/>
              </a:rPr>
              <a:t>把下面的百分数化成小数。</a:t>
            </a:r>
          </a:p>
        </p:txBody>
      </p:sp>
      <p:sp>
        <p:nvSpPr>
          <p:cNvPr id="17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74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7414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713" y="334168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00563" y="33575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619250" y="4278313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0.6%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356100" y="42926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1.8%=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1187450" y="2060575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916238" y="3357563"/>
            <a:ext cx="935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1.5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508625" y="33575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0.28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987675" y="4292600"/>
            <a:ext cx="1223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0.006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5651500" y="42926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0.018</a:t>
            </a:r>
          </a:p>
        </p:txBody>
      </p:sp>
      <p:sp>
        <p:nvSpPr>
          <p:cNvPr id="17424" name="Text Box 26"/>
          <p:cNvSpPr txBox="1">
            <a:spLocks noChangeArrowheads="1"/>
          </p:cNvSpPr>
          <p:nvPr/>
        </p:nvSpPr>
        <p:spPr bwMode="auto">
          <a:xfrm>
            <a:off x="1258888" y="2060575"/>
            <a:ext cx="5905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    28%    0.6%     1.8%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1742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/>
      <p:bldP spid="26634" grpId="0"/>
      <p:bldP spid="26635" grpId="0"/>
      <p:bldP spid="26646" grpId="0"/>
      <p:bldP spid="26647" grpId="0"/>
      <p:bldP spid="26648" grpId="0"/>
      <p:bldP spid="266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5.</a:t>
            </a:r>
            <a:r>
              <a:rPr lang="zh-CN" altLang="en-US" sz="2400" dirty="0">
                <a:latin typeface="楷体_GB2312" pitchFamily="49" charset="-122"/>
              </a:rPr>
              <a:t>按照从大到小的顺序排列下面各数。</a:t>
            </a:r>
          </a:p>
        </p:txBody>
      </p:sp>
      <p:sp>
        <p:nvSpPr>
          <p:cNvPr id="922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8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9" name="Text Box 8"/>
          <p:cNvSpPr txBox="1">
            <a:spLocks noChangeArrowheads="1"/>
          </p:cNvSpPr>
          <p:nvPr/>
        </p:nvSpPr>
        <p:spPr bwMode="auto">
          <a:xfrm>
            <a:off x="971550" y="3846513"/>
            <a:ext cx="5832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</a:rPr>
              <a:t>（</a:t>
            </a:r>
            <a:r>
              <a:rPr lang="en-US" altLang="zh-CN" sz="2800">
                <a:latin typeface="楷体_GB2312" pitchFamily="49" charset="-122"/>
              </a:rPr>
              <a:t>2</a:t>
            </a:r>
            <a:r>
              <a:rPr lang="zh-CN" altLang="en-US" sz="2800">
                <a:latin typeface="楷体_GB2312" pitchFamily="49" charset="-122"/>
              </a:rPr>
              <a:t>）       </a:t>
            </a:r>
            <a:r>
              <a:rPr lang="en-US" altLang="zh-CN" sz="2800">
                <a:latin typeface="楷体_GB2312" pitchFamily="49" charset="-122"/>
              </a:rPr>
              <a:t>0.13     127%</a:t>
            </a:r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1187450" y="2060575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1042988" y="2205038"/>
            <a:ext cx="6913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</a:rPr>
              <a:t>1</a:t>
            </a:r>
            <a:r>
              <a:rPr lang="zh-CN" altLang="en-US" sz="2800" dirty="0">
                <a:latin typeface="楷体_GB2312" pitchFamily="49" charset="-122"/>
              </a:rPr>
              <a:t>）</a:t>
            </a:r>
            <a:r>
              <a:rPr lang="en-US" altLang="zh-CN" sz="2800" dirty="0">
                <a:latin typeface="楷体_GB2312" pitchFamily="49" charset="-122"/>
              </a:rPr>
              <a:t>75%             0.6      40%     </a:t>
            </a:r>
            <a:endParaRPr lang="zh-CN" altLang="en-US" sz="2800" dirty="0">
              <a:latin typeface="楷体_GB2312" pitchFamily="49" charset="-122"/>
            </a:endParaRPr>
          </a:p>
        </p:txBody>
      </p:sp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2135188" y="3671888"/>
          <a:ext cx="2571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3" imgW="139700" imgH="419100" progId="Equation.DSMT4">
                  <p:embed/>
                </p:oleObj>
              </mc:Choice>
              <mc:Fallback>
                <p:oleObj name="Equation" r:id="rId3" imgW="139700" imgH="4191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671888"/>
                        <a:ext cx="2571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596063" y="3743325"/>
          <a:ext cx="2809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5" imgW="152400" imgH="419100" progId="Equation.DSMT4">
                  <p:embed/>
                </p:oleObj>
              </mc:Choice>
              <mc:Fallback>
                <p:oleObj name="Equation" r:id="rId5" imgW="1524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3743325"/>
                        <a:ext cx="2809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492500" y="2060575"/>
          <a:ext cx="44608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7" imgW="241300" imgH="419100" progId="Equation.DSMT4">
                  <p:embed/>
                </p:oleObj>
              </mc:Choice>
              <mc:Fallback>
                <p:oleObj name="Equation" r:id="rId7" imgW="2413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060575"/>
                        <a:ext cx="44608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4" name="Object 146"/>
          <p:cNvGraphicFramePr>
            <a:graphicFrameLocks noChangeAspect="1"/>
          </p:cNvGraphicFramePr>
          <p:nvPr/>
        </p:nvGraphicFramePr>
        <p:xfrm>
          <a:off x="5508625" y="2852738"/>
          <a:ext cx="4206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9" imgW="254000" imgH="419100" progId="Equation.DSMT4">
                  <p:embed/>
                </p:oleObj>
              </mc:Choice>
              <mc:Fallback>
                <p:oleObj name="Equation" r:id="rId9" imgW="254000" imgH="419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52738"/>
                        <a:ext cx="4206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476375" y="29241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75%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 rot="10800000">
            <a:off x="2484438" y="29972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211638" y="29241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40%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 rot="10579908">
            <a:off x="3779838" y="29972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843213" y="2997200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0.6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 rot="10800000">
            <a:off x="5003800" y="29972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084888" y="4884738"/>
          <a:ext cx="250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11" imgW="152400" imgH="419100" progId="Equation.DSMT4">
                  <p:embed/>
                </p:oleObj>
              </mc:Choice>
              <mc:Fallback>
                <p:oleObj name="Equation" r:id="rId11" imgW="1524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884738"/>
                        <a:ext cx="2508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9" name="Text Box 31"/>
          <p:cNvSpPr txBox="1">
            <a:spLocks noChangeArrowheads="1"/>
          </p:cNvSpPr>
          <p:nvPr/>
        </p:nvSpPr>
        <p:spPr bwMode="auto">
          <a:xfrm rot="10800000">
            <a:off x="2352675" y="49403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130550" y="4868863"/>
          <a:ext cx="250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3" imgW="152400" imgH="419100" progId="Equation.DSMT4">
                  <p:embed/>
                </p:oleObj>
              </mc:Choice>
              <mc:Fallback>
                <p:oleObj name="Equation" r:id="rId13" imgW="1524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868863"/>
                        <a:ext cx="2508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067175" y="494188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0.13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 rot="10599409">
            <a:off x="3708400" y="4941888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 rot="10800000">
            <a:off x="5292725" y="5013325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1258888" y="4941888"/>
            <a:ext cx="1223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127%</a:t>
            </a:r>
          </a:p>
        </p:txBody>
      </p:sp>
      <p:pic>
        <p:nvPicPr>
          <p:cNvPr id="9243" name="Picture 19" descr="C:\Documents and Settings\pub\Desktop\新ppt\返回首页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/>
      <p:bldP spid="27673" grpId="0"/>
      <p:bldP spid="27674" grpId="0"/>
      <p:bldP spid="27675" grpId="0"/>
      <p:bldP spid="27676" grpId="0"/>
      <p:bldP spid="27677" grpId="0"/>
      <p:bldP spid="27679" grpId="0"/>
      <p:bldP spid="27681" grpId="0"/>
      <p:bldP spid="27682" grpId="0"/>
      <p:bldP spid="27683" grpId="0"/>
      <p:bldP spid="27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843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843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pic>
        <p:nvPicPr>
          <p:cNvPr id="18438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9750" y="1341438"/>
            <a:ext cx="824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楷体_GB2312" pitchFamily="49" charset="-122"/>
              </a:rPr>
              <a:t>6. </a:t>
            </a:r>
            <a:r>
              <a:rPr lang="zh-CN" altLang="en-US" sz="2400" dirty="0">
                <a:latin typeface="楷体_GB2312" pitchFamily="49" charset="-122"/>
              </a:rPr>
              <a:t>火眼金睛辨对错。</a:t>
            </a: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68313" y="3429000"/>
            <a:ext cx="82438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2</a:t>
            </a:r>
            <a:r>
              <a:rPr lang="zh-CN" altLang="en-US" sz="2400" dirty="0">
                <a:latin typeface="楷体_GB2312" pitchFamily="49" charset="-122"/>
              </a:rPr>
              <a:t>）一杯糖水含糖率是</a:t>
            </a:r>
            <a:r>
              <a:rPr lang="en-US" altLang="zh-CN" sz="2400" dirty="0">
                <a:latin typeface="楷体_GB2312" pitchFamily="49" charset="-122"/>
              </a:rPr>
              <a:t>20%</a:t>
            </a:r>
            <a:r>
              <a:rPr lang="zh-CN" altLang="en-US" sz="2400" dirty="0">
                <a:latin typeface="楷体_GB2312" pitchFamily="49" charset="-122"/>
              </a:rPr>
              <a:t>，喝了一半后，剩下糖水的含糖率是</a:t>
            </a:r>
            <a:r>
              <a:rPr lang="en-US" altLang="zh-CN" sz="2400" dirty="0">
                <a:latin typeface="楷体_GB2312" pitchFamily="49" charset="-122"/>
              </a:rPr>
              <a:t>10%</a:t>
            </a:r>
            <a:r>
              <a:rPr lang="zh-CN" altLang="en-US" sz="2400" dirty="0">
                <a:latin typeface="楷体_GB2312" pitchFamily="49" charset="-122"/>
              </a:rPr>
              <a:t>。                                   （    ）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68313" y="2205038"/>
            <a:ext cx="82438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</a:rPr>
              <a:t>）六年级一班</a:t>
            </a:r>
            <a:r>
              <a:rPr lang="en-US" altLang="zh-CN" sz="2400" dirty="0">
                <a:latin typeface="楷体_GB2312" pitchFamily="49" charset="-122"/>
              </a:rPr>
              <a:t>50</a:t>
            </a:r>
            <a:r>
              <a:rPr lang="zh-CN" altLang="en-US" sz="2400" dirty="0">
                <a:latin typeface="楷体_GB2312" pitchFamily="49" charset="-122"/>
              </a:rPr>
              <a:t>％的同学会游泳，表示会游泳的人数占全班人数的</a:t>
            </a:r>
            <a:r>
              <a:rPr lang="en-US" altLang="zh-CN" sz="2400" dirty="0">
                <a:latin typeface="楷体_GB2312" pitchFamily="49" charset="-122"/>
              </a:rPr>
              <a:t>50</a:t>
            </a:r>
            <a:r>
              <a:rPr lang="zh-CN" altLang="en-US" sz="2400" dirty="0">
                <a:latin typeface="楷体_GB2312" pitchFamily="49" charset="-122"/>
              </a:rPr>
              <a:t>％。                            （    ）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8313" y="4724400"/>
            <a:ext cx="82438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3</a:t>
            </a:r>
            <a:r>
              <a:rPr lang="zh-CN" altLang="en-US" sz="2400" dirty="0">
                <a:latin typeface="楷体_GB2312" pitchFamily="49" charset="-122"/>
              </a:rPr>
              <a:t>）李强已经看了一本书的</a:t>
            </a:r>
            <a:r>
              <a:rPr lang="en-US" altLang="zh-CN" sz="2400" dirty="0">
                <a:latin typeface="楷体_GB2312" pitchFamily="49" charset="-122"/>
              </a:rPr>
              <a:t>53</a:t>
            </a:r>
            <a:r>
              <a:rPr lang="zh-CN" altLang="en-US" sz="2400" dirty="0">
                <a:latin typeface="楷体_GB2312" pitchFamily="49" charset="-122"/>
              </a:rPr>
              <a:t>％，还剩</a:t>
            </a:r>
            <a:r>
              <a:rPr lang="en-US" altLang="zh-CN" sz="2400" dirty="0">
                <a:latin typeface="楷体_GB2312" pitchFamily="49" charset="-122"/>
              </a:rPr>
              <a:t>47</a:t>
            </a:r>
            <a:r>
              <a:rPr lang="zh-CN" altLang="en-US" sz="2400" dirty="0">
                <a:latin typeface="楷体_GB2312" pitchFamily="49" charset="-122"/>
              </a:rPr>
              <a:t>％没有看。 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                                            （    ）                                      </a:t>
            </a:r>
          </a:p>
          <a:p>
            <a:pPr>
              <a:lnSpc>
                <a:spcPct val="120000"/>
              </a:lnSpc>
            </a:pPr>
            <a:endParaRPr lang="zh-CN" altLang="en-US" sz="2400" dirty="0">
              <a:latin typeface="楷体_GB2312" pitchFamily="49" charset="-122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7596188" y="2636838"/>
            <a:ext cx="592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667625" y="38608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新宋体" panose="02010609030101010101" charset="-122"/>
              </a:rPr>
              <a:t>×</a:t>
            </a:r>
            <a:endParaRPr lang="zh-CN" altLang="en-US">
              <a:solidFill>
                <a:srgbClr val="FF0000"/>
              </a:solidFill>
              <a:ea typeface="新宋体" panose="02010609030101010101" charset="-122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7667625" y="5157788"/>
            <a:ext cx="59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56" grpId="0"/>
      <p:bldP spid="317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7.</a:t>
            </a:r>
            <a:r>
              <a:rPr lang="zh-CN" altLang="en-US" sz="2400" dirty="0">
                <a:latin typeface="楷体_GB2312" pitchFamily="49" charset="-122"/>
              </a:rPr>
              <a:t>填一填。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268538" y="24923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024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024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0248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10249" name="Group 30"/>
          <p:cNvGrpSpPr/>
          <p:nvPr/>
        </p:nvGrpSpPr>
        <p:grpSpPr bwMode="auto">
          <a:xfrm>
            <a:off x="827088" y="2205038"/>
            <a:ext cx="7134225" cy="863600"/>
            <a:chOff x="521" y="1389"/>
            <a:chExt cx="4494" cy="544"/>
          </a:xfrm>
        </p:grpSpPr>
        <p:sp>
          <p:nvSpPr>
            <p:cNvPr id="10267" name="Text Box 24"/>
            <p:cNvSpPr txBox="1">
              <a:spLocks noChangeArrowheads="1"/>
            </p:cNvSpPr>
            <p:nvPr/>
          </p:nvSpPr>
          <p:spPr bwMode="auto">
            <a:xfrm>
              <a:off x="521" y="1480"/>
              <a:ext cx="44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latin typeface="楷体_GB2312" pitchFamily="49" charset="-122"/>
                </a:rPr>
                <a:t>    =</a:t>
              </a:r>
              <a:r>
                <a:rPr lang="zh-CN" altLang="en-US" sz="2800" dirty="0">
                  <a:latin typeface="楷体_GB2312" pitchFamily="49" charset="-122"/>
                </a:rPr>
                <a:t>（  ）</a:t>
              </a:r>
              <a:r>
                <a:rPr lang="en-US" altLang="zh-CN" sz="2800" dirty="0">
                  <a:latin typeface="楷体_GB2312" pitchFamily="49" charset="-122"/>
                </a:rPr>
                <a:t>÷</a:t>
              </a:r>
              <a:r>
                <a:rPr lang="zh-CN" altLang="en-US" sz="2800" dirty="0">
                  <a:latin typeface="楷体_GB2312" pitchFamily="49" charset="-122"/>
                </a:rPr>
                <a:t>（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 ）</a:t>
              </a:r>
              <a:r>
                <a:rPr lang="en-US" altLang="zh-CN" sz="2800" dirty="0">
                  <a:latin typeface="楷体_GB2312" pitchFamily="49" charset="-122"/>
                </a:rPr>
                <a:t>%</a:t>
              </a:r>
            </a:p>
          </p:txBody>
        </p:sp>
        <p:graphicFrame>
          <p:nvGraphicFramePr>
            <p:cNvPr id="10242" name="Object 29"/>
            <p:cNvGraphicFramePr>
              <a:graphicFrameLocks noChangeAspect="1"/>
            </p:cNvGraphicFramePr>
            <p:nvPr/>
          </p:nvGraphicFramePr>
          <p:xfrm>
            <a:off x="823" y="1389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" y="1389"/>
                          <a:ext cx="210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0" name="Group 49"/>
          <p:cNvGrpSpPr/>
          <p:nvPr/>
        </p:nvGrpSpPr>
        <p:grpSpPr bwMode="auto">
          <a:xfrm>
            <a:off x="900113" y="3317875"/>
            <a:ext cx="7675562" cy="1119188"/>
            <a:chOff x="793" y="1706"/>
            <a:chExt cx="4672" cy="761"/>
          </a:xfrm>
        </p:grpSpPr>
        <p:sp>
          <p:nvSpPr>
            <p:cNvPr id="10261" name="Text Box 25"/>
            <p:cNvSpPr txBox="1">
              <a:spLocks noChangeArrowheads="1"/>
            </p:cNvSpPr>
            <p:nvPr/>
          </p:nvSpPr>
          <p:spPr bwMode="auto">
            <a:xfrm>
              <a:off x="793" y="1842"/>
              <a:ext cx="4672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latin typeface="楷体_GB2312" pitchFamily="49" charset="-122"/>
                </a:rPr>
                <a:t>0.45=       =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>
                  <a:latin typeface="楷体_GB2312" pitchFamily="49" charset="-122"/>
                </a:rPr>
                <a:t>÷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 smtClean="0">
                  <a:latin typeface="楷体_GB2312" pitchFamily="49" charset="-122"/>
                </a:rPr>
                <a:t>% </a:t>
              </a:r>
              <a:endParaRPr lang="en-US" altLang="zh-CN" sz="2800" dirty="0">
                <a:latin typeface="楷体_GB2312" pitchFamily="49" charset="-122"/>
              </a:endParaRPr>
            </a:p>
          </p:txBody>
        </p:sp>
        <p:grpSp>
          <p:nvGrpSpPr>
            <p:cNvPr id="10262" name="Group 43"/>
            <p:cNvGrpSpPr/>
            <p:nvPr/>
          </p:nvGrpSpPr>
          <p:grpSpPr bwMode="auto">
            <a:xfrm>
              <a:off x="1383" y="1706"/>
              <a:ext cx="726" cy="761"/>
              <a:chOff x="1927" y="1842"/>
              <a:chExt cx="726" cy="761"/>
            </a:xfrm>
          </p:grpSpPr>
          <p:sp>
            <p:nvSpPr>
              <p:cNvPr id="10263" name="Line 36"/>
              <p:cNvSpPr>
                <a:spLocks noChangeShapeType="1"/>
              </p:cNvSpPr>
              <p:nvPr/>
            </p:nvSpPr>
            <p:spPr bwMode="auto">
              <a:xfrm>
                <a:off x="2064" y="2205"/>
                <a:ext cx="544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264" name="Group 39"/>
              <p:cNvGrpSpPr/>
              <p:nvPr/>
            </p:nvGrpSpPr>
            <p:grpSpPr bwMode="auto">
              <a:xfrm>
                <a:off x="1927" y="1842"/>
                <a:ext cx="726" cy="761"/>
                <a:chOff x="1338" y="1979"/>
                <a:chExt cx="726" cy="761"/>
              </a:xfrm>
            </p:grpSpPr>
            <p:sp>
              <p:nvSpPr>
                <p:cNvPr id="1026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38" y="1979"/>
                  <a:ext cx="72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 b="0"/>
                    <a:t>（   ）</a:t>
                  </a:r>
                </a:p>
              </p:txBody>
            </p:sp>
            <p:sp>
              <p:nvSpPr>
                <p:cNvPr id="1026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338" y="2387"/>
                  <a:ext cx="72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 b="0"/>
                    <a:t>（   ）</a:t>
                  </a:r>
                </a:p>
              </p:txBody>
            </p:sp>
          </p:grpSp>
        </p:grpSp>
      </p:grp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124075" y="24050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3563938" y="233362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8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4643438" y="2349500"/>
            <a:ext cx="1100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0.875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6300788" y="2349500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87.5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95513" y="334168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2051050" y="3908425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708400" y="348615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148263" y="3500438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6659563" y="3557588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pic>
        <p:nvPicPr>
          <p:cNvPr id="10260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4" grpId="0"/>
      <p:bldP spid="13365" grpId="0"/>
      <p:bldP spid="13366" grpId="0"/>
      <p:bldP spid="13367" grpId="0"/>
      <p:bldP spid="13368" grpId="0"/>
      <p:bldP spid="13369" grpId="0"/>
      <p:bldP spid="13370" grpId="0"/>
      <p:bldP spid="13371" grpId="0"/>
      <p:bldP spid="13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%JUC8YT%7]70TEWO_6Z}3F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96975"/>
            <a:ext cx="8208962" cy="47053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一、情境导入</a:t>
            </a:r>
          </a:p>
        </p:txBody>
      </p:sp>
      <p:pic>
        <p:nvPicPr>
          <p:cNvPr id="1434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908175" y="34290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chemeClr val="bg1"/>
                </a:solidFill>
                <a:latin typeface="楷体_GB2312" pitchFamily="49" charset="-122"/>
              </a:rPr>
              <a:t>13%     1.2</a:t>
            </a:r>
            <a:r>
              <a:rPr lang="en-US" altLang="zh-CN" sz="2800" b="0" dirty="0">
                <a:solidFill>
                  <a:schemeClr val="bg1"/>
                </a:solidFill>
                <a:latin typeface="楷体_GB2312" pitchFamily="49" charset="-122"/>
              </a:rPr>
              <a:t> </a:t>
            </a:r>
            <a:endParaRPr lang="zh-CN" altLang="en-US" sz="2800" b="0" dirty="0">
              <a:solidFill>
                <a:schemeClr val="bg1"/>
              </a:solidFill>
              <a:latin typeface="楷体_GB2312" pitchFamily="49" charset="-122"/>
            </a:endParaRPr>
          </a:p>
        </p:txBody>
      </p:sp>
      <p:grpSp>
        <p:nvGrpSpPr>
          <p:cNvPr id="14342" name="Group 20"/>
          <p:cNvGrpSpPr/>
          <p:nvPr/>
        </p:nvGrpSpPr>
        <p:grpSpPr bwMode="auto">
          <a:xfrm>
            <a:off x="5422900" y="3309938"/>
            <a:ext cx="258763" cy="792162"/>
            <a:chOff x="3416" y="2085"/>
            <a:chExt cx="163" cy="499"/>
          </a:xfrm>
        </p:grpSpPr>
        <p:sp>
          <p:nvSpPr>
            <p:cNvPr id="1434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416" y="2115"/>
              <a:ext cx="163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>
              <a:off x="3446" y="2364"/>
              <a:ext cx="102" cy="0"/>
            </a:xfrm>
            <a:prstGeom prst="line">
              <a:avLst/>
            </a:prstGeom>
            <a:noFill/>
            <a:ln w="14351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3424" y="2085"/>
              <a:ext cx="1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>
                  <a:solidFill>
                    <a:schemeClr val="bg1"/>
                  </a:solidFill>
                  <a:latin typeface="楷体_GB2312" pitchFamily="49" charset="-122"/>
                </a:rPr>
                <a:t>3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3424" y="2325"/>
              <a:ext cx="1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latin typeface="楷体_GB2312" pitchFamily="49" charset="-122"/>
                </a:rPr>
                <a:t>4</a:t>
              </a:r>
              <a:endParaRPr lang="en-US" altLang="zh-CN" dirty="0">
                <a:solidFill>
                  <a:schemeClr val="bg1"/>
                </a:solidFill>
              </a:endParaRPr>
            </a:p>
          </p:txBody>
        </p:sp>
      </p:grp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1979613" y="2133600"/>
            <a:ext cx="4679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</a:rPr>
              <a:t>    你能把下面三个数，按从小到大的顺序排起来吗？</a:t>
            </a:r>
          </a:p>
        </p:txBody>
      </p:sp>
      <p:sp>
        <p:nvSpPr>
          <p:cNvPr id="1066" name="Text Box 44"/>
          <p:cNvSpPr txBox="1">
            <a:spLocks noChangeArrowheads="1"/>
          </p:cNvSpPr>
          <p:nvPr/>
        </p:nvSpPr>
        <p:spPr bwMode="auto">
          <a:xfrm>
            <a:off x="900113" y="6021388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如何进行百分数、小数、分数的互化呢？</a:t>
            </a:r>
          </a:p>
        </p:txBody>
      </p:sp>
      <p:pic>
        <p:nvPicPr>
          <p:cNvPr id="14345" name="Picture 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27988" y="5084763"/>
            <a:ext cx="5937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26"/>
          <p:cNvSpPr>
            <a:spLocks noChangeArrowheads="1"/>
          </p:cNvSpPr>
          <p:nvPr/>
        </p:nvSpPr>
        <p:spPr bwMode="auto">
          <a:xfrm>
            <a:off x="3276600" y="4292600"/>
            <a:ext cx="4321175" cy="1152525"/>
          </a:xfrm>
          <a:prstGeom prst="wedgeRoundRectCallout">
            <a:avLst>
              <a:gd name="adj1" fmla="val 58597"/>
              <a:gd name="adj2" fmla="val 32782"/>
              <a:gd name="adj3" fmla="val 16667"/>
            </a:avLst>
          </a:prstGeom>
          <a:solidFill>
            <a:srgbClr val="DCF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dirty="0"/>
              <a:t>把分数和小数都化成百分数，再比较大小，或者把百分数和分数都化成小数，再</a:t>
            </a:r>
            <a:r>
              <a:rPr lang="en-US" altLang="zh-CN" sz="2000" dirty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132138" y="4005263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059113" y="292417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698750" y="4062413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bg1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463800" y="29241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bg1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1619250" y="1989138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楷体_GB2312" pitchFamily="49" charset="-122"/>
              </a:rPr>
              <a:t>0.13    1.2</a:t>
            </a:r>
            <a:r>
              <a:rPr lang="en-US" altLang="zh-CN" sz="2800" b="0" dirty="0">
                <a:latin typeface="楷体_GB2312" pitchFamily="49" charset="-122"/>
              </a:rPr>
              <a:t> </a:t>
            </a:r>
            <a:endParaRPr lang="zh-CN" altLang="en-US" sz="2800" b="0" dirty="0">
              <a:latin typeface="楷体_GB2312" pitchFamily="49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pic>
        <p:nvPicPr>
          <p:cNvPr id="1038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9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4128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971550" y="1412875"/>
            <a:ext cx="482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你能把下面的数化成百分数吗？</a:t>
            </a:r>
            <a:endParaRPr lang="zh-CN" altLang="en-US" sz="2400" b="0" dirty="0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2195513" y="292417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0.13</a:t>
            </a:r>
            <a:endParaRPr lang="zh-CN" altLang="en-US" sz="3600" b="0">
              <a:latin typeface="楷体_GB2312" pitchFamily="49" charset="-122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3132138" y="2708275"/>
            <a:ext cx="1223962" cy="2016125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619250" y="5276850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49" charset="-122"/>
              </a:rPr>
              <a:t>小数点向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右</a:t>
            </a:r>
            <a:r>
              <a:rPr lang="zh-CN" altLang="en-US" sz="2400">
                <a:latin typeface="楷体_GB2312" pitchFamily="49" charset="-122"/>
              </a:rPr>
              <a:t>移动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两</a:t>
            </a:r>
            <a:r>
              <a:rPr lang="zh-CN" altLang="en-US" sz="2400">
                <a:latin typeface="楷体_GB2312" pitchFamily="49" charset="-122"/>
              </a:rPr>
              <a:t>位，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添上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%</a:t>
            </a:r>
            <a:r>
              <a:rPr lang="zh-CN" altLang="en-US" sz="2400" b="0">
                <a:latin typeface="楷体_GB2312" pitchFamily="49" charset="-122"/>
              </a:rPr>
              <a:t> 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2411413" y="401161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1.2</a:t>
            </a:r>
            <a:endParaRPr lang="zh-CN" altLang="en-US" sz="3600" b="0">
              <a:latin typeface="楷体_GB2312" pitchFamily="49" charset="-122"/>
            </a:endParaRP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1116013" y="54197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小数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6011863" y="549275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 flipV="1">
            <a:off x="2052638" y="5805488"/>
            <a:ext cx="4175125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211" name="Object 67"/>
          <p:cNvGraphicFramePr>
            <a:graphicFrameLocks noChangeAspect="1"/>
          </p:cNvGraphicFramePr>
          <p:nvPr/>
        </p:nvGraphicFramePr>
        <p:xfrm>
          <a:off x="3563938" y="2781300"/>
          <a:ext cx="61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6" imgW="279400" imgH="393700" progId="Equation.DSMT4">
                  <p:embed/>
                </p:oleObj>
              </mc:Choice>
              <mc:Fallback>
                <p:oleObj name="Equation" r:id="rId6" imgW="279400" imgH="3937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781300"/>
                        <a:ext cx="612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3563938" y="3860800"/>
          <a:ext cx="6143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8" imgW="279400" imgH="393700" progId="Equation.DSMT4">
                  <p:embed/>
                </p:oleObj>
              </mc:Choice>
              <mc:Fallback>
                <p:oleObj name="Equation" r:id="rId8" imgW="279400" imgH="3937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860800"/>
                        <a:ext cx="6143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5076825" y="1905000"/>
          <a:ext cx="2587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0" imgW="139700" imgH="406400" progId="Equation.DSMT4">
                  <p:embed/>
                </p:oleObj>
              </mc:Choice>
              <mc:Fallback>
                <p:oleObj name="Equation" r:id="rId10" imgW="139700" imgH="4064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905000"/>
                        <a:ext cx="2587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70"/>
          <p:cNvGraphicFramePr>
            <a:graphicFrameLocks noChangeAspect="1"/>
          </p:cNvGraphicFramePr>
          <p:nvPr/>
        </p:nvGraphicFramePr>
        <p:xfrm>
          <a:off x="6056313" y="1916113"/>
          <a:ext cx="2571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2" imgW="139700" imgH="393700" progId="Equation.DSMT4">
                  <p:embed/>
                </p:oleObj>
              </mc:Choice>
              <mc:Fallback>
                <p:oleObj name="Equation" r:id="rId12" imgW="139700" imgH="3937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1916113"/>
                        <a:ext cx="2571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5" name="Rectangle 71"/>
          <p:cNvSpPr>
            <a:spLocks noChangeArrowheads="1"/>
          </p:cNvSpPr>
          <p:nvPr/>
        </p:nvSpPr>
        <p:spPr bwMode="auto">
          <a:xfrm>
            <a:off x="3059113" y="2636838"/>
            <a:ext cx="1368425" cy="2159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356100" y="2924175"/>
            <a:ext cx="1438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 13%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356100" y="4005263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 120%</a:t>
            </a:r>
          </a:p>
        </p:txBody>
      </p:sp>
      <p:sp>
        <p:nvSpPr>
          <p:cNvPr id="2" name="Text Box 51"/>
          <p:cNvSpPr txBox="1">
            <a:spLocks noChangeArrowheads="1"/>
          </p:cNvSpPr>
          <p:nvPr/>
        </p:nvSpPr>
        <p:spPr bwMode="auto">
          <a:xfrm>
            <a:off x="4716463" y="29241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13</a:t>
            </a: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2195513" y="292417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0.13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056188" y="2909888"/>
            <a:ext cx="307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392363" y="29241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3059113" y="3213100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627313" y="270827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/>
              <a:t>小数点向右移动两位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987675" y="3170238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扩大</a:t>
            </a:r>
            <a:r>
              <a:rPr lang="en-US" altLang="zh-CN" sz="2000">
                <a:latin typeface="楷体_GB2312" pitchFamily="49" charset="-122"/>
              </a:rPr>
              <a:t>100</a:t>
            </a:r>
            <a:r>
              <a:rPr lang="zh-CN" altLang="en-US" sz="2000">
                <a:latin typeface="楷体_GB2312" pitchFamily="49" charset="-122"/>
              </a:rPr>
              <a:t>倍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076825" y="2924175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2413000" y="400526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1.2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4716463" y="4005263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120</a:t>
            </a: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2627313" y="400526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5219700" y="400526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132138" y="42926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2959100" y="42783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扩大</a:t>
            </a:r>
            <a:r>
              <a:rPr lang="en-US" altLang="zh-CN" sz="2000">
                <a:latin typeface="楷体_GB2312" pitchFamily="49" charset="-122"/>
              </a:rPr>
              <a:t>100</a:t>
            </a:r>
            <a:r>
              <a:rPr lang="zh-CN" altLang="en-US" sz="2000">
                <a:latin typeface="楷体_GB2312" pitchFamily="49" charset="-122"/>
              </a:rPr>
              <a:t>倍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627313" y="3752850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小数点向右移动两位</a:t>
            </a: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5076825" y="4005263"/>
            <a:ext cx="865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H="1">
            <a:off x="5364163" y="321310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" name="Group 63"/>
          <p:cNvGrpSpPr/>
          <p:nvPr/>
        </p:nvGrpSpPr>
        <p:grpSpPr bwMode="auto">
          <a:xfrm>
            <a:off x="5795963" y="2781300"/>
            <a:ext cx="3097212" cy="936625"/>
            <a:chOff x="3651" y="1752"/>
            <a:chExt cx="1951" cy="590"/>
          </a:xfrm>
        </p:grpSpPr>
        <p:sp>
          <p:nvSpPr>
            <p:cNvPr id="1072" name="Text Box 59"/>
            <p:cNvSpPr txBox="1">
              <a:spLocks noChangeArrowheads="1"/>
            </p:cNvSpPr>
            <p:nvPr/>
          </p:nvSpPr>
          <p:spPr bwMode="auto">
            <a:xfrm>
              <a:off x="3651" y="1752"/>
              <a:ext cx="1951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添上</a:t>
              </a:r>
              <a:r>
                <a:rPr lang="en-US" altLang="zh-CN" sz="2000">
                  <a:latin typeface="楷体_GB2312" pitchFamily="49" charset="-122"/>
                </a:rPr>
                <a:t>%</a:t>
              </a:r>
              <a:r>
                <a:rPr lang="zh-CN" altLang="en-US" sz="2000">
                  <a:latin typeface="楷体_GB2312" pitchFamily="49" charset="-122"/>
                </a:rPr>
                <a:t>，缩小到原来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的   ，大小不变</a:t>
              </a:r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3863" y="1888"/>
            <a:ext cx="284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14" imgW="241300" imgH="393700" progId="Equation.DSMT4">
                    <p:embed/>
                  </p:oleObj>
                </mc:Choice>
                <mc:Fallback>
                  <p:oleObj name="Equation" r:id="rId14" imgW="241300" imgH="3937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" y="1888"/>
                          <a:ext cx="284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64"/>
          <p:cNvGrpSpPr/>
          <p:nvPr/>
        </p:nvGrpSpPr>
        <p:grpSpPr bwMode="auto">
          <a:xfrm>
            <a:off x="6011863" y="3860800"/>
            <a:ext cx="3097212" cy="936625"/>
            <a:chOff x="3651" y="1752"/>
            <a:chExt cx="1951" cy="590"/>
          </a:xfrm>
        </p:grpSpPr>
        <p:sp>
          <p:nvSpPr>
            <p:cNvPr id="1071" name="Text Box 65"/>
            <p:cNvSpPr txBox="1">
              <a:spLocks noChangeArrowheads="1"/>
            </p:cNvSpPr>
            <p:nvPr/>
          </p:nvSpPr>
          <p:spPr bwMode="auto">
            <a:xfrm>
              <a:off x="3651" y="1752"/>
              <a:ext cx="1951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添上</a:t>
              </a:r>
              <a:r>
                <a:rPr lang="en-US" altLang="zh-CN" sz="2000">
                  <a:latin typeface="楷体_GB2312" pitchFamily="49" charset="-122"/>
                </a:rPr>
                <a:t>%</a:t>
              </a:r>
              <a:r>
                <a:rPr lang="zh-CN" altLang="en-US" sz="2000">
                  <a:latin typeface="楷体_GB2312" pitchFamily="49" charset="-122"/>
                </a:rPr>
                <a:t>，缩小到原来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的   ，大小不变</a:t>
              </a:r>
            </a:p>
          </p:txBody>
        </p:sp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863" y="1888"/>
            <a:ext cx="284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Equation" r:id="rId16" imgW="241300" imgH="393700" progId="Equation.DSMT4">
                    <p:embed/>
                  </p:oleObj>
                </mc:Choice>
                <mc:Fallback>
                  <p:oleObj name="Equation" r:id="rId16" imgW="241300" imgH="393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" y="1888"/>
                          <a:ext cx="284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18" name="Line 70"/>
          <p:cNvSpPr>
            <a:spLocks noChangeShapeType="1"/>
          </p:cNvSpPr>
          <p:nvPr/>
        </p:nvSpPr>
        <p:spPr bwMode="auto">
          <a:xfrm flipH="1">
            <a:off x="5580063" y="429260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13021 -1.85185E-6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13767 0.00417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2076" grpId="0"/>
      <p:bldP spid="6192" grpId="0"/>
      <p:bldP spid="6199" grpId="0" animBg="1"/>
      <p:bldP spid="6201" grpId="0"/>
      <p:bldP spid="6204" grpId="0"/>
      <p:bldP spid="6208" grpId="0"/>
      <p:bldP spid="6209" grpId="0"/>
      <p:bldP spid="6210" grpId="0" animBg="1"/>
      <p:bldP spid="6215" grpId="0" animBg="1"/>
      <p:bldP spid="6195" grpId="0" build="allAtOnce"/>
      <p:bldP spid="6196" grpId="0"/>
      <p:bldP spid="6196" grpId="1"/>
      <p:bldP spid="2" grpId="0"/>
      <p:bldP spid="4" grpId="0"/>
      <p:bldP spid="2080" grpId="0"/>
      <p:bldP spid="2080" grpId="1"/>
      <p:bldP spid="2081" grpId="0"/>
      <p:bldP spid="2081" grpId="1"/>
      <p:bldP spid="2082" grpId="0" animBg="1"/>
      <p:bldP spid="2082" grpId="1" animBg="1"/>
      <p:bldP spid="2084" grpId="0"/>
      <p:bldP spid="2084" grpId="1"/>
      <p:bldP spid="2085" grpId="0"/>
      <p:bldP spid="2086" grpId="0" build="allAtOnce"/>
      <p:bldP spid="5" grpId="0"/>
      <p:bldP spid="5" grpId="1"/>
      <p:bldP spid="6" grpId="0"/>
      <p:bldP spid="6" grpId="1"/>
      <p:bldP spid="7" grpId="0"/>
      <p:bldP spid="8" grpId="0"/>
      <p:bldP spid="2097" grpId="0" animBg="1"/>
      <p:bldP spid="2097" grpId="1" animBg="1"/>
      <p:bldP spid="2098" grpId="0"/>
      <p:bldP spid="2099" grpId="0"/>
      <p:bldP spid="2099" grpId="1"/>
      <p:bldP spid="9" grpId="0"/>
      <p:bldP spid="9" grpId="1"/>
      <p:bldP spid="2106" grpId="0" animBg="1"/>
      <p:bldP spid="2106" grpId="1" animBg="1"/>
      <p:bldP spid="2118" grpId="0" animBg="1"/>
      <p:bldP spid="21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71550" y="1412875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楷体_GB2312" pitchFamily="49" charset="-122"/>
              </a:rPr>
              <a:t> 你能把下面的数化成百分数吗？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59113" y="2852738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=75%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979613" y="413385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844800" y="4149725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=0.75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859338" y="285273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≈</a:t>
            </a:r>
            <a:r>
              <a:rPr lang="en-US" altLang="zh-CN" sz="2800" dirty="0">
                <a:latin typeface="楷体_GB2312" pitchFamily="49" charset="-122"/>
              </a:rPr>
              <a:t>0.833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197100" y="5373688"/>
            <a:ext cx="460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</a:rPr>
              <a:t>化成小数</a:t>
            </a:r>
            <a:r>
              <a:rPr lang="zh-CN" altLang="en-US" sz="2400" dirty="0">
                <a:latin typeface="楷体_GB2312" pitchFamily="49" charset="-122"/>
              </a:rPr>
              <a:t>（或分母是</a:t>
            </a:r>
            <a:r>
              <a:rPr lang="en-US" altLang="zh-CN" sz="2400" dirty="0">
                <a:latin typeface="楷体_GB2312" pitchFamily="49" charset="-122"/>
              </a:rPr>
              <a:t>100</a:t>
            </a:r>
            <a:r>
              <a:rPr lang="zh-CN" altLang="en-US" sz="2400" dirty="0">
                <a:latin typeface="楷体_GB2312" pitchFamily="49" charset="-122"/>
              </a:rPr>
              <a:t>的分数）</a:t>
            </a: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8226" name="Text Box 8"/>
          <p:cNvSpPr txBox="1">
            <a:spLocks noChangeArrowheads="1"/>
          </p:cNvSpPr>
          <p:nvPr/>
        </p:nvSpPr>
        <p:spPr bwMode="auto">
          <a:xfrm>
            <a:off x="971550" y="20605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楷体_GB2312" pitchFamily="49" charset="-122"/>
              </a:rPr>
              <a:t>0.13    1.2</a:t>
            </a:r>
            <a:r>
              <a:rPr lang="en-US" altLang="zh-CN" sz="2800" b="0">
                <a:latin typeface="楷体_GB2312" pitchFamily="49" charset="-122"/>
              </a:rPr>
              <a:t> </a:t>
            </a:r>
            <a:endParaRPr lang="zh-CN" altLang="en-US" sz="2800" b="0">
              <a:latin typeface="楷体_GB2312" pitchFamily="49" charset="-122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187450" y="56610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/>
              <a:t>分数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372225" y="56467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/>
              <a:t>百分数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2195513" y="5949950"/>
            <a:ext cx="44640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50" name="Object 41"/>
          <p:cNvGraphicFramePr>
            <a:graphicFrameLocks noChangeAspect="1"/>
          </p:cNvGraphicFramePr>
          <p:nvPr/>
        </p:nvGraphicFramePr>
        <p:xfrm>
          <a:off x="4270375" y="1844675"/>
          <a:ext cx="3095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6" imgW="139700" imgH="393700" progId="Equation.DSMT4">
                  <p:embed/>
                </p:oleObj>
              </mc:Choice>
              <mc:Fallback>
                <p:oleObj name="Equation" r:id="rId6" imgW="139700" imgH="393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1844675"/>
                        <a:ext cx="3095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2"/>
          <p:cNvGraphicFramePr>
            <a:graphicFrameLocks noChangeAspect="1"/>
          </p:cNvGraphicFramePr>
          <p:nvPr/>
        </p:nvGraphicFramePr>
        <p:xfrm>
          <a:off x="5219700" y="1844675"/>
          <a:ext cx="3063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8" imgW="139700" imgH="393700" progId="Equation.DSMT4">
                  <p:embed/>
                </p:oleObj>
              </mc:Choice>
              <mc:Fallback>
                <p:oleObj name="Equation" r:id="rId8" imgW="1397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844675"/>
                        <a:ext cx="3063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1684338" y="2708275"/>
          <a:ext cx="3095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0" imgW="139700" imgH="393700" progId="Equation.DSMT4">
                  <p:embed/>
                </p:oleObj>
              </mc:Choice>
              <mc:Fallback>
                <p:oleObj name="Equation" r:id="rId10" imgW="139700" imgH="3937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708275"/>
                        <a:ext cx="3095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1692275" y="3933825"/>
          <a:ext cx="3079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2" imgW="139700" imgH="393700" progId="Equation.DSMT4">
                  <p:embed/>
                </p:oleObj>
              </mc:Choice>
              <mc:Fallback>
                <p:oleObj name="Equation" r:id="rId12" imgW="139700" imgH="3937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3825"/>
                        <a:ext cx="3079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2268538" y="3933825"/>
          <a:ext cx="6429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4" imgW="292100" imgH="393700" progId="Equation.DSMT4">
                  <p:embed/>
                </p:oleObj>
              </mc:Choice>
              <mc:Fallback>
                <p:oleObj name="Equation" r:id="rId14" imgW="292100" imgH="3937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933825"/>
                        <a:ext cx="6429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4643438" y="2708275"/>
          <a:ext cx="333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6" imgW="139700" imgH="393700" progId="Equation.DSMT4">
                  <p:embed/>
                </p:oleObj>
              </mc:Choice>
              <mc:Fallback>
                <p:oleObj name="Equation" r:id="rId16" imgW="139700" imgH="3937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08275"/>
                        <a:ext cx="3333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/>
          <p:nvPr/>
        </p:nvGrpSpPr>
        <p:grpSpPr bwMode="auto">
          <a:xfrm>
            <a:off x="5076825" y="3429000"/>
            <a:ext cx="1657350" cy="1944688"/>
            <a:chOff x="4195" y="2251"/>
            <a:chExt cx="1111" cy="1225"/>
          </a:xfrm>
        </p:grpSpPr>
        <p:sp>
          <p:nvSpPr>
            <p:cNvPr id="2072" name="AutoShape 23"/>
            <p:cNvSpPr>
              <a:spLocks noChangeArrowheads="1"/>
            </p:cNvSpPr>
            <p:nvPr/>
          </p:nvSpPr>
          <p:spPr bwMode="auto">
            <a:xfrm rot="-5400000">
              <a:off x="4138" y="2308"/>
              <a:ext cx="1225" cy="1111"/>
            </a:xfrm>
            <a:prstGeom prst="roundRect">
              <a:avLst>
                <a:gd name="adj" fmla="val 16667"/>
              </a:avLst>
            </a:prstGeom>
            <a:solidFill>
              <a:srgbClr val="F8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lgDashDotDot"/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AutoShape 24"/>
            <p:cNvSpPr>
              <a:spLocks noChangeArrowheads="1"/>
            </p:cNvSpPr>
            <p:nvPr/>
          </p:nvSpPr>
          <p:spPr bwMode="auto">
            <a:xfrm>
              <a:off x="4286" y="2387"/>
              <a:ext cx="953" cy="99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FF00FF"/>
              </a:solidFill>
              <a:prstDash val="lgDashDot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Text Box 25"/>
            <p:cNvSpPr txBox="1">
              <a:spLocks noChangeArrowheads="1"/>
            </p:cNvSpPr>
            <p:nvPr/>
          </p:nvSpPr>
          <p:spPr bwMode="auto">
            <a:xfrm>
              <a:off x="4377" y="2387"/>
              <a:ext cx="81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dirty="0"/>
                <a:t>分数化小数，除不尽时，通常保留三位小数。</a:t>
              </a:r>
            </a:p>
          </p:txBody>
        </p:sp>
      </p:grp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979613" y="2838450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=0.75</a:t>
            </a:r>
            <a:endParaRPr lang="zh-CN" altLang="en-US" sz="2800" dirty="0">
              <a:latin typeface="楷体_GB2312" pitchFamily="49" charset="-122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300788" y="2852738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=83.3%</a:t>
            </a:r>
            <a:endParaRPr lang="zh-CN" altLang="en-US" sz="2800" dirty="0"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7" grpId="0"/>
      <p:bldP spid="8219" grpId="0"/>
      <p:bldP spid="8220" grpId="0"/>
      <p:bldP spid="8223" grpId="0"/>
      <p:bldP spid="8226" grpId="0"/>
      <p:bldP spid="8227" grpId="0"/>
      <p:bldP spid="8228" grpId="0"/>
      <p:bldP spid="8229" grpId="0" animBg="1"/>
      <p:bldP spid="3099" grpId="0"/>
      <p:bldP spid="3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619250" y="1770063"/>
            <a:ext cx="460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1800" b="0"/>
          </a:p>
        </p:txBody>
      </p:sp>
      <p:sp>
        <p:nvSpPr>
          <p:cNvPr id="24579" name="Text Box 16"/>
          <p:cNvSpPr txBox="1">
            <a:spLocks noChangeArrowheads="1"/>
          </p:cNvSpPr>
          <p:nvPr/>
        </p:nvSpPr>
        <p:spPr bwMode="auto">
          <a:xfrm>
            <a:off x="1331913" y="5805488"/>
            <a:ext cx="3455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说说你的算法吧！</a:t>
            </a:r>
          </a:p>
        </p:txBody>
      </p:sp>
      <p:pic>
        <p:nvPicPr>
          <p:cNvPr id="2458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31"/>
          <p:cNvSpPr>
            <a:spLocks noChangeArrowheads="1"/>
          </p:cNvSpPr>
          <p:nvPr/>
        </p:nvSpPr>
        <p:spPr bwMode="auto">
          <a:xfrm>
            <a:off x="539750" y="53975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试一试</a:t>
            </a:r>
          </a:p>
        </p:txBody>
      </p:sp>
      <p:sp>
        <p:nvSpPr>
          <p:cNvPr id="24582" name="Text Box 23"/>
          <p:cNvSpPr txBox="1">
            <a:spLocks noChangeArrowheads="1"/>
          </p:cNvSpPr>
          <p:nvPr/>
        </p:nvSpPr>
        <p:spPr bwMode="auto">
          <a:xfrm>
            <a:off x="1187450" y="1341438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把下面各数化成百分数</a:t>
            </a:r>
          </a:p>
        </p:txBody>
      </p:sp>
      <p:sp>
        <p:nvSpPr>
          <p:cNvPr id="24583" name="Text Box 28"/>
          <p:cNvSpPr txBox="1">
            <a:spLocks noChangeArrowheads="1"/>
          </p:cNvSpPr>
          <p:nvPr/>
        </p:nvSpPr>
        <p:spPr bwMode="auto">
          <a:xfrm>
            <a:off x="1908175" y="3213100"/>
            <a:ext cx="935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878638" y="3284538"/>
            <a:ext cx="1222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37.5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508625" y="4221163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≈0.571</a:t>
            </a:r>
            <a:endParaRPr lang="en-US" altLang="zh-CN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732588" y="5157788"/>
            <a:ext cx="1150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125</a:t>
            </a:r>
          </a:p>
        </p:txBody>
      </p:sp>
      <p:sp>
        <p:nvSpPr>
          <p:cNvPr id="24587" name="Rectangle 36"/>
          <p:cNvSpPr>
            <a:spLocks noChangeArrowheads="1"/>
          </p:cNvSpPr>
          <p:nvPr/>
        </p:nvSpPr>
        <p:spPr bwMode="auto">
          <a:xfrm>
            <a:off x="900113" y="2133600"/>
            <a:ext cx="4105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0">
                <a:latin typeface="楷体_GB2312" pitchFamily="49" charset="-122"/>
              </a:rPr>
              <a:t>  </a:t>
            </a:r>
            <a:r>
              <a:rPr lang="en-US" altLang="zh-CN" sz="2800">
                <a:latin typeface="楷体_GB2312" pitchFamily="49" charset="-122"/>
              </a:rPr>
              <a:t>0.142    2.1    1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2700338" y="319722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14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700338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2555875" y="4941888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</a:t>
            </a:r>
          </a:p>
        </p:txBody>
      </p:sp>
      <p:graphicFrame>
        <p:nvGraphicFramePr>
          <p:cNvPr id="24591" name="Object 49"/>
          <p:cNvGraphicFramePr>
            <a:graphicFrameLocks noChangeAspect="1"/>
          </p:cNvGraphicFramePr>
          <p:nvPr/>
        </p:nvGraphicFramePr>
        <p:xfrm>
          <a:off x="5084763" y="1955800"/>
          <a:ext cx="2936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5" imgW="139700" imgH="393700" progId="Equation.DSMT4">
                  <p:embed/>
                </p:oleObj>
              </mc:Choice>
              <mc:Fallback>
                <p:oleObj name="Equation" r:id="rId5" imgW="1397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1955800"/>
                        <a:ext cx="293687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50"/>
          <p:cNvGraphicFramePr>
            <a:graphicFrameLocks noChangeAspect="1"/>
          </p:cNvGraphicFramePr>
          <p:nvPr/>
        </p:nvGraphicFramePr>
        <p:xfrm>
          <a:off x="6032500" y="1989138"/>
          <a:ext cx="2809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7" imgW="139700" imgH="393700" progId="Equation.DSMT4">
                  <p:embed/>
                </p:oleObj>
              </mc:Choice>
              <mc:Fallback>
                <p:oleObj name="Equation" r:id="rId7" imgW="139700" imgH="3937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989138"/>
                        <a:ext cx="2809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51"/>
          <p:cNvGraphicFramePr>
            <a:graphicFrameLocks noChangeAspect="1"/>
          </p:cNvGraphicFramePr>
          <p:nvPr/>
        </p:nvGraphicFramePr>
        <p:xfrm>
          <a:off x="6967538" y="1989138"/>
          <a:ext cx="2809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9" imgW="139700" imgH="393700" progId="Equation.DSMT4">
                  <p:embed/>
                </p:oleObj>
              </mc:Choice>
              <mc:Fallback>
                <p:oleObj name="Equation" r:id="rId9" imgW="139700" imgH="3937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538" y="1989138"/>
                        <a:ext cx="2809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2" name="Object 52"/>
          <p:cNvGraphicFramePr>
            <a:graphicFrameLocks noChangeAspect="1"/>
          </p:cNvGraphicFramePr>
          <p:nvPr/>
        </p:nvGraphicFramePr>
        <p:xfrm>
          <a:off x="5207000" y="3141663"/>
          <a:ext cx="2936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11" imgW="139700" imgH="393700" progId="Equation.DSMT4">
                  <p:embed/>
                </p:oleObj>
              </mc:Choice>
              <mc:Fallback>
                <p:oleObj name="Equation" r:id="rId11" imgW="139700" imgH="3937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3141663"/>
                        <a:ext cx="2936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3" name="Object 53"/>
          <p:cNvGraphicFramePr>
            <a:graphicFrameLocks noChangeAspect="1"/>
          </p:cNvGraphicFramePr>
          <p:nvPr/>
        </p:nvGraphicFramePr>
        <p:xfrm>
          <a:off x="5207000" y="4149725"/>
          <a:ext cx="280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13" imgW="139700" imgH="393700" progId="Equation.DSMT4">
                  <p:embed/>
                </p:oleObj>
              </mc:Choice>
              <mc:Fallback>
                <p:oleObj name="Equation" r:id="rId13" imgW="139700" imgH="3937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149725"/>
                        <a:ext cx="280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4" name="Object 54"/>
          <p:cNvGraphicFramePr>
            <a:graphicFrameLocks noChangeAspect="1"/>
          </p:cNvGraphicFramePr>
          <p:nvPr/>
        </p:nvGraphicFramePr>
        <p:xfrm>
          <a:off x="5207000" y="5013325"/>
          <a:ext cx="280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15" imgW="139700" imgH="393700" progId="Equation.DSMT4">
                  <p:embed/>
                </p:oleObj>
              </mc:Choice>
              <mc:Fallback>
                <p:oleObj name="Equation" r:id="rId15" imgW="139700" imgH="3937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5013325"/>
                        <a:ext cx="280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1908175" y="4941888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1476375" y="4062413"/>
            <a:ext cx="129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2.1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724525" y="328453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0.375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508625" y="327025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877050" y="42211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57.1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651500" y="5141913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=1.25</a:t>
            </a:r>
            <a:endParaRPr lang="en-US" altLang="zh-CN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275013" y="3213100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348038" y="40767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3203575" y="49418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042988" y="32131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0.142 =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771775" y="49418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2987675" y="49418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700338" y="4926013"/>
            <a:ext cx="215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132138" y="492601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7885113" y="328453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843213" y="4005263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275013" y="4002088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916238" y="4076700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3132138" y="40767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7667625" y="4221163"/>
            <a:ext cx="719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7524750" y="5157788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482850" y="32131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059113" y="3197225"/>
            <a:ext cx="28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843213" y="3197225"/>
            <a:ext cx="28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133725" y="3213100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5639" grpId="0"/>
      <p:bldP spid="25641" grpId="0"/>
      <p:bldP spid="4132" grpId="0"/>
      <p:bldP spid="25637" grpId="0"/>
      <p:bldP spid="4140" grpId="0"/>
      <p:bldP spid="4141" grpId="0"/>
      <p:bldP spid="4142" grpId="0"/>
      <p:bldP spid="4143" grpId="0"/>
      <p:bldP spid="4145" grpId="0"/>
      <p:bldP spid="4146" grpId="0"/>
      <p:bldP spid="4147" grpId="0" build="allAtOnce"/>
      <p:bldP spid="4148" grpId="0"/>
      <p:bldP spid="4149" grpId="0"/>
      <p:bldP spid="4150" grpId="0"/>
      <p:bldP spid="4151" grpId="0"/>
      <p:bldP spid="4152" grpId="0"/>
      <p:bldP spid="4152" grpId="1"/>
      <p:bldP spid="4153" grpId="0"/>
      <p:bldP spid="4154" grpId="0"/>
      <p:bldP spid="4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pic>
        <p:nvPicPr>
          <p:cNvPr id="4102" name="Picture 9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14128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19"/>
          <p:cNvSpPr txBox="1">
            <a:spLocks noChangeArrowheads="1"/>
          </p:cNvSpPr>
          <p:nvPr/>
        </p:nvSpPr>
        <p:spPr bwMode="auto">
          <a:xfrm>
            <a:off x="827088" y="1374775"/>
            <a:ext cx="5186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你能把下面的百分数化成分数吗？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>
            <a:off x="2484438" y="1916113"/>
            <a:ext cx="295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 </a:t>
            </a:r>
            <a:r>
              <a:rPr lang="en-US" altLang="zh-CN" sz="2800">
                <a:latin typeface="楷体_GB2312" pitchFamily="49" charset="-122"/>
              </a:rPr>
              <a:t>19%       25%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627313" y="2852738"/>
            <a:ext cx="1296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19%=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627313" y="378936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25%=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56100" y="3716338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=</a:t>
            </a:r>
          </a:p>
        </p:txBody>
      </p:sp>
      <p:sp>
        <p:nvSpPr>
          <p:cNvPr id="4108" name="Text Box 34"/>
          <p:cNvSpPr txBox="1">
            <a:spLocks noChangeArrowheads="1"/>
          </p:cNvSpPr>
          <p:nvPr/>
        </p:nvSpPr>
        <p:spPr bwMode="auto">
          <a:xfrm>
            <a:off x="7935913" y="4946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sp>
        <p:nvSpPr>
          <p:cNvPr id="4109" name="Text Box 35"/>
          <p:cNvSpPr txBox="1">
            <a:spLocks noChangeArrowheads="1"/>
          </p:cNvSpPr>
          <p:nvPr/>
        </p:nvSpPr>
        <p:spPr bwMode="auto">
          <a:xfrm>
            <a:off x="8151813" y="5162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sp>
        <p:nvSpPr>
          <p:cNvPr id="4110" name="Text Box 36"/>
          <p:cNvSpPr txBox="1">
            <a:spLocks noChangeArrowheads="1"/>
          </p:cNvSpPr>
          <p:nvPr/>
        </p:nvSpPr>
        <p:spPr bwMode="auto">
          <a:xfrm>
            <a:off x="8367713" y="5378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graphicFrame>
        <p:nvGraphicFramePr>
          <p:cNvPr id="9263" name="Object 47"/>
          <p:cNvGraphicFramePr>
            <a:graphicFrameLocks noChangeAspect="1"/>
          </p:cNvGraphicFramePr>
          <p:nvPr/>
        </p:nvGraphicFramePr>
        <p:xfrm>
          <a:off x="3621088" y="2708275"/>
          <a:ext cx="6429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292100" imgH="393700" progId="Equation.DSMT4">
                  <p:embed/>
                </p:oleObj>
              </mc:Choice>
              <mc:Fallback>
                <p:oleObj name="Equation" r:id="rId5" imgW="292100" imgH="3937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2708275"/>
                        <a:ext cx="6429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4" name="Object 48"/>
          <p:cNvGraphicFramePr>
            <a:graphicFrameLocks noChangeAspect="1"/>
          </p:cNvGraphicFramePr>
          <p:nvPr/>
        </p:nvGraphicFramePr>
        <p:xfrm>
          <a:off x="3549650" y="3644900"/>
          <a:ext cx="6429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292100" imgH="393700" progId="Equation.DSMT4">
                  <p:embed/>
                </p:oleObj>
              </mc:Choice>
              <mc:Fallback>
                <p:oleObj name="Equation" r:id="rId7" imgW="292100" imgH="3937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644900"/>
                        <a:ext cx="6429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5" name="Object 49"/>
          <p:cNvGraphicFramePr>
            <a:graphicFrameLocks noChangeAspect="1"/>
          </p:cNvGraphicFramePr>
          <p:nvPr/>
        </p:nvGraphicFramePr>
        <p:xfrm>
          <a:off x="4760913" y="3644900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9" imgW="139700" imgH="393700" progId="Equation.DSMT4">
                  <p:embed/>
                </p:oleObj>
              </mc:Choice>
              <mc:Fallback>
                <p:oleObj name="Equation" r:id="rId9" imgW="1397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3644900"/>
                        <a:ext cx="3063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116013" y="520382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516688" y="52768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分数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979613" y="5013325"/>
            <a:ext cx="518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改写成分母是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100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的分数，再约分</a:t>
            </a:r>
            <a:endParaRPr lang="en-US" altLang="zh-CN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V="1">
            <a:off x="2339975" y="5516563"/>
            <a:ext cx="43926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15" name="Picture 19" descr="C:\Documents and Settings\pub\Desktop\新ppt\返回首页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41" grpId="0"/>
      <p:bldP spid="9243" grpId="0"/>
      <p:bldP spid="9269" grpId="0"/>
      <p:bldP spid="9270" grpId="0"/>
      <p:bldP spid="9271" grpId="0"/>
      <p:bldP spid="9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1692275" y="2060575"/>
            <a:ext cx="460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1800" b="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27088" y="29972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15% =</a:t>
            </a: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692275" y="5661025"/>
            <a:ext cx="3671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说说你的算法吧！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468313" y="1341438"/>
            <a:ext cx="511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/>
              <a:t>把下面的百分数化成分数。</a:t>
            </a:r>
          </a:p>
        </p:txBody>
      </p:sp>
      <p:sp>
        <p:nvSpPr>
          <p:cNvPr id="5135" name="Rectangle 31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试一试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47813" y="1989138"/>
            <a:ext cx="5472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15%     60%     0.6%     150%</a:t>
            </a:r>
            <a:r>
              <a:rPr lang="en-US" altLang="zh-CN" b="0">
                <a:latin typeface="楷体_GB2312" pitchFamily="49" charset="-122"/>
              </a:rPr>
              <a:t> </a:t>
            </a:r>
            <a:endParaRPr lang="zh-CN" altLang="en-US" b="0">
              <a:latin typeface="楷体_GB2312" pitchFamily="49" charset="-122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119688" y="29972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60% =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84213" y="407670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0.6% =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030788" y="4062413"/>
            <a:ext cx="165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=</a:t>
            </a:r>
          </a:p>
        </p:txBody>
      </p:sp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3073400" y="2781300"/>
          <a:ext cx="482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4" imgW="203200" imgH="393700" progId="Equation.DSMT4">
                  <p:embed/>
                </p:oleObj>
              </mc:Choice>
              <mc:Fallback>
                <p:oleObj name="Equation" r:id="rId4" imgW="203200" imgH="3937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781300"/>
                        <a:ext cx="4826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7183438" y="2708275"/>
          <a:ext cx="3413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6" imgW="127000" imgH="393065" progId="Equation.DSMT4">
                  <p:embed/>
                </p:oleObj>
              </mc:Choice>
              <mc:Fallback>
                <p:oleObj name="Equation" r:id="rId6" imgW="127000" imgH="393065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38" y="2708275"/>
                        <a:ext cx="34131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4211638" y="3933825"/>
          <a:ext cx="639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8" imgW="292100" imgH="393700" progId="Equation.DSMT4">
                  <p:embed/>
                </p:oleObj>
              </mc:Choice>
              <mc:Fallback>
                <p:oleObj name="Equation" r:id="rId8" imgW="292100" imgH="3937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33825"/>
                        <a:ext cx="6397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7192963" y="3860800"/>
          <a:ext cx="331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0" imgW="139700" imgH="393700" progId="Equation.DSMT4">
                  <p:embed/>
                </p:oleObj>
              </mc:Choice>
              <mc:Fallback>
                <p:oleObj name="Equation" r:id="rId10" imgW="139700" imgH="3937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3860800"/>
                        <a:ext cx="331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993900" y="2781300"/>
          <a:ext cx="6635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2" imgW="279400" imgH="393700" progId="Equation.DSMT4">
                  <p:embed/>
                </p:oleObj>
              </mc:Choice>
              <mc:Fallback>
                <p:oleObj name="Equation" r:id="rId12" imgW="2794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781300"/>
                        <a:ext cx="6635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00338" y="29972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6267450" y="2708275"/>
          <a:ext cx="6810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4" imgW="254000" imgH="393700" progId="Equation.DSMT4">
                  <p:embed/>
                </p:oleObj>
              </mc:Choice>
              <mc:Fallback>
                <p:oleObj name="Equation" r:id="rId14" imgW="254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708275"/>
                        <a:ext cx="68103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877050" y="29972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979613" y="3933825"/>
          <a:ext cx="639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6" imgW="292100" imgH="393700" progId="Equation.DSMT4">
                  <p:embed/>
                </p:oleObj>
              </mc:Choice>
              <mc:Fallback>
                <p:oleObj name="Equation" r:id="rId16" imgW="2921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933825"/>
                        <a:ext cx="6397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627313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2987675" y="3933825"/>
          <a:ext cx="8080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18" imgW="368300" imgH="393700" progId="Equation.DSMT4">
                  <p:embed/>
                </p:oleObj>
              </mc:Choice>
              <mc:Fallback>
                <p:oleObj name="Equation" r:id="rId18" imgW="3683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933825"/>
                        <a:ext cx="8080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779838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6284913" y="3860800"/>
          <a:ext cx="6635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20" imgW="279400" imgH="393700" progId="Equation.DSMT4">
                  <p:embed/>
                </p:oleObj>
              </mc:Choice>
              <mc:Fallback>
                <p:oleObj name="Equation" r:id="rId20" imgW="2794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3860800"/>
                        <a:ext cx="6635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877050" y="406241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5145" name="Picture 19" descr="C:\Documents and Settings\pub\Desktop\新ppt\返回首页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10257" grpId="0"/>
      <p:bldP spid="10258" grpId="0"/>
      <p:bldP spid="10259" grpId="0"/>
      <p:bldP spid="7194" grpId="0"/>
      <p:bldP spid="7197" grpId="0"/>
      <p:bldP spid="7199" grpId="0"/>
      <p:bldP spid="7201" grpId="0"/>
      <p:bldP spid="7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900113" y="1387475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latin typeface="楷体_GB2312" pitchFamily="49" charset="-122"/>
              </a:rPr>
              <a:t>你能把下面的百分数化成小数吗？</a:t>
            </a:r>
            <a:r>
              <a:rPr lang="zh-CN" altLang="en-US" sz="2400" b="0">
                <a:latin typeface="楷体_GB2312" pitchFamily="49" charset="-122"/>
              </a:rPr>
              <a:t> 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sp>
        <p:nvSpPr>
          <p:cNvPr id="15365" name="Rectangle 159"/>
          <p:cNvSpPr>
            <a:spLocks noChangeArrowheads="1"/>
          </p:cNvSpPr>
          <p:nvPr/>
        </p:nvSpPr>
        <p:spPr bwMode="auto">
          <a:xfrm>
            <a:off x="1260475" y="1901825"/>
            <a:ext cx="3671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latin typeface="楷体_GB2312" pitchFamily="49" charset="-122"/>
              </a:rPr>
              <a:t>3%   0.7%  123%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7328" name="Text Box 160"/>
          <p:cNvSpPr txBox="1">
            <a:spLocks noChangeArrowheads="1"/>
          </p:cNvSpPr>
          <p:nvPr/>
        </p:nvSpPr>
        <p:spPr bwMode="auto">
          <a:xfrm>
            <a:off x="1619250" y="27813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  </a:t>
            </a:r>
            <a:r>
              <a:rPr lang="en-US" altLang="zh-CN" sz="2800">
                <a:latin typeface="楷体_GB2312" pitchFamily="49" charset="-122"/>
              </a:rPr>
              <a:t>3% =</a:t>
            </a:r>
          </a:p>
        </p:txBody>
      </p:sp>
      <p:sp>
        <p:nvSpPr>
          <p:cNvPr id="15367" name="Rectangle 170"/>
          <p:cNvSpPr>
            <a:spLocks noChangeArrowheads="1"/>
          </p:cNvSpPr>
          <p:nvPr/>
        </p:nvSpPr>
        <p:spPr bwMode="auto">
          <a:xfrm>
            <a:off x="1403350" y="2781300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341" name="Rectangle 173"/>
          <p:cNvSpPr>
            <a:spLocks noChangeArrowheads="1"/>
          </p:cNvSpPr>
          <p:nvPr/>
        </p:nvSpPr>
        <p:spPr bwMode="auto">
          <a:xfrm>
            <a:off x="2987675" y="2781300"/>
            <a:ext cx="2160588" cy="2087563"/>
          </a:xfrm>
          <a:prstGeom prst="rect">
            <a:avLst/>
          </a:prstGeom>
          <a:noFill/>
          <a:ln w="34925" algn="ctr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344" name="Text Box 176"/>
          <p:cNvSpPr txBox="1">
            <a:spLocks noChangeArrowheads="1"/>
          </p:cNvSpPr>
          <p:nvPr/>
        </p:nvSpPr>
        <p:spPr bwMode="auto">
          <a:xfrm>
            <a:off x="2627313" y="5373688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去掉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%,</a:t>
            </a:r>
            <a:r>
              <a:rPr lang="zh-CN" altLang="en-US" sz="2400">
                <a:latin typeface="楷体_GB2312" pitchFamily="49" charset="-122"/>
              </a:rPr>
              <a:t>小数点向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左</a:t>
            </a:r>
            <a:r>
              <a:rPr lang="zh-CN" altLang="en-US" sz="2400">
                <a:latin typeface="楷体_GB2312" pitchFamily="49" charset="-122"/>
              </a:rPr>
              <a:t>移动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两</a:t>
            </a:r>
            <a:r>
              <a:rPr lang="zh-CN" altLang="en-US" sz="2400">
                <a:latin typeface="楷体_GB2312" pitchFamily="49" charset="-122"/>
              </a:rPr>
              <a:t>位 </a:t>
            </a:r>
          </a:p>
        </p:txBody>
      </p:sp>
      <p:sp>
        <p:nvSpPr>
          <p:cNvPr id="7345" name="Text Box 177"/>
          <p:cNvSpPr txBox="1">
            <a:spLocks noChangeArrowheads="1"/>
          </p:cNvSpPr>
          <p:nvPr/>
        </p:nvSpPr>
        <p:spPr bwMode="auto">
          <a:xfrm>
            <a:off x="1116013" y="56610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7346" name="Text Box 178"/>
          <p:cNvSpPr txBox="1">
            <a:spLocks noChangeArrowheads="1"/>
          </p:cNvSpPr>
          <p:nvPr/>
        </p:nvSpPr>
        <p:spPr bwMode="auto">
          <a:xfrm>
            <a:off x="6300788" y="573405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小数</a:t>
            </a:r>
          </a:p>
        </p:txBody>
      </p:sp>
      <p:sp>
        <p:nvSpPr>
          <p:cNvPr id="7347" name="Line 179"/>
          <p:cNvSpPr>
            <a:spLocks noChangeShapeType="1"/>
          </p:cNvSpPr>
          <p:nvPr/>
        </p:nvSpPr>
        <p:spPr bwMode="auto">
          <a:xfrm>
            <a:off x="2700338" y="5949950"/>
            <a:ext cx="3743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476375" y="3500438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0.7%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619250" y="4205288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123%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987675" y="2852738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3÷100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843213" y="4221163"/>
            <a:ext cx="252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123÷100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771775" y="35004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 0.7÷100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16238" y="2708275"/>
            <a:ext cx="2303462" cy="2305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643438" y="2852738"/>
            <a:ext cx="1944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0.03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932363" y="42211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1.23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787900" y="3500438"/>
            <a:ext cx="1800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0.007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15382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23212 0.004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-4.45087E-6 L -0.23386 0.0041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4.45087E-6 L -0.25208 0.00439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8" grpId="0"/>
      <p:bldP spid="7341" grpId="0" animBg="1"/>
      <p:bldP spid="7344" grpId="0"/>
      <p:bldP spid="7345" grpId="0"/>
      <p:bldP spid="7346" grpId="0"/>
      <p:bldP spid="7347" grpId="0" animBg="1"/>
      <p:bldP spid="14353" grpId="0"/>
      <p:bldP spid="14354" grpId="0"/>
      <p:bldP spid="14355" grpId="0"/>
      <p:bldP spid="14357" grpId="0"/>
      <p:bldP spid="14359" grpId="0"/>
      <p:bldP spid="14361" grpId="0" animBg="1"/>
      <p:bldP spid="14356" grpId="0"/>
      <p:bldP spid="14356" grpId="1"/>
      <p:bldP spid="14358" grpId="0"/>
      <p:bldP spid="14358" grpId="1"/>
      <p:bldP spid="14360" grpId="0"/>
      <p:bldP spid="143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1075804" y="1519203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dirty="0"/>
              <a:t>把</a:t>
            </a:r>
            <a:r>
              <a:rPr lang="zh-CN" altLang="en-US" sz="2400" dirty="0"/>
              <a:t>下面的百分数化成小数。</a:t>
            </a:r>
          </a:p>
        </p:txBody>
      </p:sp>
      <p:sp>
        <p:nvSpPr>
          <p:cNvPr id="18435" name="Text Box 25"/>
          <p:cNvSpPr txBox="1">
            <a:spLocks noChangeArrowheads="1"/>
          </p:cNvSpPr>
          <p:nvPr/>
        </p:nvSpPr>
        <p:spPr bwMode="auto">
          <a:xfrm>
            <a:off x="1042988" y="5734050"/>
            <a:ext cx="3744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    你是怎样想的？</a:t>
            </a:r>
          </a:p>
        </p:txBody>
      </p:sp>
      <p:sp>
        <p:nvSpPr>
          <p:cNvPr id="16388" name="Text Box 25"/>
          <p:cNvSpPr txBox="1">
            <a:spLocks noChangeArrowheads="1"/>
          </p:cNvSpPr>
          <p:nvPr/>
        </p:nvSpPr>
        <p:spPr bwMode="auto">
          <a:xfrm>
            <a:off x="1115616" y="74042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试一试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56892" y="3213100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0.28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604817" y="32131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0.8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72916" y="45085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</a:rPr>
              <a:t>0.009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763715" y="4508500"/>
            <a:ext cx="1511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1.2</a:t>
            </a:r>
          </a:p>
        </p:txBody>
      </p:sp>
      <p:pic>
        <p:nvPicPr>
          <p:cNvPr id="1639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18"/>
          <p:cNvSpPr txBox="1">
            <a:spLocks noChangeArrowheads="1"/>
          </p:cNvSpPr>
          <p:nvPr/>
        </p:nvSpPr>
        <p:spPr bwMode="auto">
          <a:xfrm>
            <a:off x="1212850" y="2189808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28%</a:t>
            </a:r>
            <a:r>
              <a:rPr lang="zh-CN" altLang="en-US" sz="2800" dirty="0">
                <a:latin typeface="楷体_GB2312" pitchFamily="49" charset="-122"/>
              </a:rPr>
              <a:t>　 </a:t>
            </a:r>
            <a:r>
              <a:rPr lang="en-US" altLang="zh-CN" sz="2800" dirty="0">
                <a:latin typeface="楷体_GB2312" pitchFamily="49" charset="-122"/>
              </a:rPr>
              <a:t>80% </a:t>
            </a:r>
            <a:r>
              <a:rPr lang="zh-CN" altLang="en-US" sz="2800" dirty="0">
                <a:latin typeface="楷体_GB2312" pitchFamily="49" charset="-122"/>
              </a:rPr>
              <a:t>　</a:t>
            </a:r>
            <a:r>
              <a:rPr lang="en-US" altLang="zh-CN" sz="2800" dirty="0">
                <a:latin typeface="楷体_GB2312" pitchFamily="49" charset="-122"/>
              </a:rPr>
              <a:t>0.9%    120%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84092" y="3209925"/>
            <a:ext cx="144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80% = 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75804" y="3197225"/>
            <a:ext cx="158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 28% =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15616" y="44370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 0.9% =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923928" y="4508500"/>
            <a:ext cx="13651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120%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24583" grpId="0"/>
      <p:bldP spid="24584" grpId="0"/>
      <p:bldP spid="24585" grpId="0"/>
      <p:bldP spid="24586" grpId="0"/>
      <p:bldP spid="24582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793</Words>
  <Application>Microsoft Office PowerPoint</Application>
  <PresentationFormat>全屏显示(4:3)</PresentationFormat>
  <Paragraphs>246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PMingLiU</vt:lpstr>
      <vt:lpstr>黑体</vt:lpstr>
      <vt:lpstr>楷体_GB2312</vt:lpstr>
      <vt:lpstr>宋体</vt:lpstr>
      <vt:lpstr>微软雅黑</vt:lpstr>
      <vt:lpstr>新宋体</vt:lpstr>
      <vt:lpstr>Arial</vt:lpstr>
      <vt:lpstr>Calibri</vt:lpstr>
      <vt:lpstr>WWW.2PPT.COM</vt:lpstr>
      <vt:lpstr>第一PPT模板网-WWW.1PPT.COM 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2021-12-31T02:05:05Z</dcterms:created>
  <dcterms:modified xsi:type="dcterms:W3CDTF">2023-01-16T18:54:45Z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06DB7391C485449085BD344884651BDE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