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40" r:id="rId2"/>
    <p:sldId id="370" r:id="rId3"/>
    <p:sldId id="387" r:id="rId4"/>
    <p:sldId id="371" r:id="rId5"/>
    <p:sldId id="372" r:id="rId6"/>
    <p:sldId id="377" r:id="rId7"/>
    <p:sldId id="379" r:id="rId8"/>
    <p:sldId id="380" r:id="rId9"/>
    <p:sldId id="388" r:id="rId10"/>
    <p:sldId id="389" r:id="rId11"/>
    <p:sldId id="382" r:id="rId12"/>
    <p:sldId id="390" r:id="rId13"/>
    <p:sldId id="391" r:id="rId14"/>
    <p:sldId id="393" r:id="rId15"/>
    <p:sldId id="392" r:id="rId16"/>
    <p:sldId id="383" r:id="rId17"/>
    <p:sldId id="384" r:id="rId18"/>
    <p:sldId id="385" r:id="rId1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1">
          <p15:clr>
            <a:srgbClr val="A4A3A4"/>
          </p15:clr>
        </p15:guide>
        <p15:guide id="2" pos="2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FFCC00"/>
    <a:srgbClr val="FF00FF"/>
    <a:srgbClr val="00FFFF"/>
    <a:srgbClr val="FF5050"/>
    <a:srgbClr val="FF3300"/>
    <a:srgbClr val="66FF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94" y="-264"/>
      </p:cViewPr>
      <p:guideLst>
        <p:guide orient="horz" pos="2121"/>
        <p:guide pos="28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9F4F0-A412-4B93-8833-01439D9B642F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78F24-F1B4-4CC9-8F6F-B525A04A5F4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78F24-F1B4-4CC9-8F6F-B525A04A5F40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marL="0" indent="0" algn="ctr">
              <a:defRPr sz="4000" b="1"/>
            </a:lvl1pPr>
          </a:lstStyle>
          <a:p>
            <a:pPr lvl="0"/>
            <a:r>
              <a:rPr lang="zh-CN" altLang="en-US" noProof="0" smtClean="0">
                <a:sym typeface="MS PGothic" panose="020B0600070205080204" pitchFamily="34" charset="-128"/>
              </a:rPr>
              <a:t>单击此处编辑母版标题样式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090613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3200"/>
            </a:lvl1pPr>
          </a:lstStyle>
          <a:p>
            <a:pPr lvl="0"/>
            <a:r>
              <a:rPr lang="zh-CN" altLang="en-US" noProof="0" smtClean="0">
                <a:sym typeface="MS PGothic" panose="020B0600070205080204" pitchFamily="34" charset="-128"/>
              </a:rPr>
              <a:t>单击此处编辑母版副标题样式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dpi="0" rotWithShape="1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>
                <a:sym typeface="MS PGothic" panose="020B0600070205080204" pitchFamily="34" charset="-128"/>
              </a:rPr>
              <a:t>单击此处编辑母版标题样式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>
                <a:sym typeface="MS PGothic" panose="020B0600070205080204" pitchFamily="34" charset="-128"/>
              </a:rPr>
              <a:t>单击此处编辑母版文本样式</a:t>
            </a:r>
          </a:p>
          <a:p>
            <a:pPr lvl="1"/>
            <a:r>
              <a:rPr lang="zh-CN" altLang="en-US" smtClean="0">
                <a:sym typeface="MS PGothic" panose="020B0600070205080204" pitchFamily="34" charset="-128"/>
              </a:rPr>
              <a:t>第二级</a:t>
            </a:r>
          </a:p>
          <a:p>
            <a:pPr lvl="2"/>
            <a:r>
              <a:rPr lang="zh-CN" altLang="en-US" smtClean="0">
                <a:sym typeface="MS PGothic" panose="020B0600070205080204" pitchFamily="34" charset="-128"/>
              </a:rPr>
              <a:t>第三级</a:t>
            </a:r>
          </a:p>
          <a:p>
            <a:pPr lvl="3"/>
            <a:r>
              <a:rPr lang="zh-CN" altLang="en-US" smtClean="0">
                <a:sym typeface="MS PGothic" panose="020B0600070205080204" pitchFamily="34" charset="-128"/>
              </a:rPr>
              <a:t>第四级</a:t>
            </a:r>
          </a:p>
          <a:p>
            <a:pPr lvl="4"/>
            <a:r>
              <a:rPr lang="zh-CN" altLang="en-US" smtClean="0">
                <a:sym typeface="MS PGothic" panose="020B0600070205080204" pitchFamily="34" charset="-128"/>
              </a:rPr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 thruBlk="1"/>
  </p:transition>
  <p:txStyles>
    <p:titleStyle>
      <a:lvl1pPr marL="914400" indent="-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  <a:sym typeface="MS PGothic" panose="020B0600070205080204" pitchFamily="34" charset="-128"/>
        </a:defRPr>
      </a:lvl1pPr>
      <a:lvl2pPr marL="914400" indent="-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  <a:sym typeface="MS PGothic" panose="020B0600070205080204" pitchFamily="34" charset="-128"/>
        </a:defRPr>
      </a:lvl2pPr>
      <a:lvl3pPr marL="914400" indent="-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  <a:sym typeface="MS PGothic" panose="020B0600070205080204" pitchFamily="34" charset="-128"/>
        </a:defRPr>
      </a:lvl3pPr>
      <a:lvl4pPr marL="914400" indent="-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  <a:sym typeface="MS PGothic" panose="020B0600070205080204" pitchFamily="34" charset="-128"/>
        </a:defRPr>
      </a:lvl4pPr>
      <a:lvl5pPr marL="914400" indent="-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  <a:sym typeface="MS PGothic" panose="020B0600070205080204" pitchFamily="34" charset="-128"/>
        </a:defRPr>
      </a:lvl5pPr>
      <a:lvl6pPr marL="1371600" indent="-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  <a:sym typeface="MS PGothic" panose="020B0600070205080204" pitchFamily="34" charset="-128"/>
        </a:defRPr>
      </a:lvl6pPr>
      <a:lvl7pPr marL="1828800" indent="-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  <a:sym typeface="MS PGothic" panose="020B0600070205080204" pitchFamily="34" charset="-128"/>
        </a:defRPr>
      </a:lvl7pPr>
      <a:lvl8pPr marL="2286000" indent="-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  <a:sym typeface="MS PGothic" panose="020B0600070205080204" pitchFamily="34" charset="-128"/>
        </a:defRPr>
      </a:lvl8pPr>
      <a:lvl9pPr marL="2743200" indent="-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  <a:sym typeface="MS PGothic" panose="020B0600070205080204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34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  <a:sym typeface="MS PGothic" panose="020B0600070205080204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  <a:sym typeface="MS PGothic" panose="020B0600070205080204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  <a:ea typeface="+mn-ea"/>
          <a:sym typeface="MS PGothic" panose="020B0600070205080204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  <a:ea typeface="+mn-ea"/>
          <a:sym typeface="MS PGothic" panose="020B0600070205080204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  <a:ea typeface="+mn-ea"/>
          <a:sym typeface="MS PGothic" panose="020B0600070205080204" pitchFamily="34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  <a:ea typeface="+mn-ea"/>
          <a:sym typeface="MS PGothic" panose="020B0600070205080204" pitchFamily="34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  <a:ea typeface="+mn-ea"/>
          <a:sym typeface="MS PGothic" panose="020B0600070205080204" pitchFamily="34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  <a:ea typeface="+mn-ea"/>
          <a:sym typeface="MS PGothic" panose="020B0600070205080204" pitchFamily="34" charset="-128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47"/>
          <p:cNvSpPr>
            <a:spLocks noChangeArrowheads="1" noChangeShapeType="1" noTextEdit="1"/>
          </p:cNvSpPr>
          <p:nvPr/>
        </p:nvSpPr>
        <p:spPr bwMode="auto">
          <a:xfrm>
            <a:off x="1828800" y="-604838"/>
            <a:ext cx="1905000" cy="5175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2500"/>
                <a:gd name="adj2" fmla="val 0"/>
              </a:avLst>
            </a:prstTxWarp>
          </a:bodyPr>
          <a:lstStyle/>
          <a:p>
            <a:pPr algn="ctr"/>
            <a:endParaRPr lang="zh-CN" altLang="en-US" kern="10">
              <a:ln w="19050">
                <a:solidFill>
                  <a:schemeClr val="bg1"/>
                </a:solidFill>
                <a:rou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3315" name="矩形 5"/>
          <p:cNvSpPr>
            <a:spLocks noChangeArrowheads="1"/>
          </p:cNvSpPr>
          <p:nvPr/>
        </p:nvSpPr>
        <p:spPr bwMode="auto">
          <a:xfrm>
            <a:off x="0" y="844550"/>
            <a:ext cx="9143999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altLang="zh-CN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Unit7  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Enjoy Your Hobby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altLang="zh-CN" sz="6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Hobbies</a:t>
            </a:r>
            <a:r>
              <a:rPr lang="zh-CN" alt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6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Are Fun</a:t>
            </a:r>
            <a:r>
              <a:rPr lang="en-US" altLang="zh-CN" sz="60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!</a:t>
            </a:r>
          </a:p>
        </p:txBody>
      </p:sp>
      <p:sp>
        <p:nvSpPr>
          <p:cNvPr id="4" name="矩形 3"/>
          <p:cNvSpPr/>
          <p:nvPr/>
        </p:nvSpPr>
        <p:spPr>
          <a:xfrm>
            <a:off x="4340859" y="4979288"/>
            <a:ext cx="3294492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l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4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42888"/>
            <a:ext cx="8540750" cy="1638300"/>
          </a:xfrm>
        </p:spPr>
        <p:txBody>
          <a:bodyPr/>
          <a:lstStyle/>
          <a:p>
            <a:pPr eaLnBrk="1" hangingPunct="1"/>
            <a:r>
              <a:rPr lang="en-US" altLang="zh-CN" sz="4800" dirty="0" smtClean="0">
                <a:solidFill>
                  <a:srgbClr val="FF0066"/>
                </a:solidFill>
              </a:rPr>
              <a:t>Let’s do it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 </a:t>
            </a:r>
            <a:r>
              <a:rPr lang="en-US" altLang="zh-CN" sz="3600" dirty="0" smtClean="0"/>
              <a:t>Read the lesson and follow the </a:t>
            </a:r>
            <a:r>
              <a:rPr lang="en-US" altLang="zh-CN" sz="3600" dirty="0" err="1" smtClean="0"/>
              <a:t>insructions</a:t>
            </a:r>
            <a:endParaRPr lang="en-US" altLang="zh-CN" sz="3600" dirty="0" smtClean="0"/>
          </a:p>
          <a:p>
            <a:pPr eaLnBrk="1" hangingPunct="1"/>
            <a:r>
              <a:rPr lang="en-US" altLang="zh-CN" sz="3600" dirty="0" smtClean="0"/>
              <a:t>1.</a:t>
            </a:r>
          </a:p>
          <a:p>
            <a:pPr eaLnBrk="1" hangingPunct="1"/>
            <a:endParaRPr lang="en-US" altLang="zh-CN" sz="3600" dirty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96975" y="37877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en-US"/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196975" y="2786063"/>
            <a:ext cx="69373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000" dirty="0"/>
              <a:t>A happy child has a hobby</a:t>
            </a: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1069975" y="3667125"/>
            <a:ext cx="773588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 dirty="0"/>
              <a:t>There are many different types of hobbies</a:t>
            </a:r>
          </a:p>
        </p:txBody>
      </p:sp>
      <p:sp>
        <p:nvSpPr>
          <p:cNvPr id="83975" name="Oval 7"/>
          <p:cNvSpPr>
            <a:spLocks noChangeArrowheads="1"/>
          </p:cNvSpPr>
          <p:nvPr/>
        </p:nvSpPr>
        <p:spPr bwMode="auto">
          <a:xfrm>
            <a:off x="508000" y="5314950"/>
            <a:ext cx="2822575" cy="1149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altLang="zh-CN" sz="3600"/>
              <a:t>cooking</a:t>
            </a:r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3538538" y="4908550"/>
            <a:ext cx="4991100" cy="1606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altLang="zh-CN" sz="3600">
                <a:solidFill>
                  <a:srgbClr val="FF0000"/>
                </a:solidFill>
              </a:rPr>
              <a:t>Collecting painted eggs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3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3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/>
        </p:nvSpPr>
        <p:spPr bwMode="auto">
          <a:xfrm>
            <a:off x="725488" y="247650"/>
            <a:ext cx="7415212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zh-CN" altLang="en-US" sz="3600" dirty="0">
                <a:solidFill>
                  <a:srgbClr val="FF00FF"/>
                </a:solidFill>
                <a:latin typeface="Comic Sans MS" panose="030F0702030302020204" pitchFamily="66" charset="0"/>
              </a:rPr>
              <a:t>Learn some important sentences. 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/>
        </p:nvSpPr>
        <p:spPr bwMode="auto">
          <a:xfrm>
            <a:off x="457200" y="1587500"/>
            <a:ext cx="848677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CN" altLang="en-US" sz="2800" b="1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1.A </a:t>
            </a:r>
            <a:r>
              <a:rPr lang="zh-CN" altLang="en-US" sz="2800" b="1" dirty="0">
                <a:solidFill>
                  <a:srgbClr val="0000FF"/>
                </a:solidFill>
                <a:latin typeface="Comic Sans MS" panose="030F0702030302020204" pitchFamily="66" charset="0"/>
              </a:rPr>
              <a:t>hobby is not only fun but also useful.</a:t>
            </a:r>
          </a:p>
          <a:p>
            <a:pPr marL="342900" indent="-342900">
              <a:spcBef>
                <a:spcPct val="20000"/>
              </a:spcBef>
            </a:pPr>
            <a:r>
              <a:rPr lang="zh-CN" altLang="en-US" sz="2800" b="1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2.There </a:t>
            </a:r>
            <a:r>
              <a:rPr lang="zh-CN" altLang="en-US" sz="2800" b="1" dirty="0">
                <a:solidFill>
                  <a:srgbClr val="0000FF"/>
                </a:solidFill>
                <a:latin typeface="Comic Sans MS" panose="030F0702030302020204" pitchFamily="66" charset="0"/>
              </a:rPr>
              <a:t>are many different types of hobbies.</a:t>
            </a:r>
          </a:p>
          <a:p>
            <a:pPr marL="342900" indent="-342900">
              <a:spcBef>
                <a:spcPct val="20000"/>
              </a:spcBef>
            </a:pPr>
            <a:r>
              <a:rPr lang="zh-CN" altLang="en-US" sz="2800" b="1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3.A </a:t>
            </a:r>
            <a:r>
              <a:rPr lang="zh-CN" altLang="en-US" sz="2800" b="1" dirty="0">
                <a:solidFill>
                  <a:srgbClr val="0000FF"/>
                </a:solidFill>
                <a:latin typeface="Comic Sans MS" panose="030F0702030302020204" pitchFamily="66" charset="0"/>
              </a:rPr>
              <a:t>lot of people enjoy gardening, travelling, skiing and other such activities.</a:t>
            </a:r>
          </a:p>
          <a:p>
            <a:pPr marL="342900" indent="-342900">
              <a:spcBef>
                <a:spcPct val="20000"/>
              </a:spcBef>
            </a:pPr>
            <a:r>
              <a:rPr lang="zh-CN" altLang="en-US" sz="2800" b="1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4.People </a:t>
            </a:r>
            <a:r>
              <a:rPr lang="zh-CN" altLang="en-US" sz="2800" b="1" dirty="0">
                <a:solidFill>
                  <a:srgbClr val="0000FF"/>
                </a:solidFill>
                <a:latin typeface="Comic Sans MS" panose="030F0702030302020204" pitchFamily="66" charset="0"/>
              </a:rPr>
              <a:t>usually take up their first hobby when they are kids, but hobbies are fun for all ages.</a:t>
            </a:r>
          </a:p>
          <a:p>
            <a:pPr marL="342900" indent="-342900">
              <a:spcBef>
                <a:spcPct val="20000"/>
              </a:spcBef>
            </a:pPr>
            <a:r>
              <a:rPr lang="zh-CN" altLang="en-US" sz="2800" b="1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5.It's </a:t>
            </a:r>
            <a:r>
              <a:rPr lang="zh-CN" altLang="en-US" sz="2800" b="1" dirty="0">
                <a:solidFill>
                  <a:srgbClr val="0000FF"/>
                </a:solidFill>
                <a:latin typeface="Comic Sans MS" panose="030F0702030302020204" pitchFamily="66" charset="0"/>
              </a:rPr>
              <a:t>never too late to learn something new</a:t>
            </a:r>
            <a:r>
              <a:rPr lang="zh-CN" altLang="en-US" sz="2800" b="1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.</a:t>
            </a:r>
            <a:r>
              <a:rPr lang="zh-CN" altLang="en-US" sz="2800" dirty="0" smtClean="0">
                <a:latin typeface="Calibri" panose="020F0502020204030204" pitchFamily="34" charset="0"/>
              </a:rPr>
              <a:t>                                    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00050" y="8286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4400" dirty="0" smtClean="0"/>
              <a:t>Read the text again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3838" y="188913"/>
            <a:ext cx="8540750" cy="1143000"/>
          </a:xfrm>
        </p:spPr>
        <p:txBody>
          <a:bodyPr/>
          <a:lstStyle/>
          <a:p>
            <a:pPr eaLnBrk="1" hangingPunct="1"/>
            <a:r>
              <a:rPr lang="en-US" altLang="zh-CN" sz="4800" dirty="0" smtClean="0">
                <a:solidFill>
                  <a:srgbClr val="FF0066"/>
                </a:solidFill>
              </a:rPr>
              <a:t>Let’s do it</a:t>
            </a:r>
            <a:endParaRPr lang="zh-CN" altLang="en-US" sz="4800" dirty="0" smtClean="0">
              <a:solidFill>
                <a:srgbClr val="FF0066"/>
              </a:solidFill>
            </a:endParaRPr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1093788"/>
            <a:ext cx="8540750" cy="4773612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2.Listen to the statements and match the names with the hobbies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0" y="1857375"/>
            <a:ext cx="2641600" cy="8239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altLang="zh-CN" sz="3600" dirty="0"/>
              <a:t>Jim</a:t>
            </a:r>
          </a:p>
        </p:txBody>
      </p:sp>
      <p:sp>
        <p:nvSpPr>
          <p:cNvPr id="25605" name="Oval 6"/>
          <p:cNvSpPr>
            <a:spLocks noChangeArrowheads="1"/>
          </p:cNvSpPr>
          <p:nvPr/>
        </p:nvSpPr>
        <p:spPr bwMode="auto">
          <a:xfrm>
            <a:off x="390525" y="2733675"/>
            <a:ext cx="2116138" cy="6556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altLang="zh-CN" sz="3600"/>
              <a:t>wanglin</a:t>
            </a:r>
          </a:p>
        </p:txBody>
      </p:sp>
      <p:sp>
        <p:nvSpPr>
          <p:cNvPr id="25606" name="Oval 8"/>
          <p:cNvSpPr>
            <a:spLocks noChangeArrowheads="1"/>
          </p:cNvSpPr>
          <p:nvPr/>
        </p:nvSpPr>
        <p:spPr bwMode="auto">
          <a:xfrm>
            <a:off x="312738" y="3402013"/>
            <a:ext cx="2143125" cy="6810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altLang="zh-CN" sz="3600"/>
              <a:t>Jack</a:t>
            </a:r>
          </a:p>
        </p:txBody>
      </p:sp>
      <p:sp>
        <p:nvSpPr>
          <p:cNvPr id="25607" name="Oval 9"/>
          <p:cNvSpPr>
            <a:spLocks noChangeArrowheads="1"/>
          </p:cNvSpPr>
          <p:nvPr/>
        </p:nvSpPr>
        <p:spPr bwMode="auto">
          <a:xfrm>
            <a:off x="339725" y="4130675"/>
            <a:ext cx="2365375" cy="927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altLang="zh-CN" sz="3600"/>
              <a:t>Kate</a:t>
            </a:r>
          </a:p>
        </p:txBody>
      </p:sp>
      <p:sp>
        <p:nvSpPr>
          <p:cNvPr id="25608" name="Oval 10"/>
          <p:cNvSpPr>
            <a:spLocks noChangeArrowheads="1"/>
          </p:cNvSpPr>
          <p:nvPr/>
        </p:nvSpPr>
        <p:spPr bwMode="auto">
          <a:xfrm>
            <a:off x="273050" y="5135563"/>
            <a:ext cx="2338388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altLang="zh-CN" sz="3600"/>
              <a:t>SunYang</a:t>
            </a:r>
          </a:p>
        </p:txBody>
      </p:sp>
      <p:sp>
        <p:nvSpPr>
          <p:cNvPr id="86028" name="Text Box 12"/>
          <p:cNvSpPr txBox="1">
            <a:spLocks noChangeArrowheads="1"/>
          </p:cNvSpPr>
          <p:nvPr/>
        </p:nvSpPr>
        <p:spPr bwMode="auto">
          <a:xfrm>
            <a:off x="3070225" y="1825625"/>
            <a:ext cx="57737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FF3300"/>
                </a:solidFill>
              </a:rPr>
              <a:t>I enjoy collecting sports cards</a:t>
            </a:r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2989263" y="2335213"/>
            <a:ext cx="58404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FF9933"/>
                </a:solidFill>
              </a:rPr>
              <a:t>I really love </a:t>
            </a:r>
            <a:r>
              <a:rPr lang="en-US" altLang="zh-CN" sz="2800" dirty="0" err="1">
                <a:solidFill>
                  <a:srgbClr val="FF9933"/>
                </a:solidFill>
              </a:rPr>
              <a:t>singing.Singing</a:t>
            </a:r>
            <a:r>
              <a:rPr lang="en-US" altLang="zh-CN" sz="2800" dirty="0">
                <a:solidFill>
                  <a:srgbClr val="FF9933"/>
                </a:solidFill>
              </a:rPr>
              <a:t> is a big part of my life</a:t>
            </a:r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2913063" y="3549650"/>
            <a:ext cx="58658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FF9933"/>
                </a:solidFill>
              </a:rPr>
              <a:t>When I have free </a:t>
            </a:r>
            <a:r>
              <a:rPr lang="en-US" altLang="zh-CN" sz="2800" dirty="0" err="1">
                <a:solidFill>
                  <a:srgbClr val="FF9933"/>
                </a:solidFill>
              </a:rPr>
              <a:t>time,I</a:t>
            </a:r>
            <a:r>
              <a:rPr lang="en-US" altLang="zh-CN" sz="2800" dirty="0">
                <a:solidFill>
                  <a:srgbClr val="FF9933"/>
                </a:solidFill>
              </a:rPr>
              <a:t> read storybooks</a:t>
            </a:r>
          </a:p>
        </p:txBody>
      </p:sp>
      <p:sp>
        <p:nvSpPr>
          <p:cNvPr id="86032" name="Text Box 16"/>
          <p:cNvSpPr txBox="1">
            <a:spLocks noChangeArrowheads="1"/>
          </p:cNvSpPr>
          <p:nvPr/>
        </p:nvSpPr>
        <p:spPr bwMode="auto">
          <a:xfrm>
            <a:off x="2989263" y="4579938"/>
            <a:ext cx="59451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>
                <a:solidFill>
                  <a:srgbClr val="FF9933"/>
                </a:solidFill>
              </a:rPr>
              <a:t>I’m interested in learning about my family history</a:t>
            </a:r>
          </a:p>
        </p:txBody>
      </p:sp>
      <p:sp>
        <p:nvSpPr>
          <p:cNvPr id="86033" name="Text Box 17"/>
          <p:cNvSpPr txBox="1">
            <a:spLocks noChangeArrowheads="1"/>
          </p:cNvSpPr>
          <p:nvPr/>
        </p:nvSpPr>
        <p:spPr bwMode="auto">
          <a:xfrm>
            <a:off x="2913063" y="5568970"/>
            <a:ext cx="62309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FF9933"/>
                </a:solidFill>
              </a:rPr>
              <a:t>I like playing chess in my spare time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8" grpId="0"/>
      <p:bldP spid="86030" grpId="0"/>
      <p:bldP spid="86032" grpId="0"/>
      <p:bldP spid="860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0"/>
            <a:ext cx="8540750" cy="1400175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Language points: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66700" y="1257300"/>
            <a:ext cx="8540750" cy="3695700"/>
          </a:xfrm>
        </p:spPr>
        <p:txBody>
          <a:bodyPr/>
          <a:lstStyle/>
          <a:p>
            <a:pPr eaLnBrk="1" hangingPunct="1"/>
            <a:r>
              <a:rPr lang="en-US" altLang="zh-CN" sz="2800" dirty="0" smtClean="0"/>
              <a:t>1. not only…but also “</a:t>
            </a:r>
            <a:r>
              <a:rPr lang="zh-CN" altLang="en-US" sz="2800" dirty="0" smtClean="0"/>
              <a:t>不但</a:t>
            </a:r>
            <a:r>
              <a:rPr lang="en-US" altLang="zh-CN" sz="2800" dirty="0" smtClean="0"/>
              <a:t>…</a:t>
            </a:r>
            <a:r>
              <a:rPr lang="zh-CN" altLang="en-US" sz="2800" dirty="0" smtClean="0"/>
              <a:t>而且</a:t>
            </a:r>
            <a:r>
              <a:rPr lang="en-US" altLang="zh-CN" sz="2800" dirty="0" smtClean="0"/>
              <a:t>…”,</a:t>
            </a:r>
            <a:r>
              <a:rPr lang="zh-CN" altLang="en-US" sz="2800" dirty="0" smtClean="0"/>
              <a:t>用来连接两个并列成分。</a:t>
            </a:r>
          </a:p>
          <a:p>
            <a:pPr eaLnBrk="1" hangingPunct="1"/>
            <a:r>
              <a:rPr lang="zh-CN" altLang="en-US" sz="2800" dirty="0" smtClean="0"/>
              <a:t>当连接两个并列主语时，谓语动词要和</a:t>
            </a:r>
            <a:r>
              <a:rPr lang="en-US" altLang="zh-CN" sz="2800" dirty="0" smtClean="0"/>
              <a:t>but also </a:t>
            </a:r>
            <a:r>
              <a:rPr lang="zh-CN" altLang="en-US" sz="2800" dirty="0" smtClean="0"/>
              <a:t>后面的主语保持一致（就近原则）</a:t>
            </a:r>
          </a:p>
          <a:p>
            <a:pPr eaLnBrk="1" hangingPunct="1"/>
            <a:r>
              <a:rPr lang="en-US" altLang="zh-CN" sz="2800" dirty="0" smtClean="0"/>
              <a:t>2.take up “</a:t>
            </a:r>
            <a:r>
              <a:rPr lang="zh-CN" altLang="en-US" sz="2800" dirty="0" smtClean="0"/>
              <a:t>开始做某事”，开始某事</a:t>
            </a:r>
          </a:p>
          <a:p>
            <a:pPr eaLnBrk="1" hangingPunct="1"/>
            <a:r>
              <a:rPr lang="zh-CN" altLang="en-US" sz="2800" dirty="0" smtClean="0"/>
              <a:t>还可以意为“占据”</a:t>
            </a:r>
          </a:p>
          <a:p>
            <a:pPr eaLnBrk="1" hangingPunct="1"/>
            <a:r>
              <a:rPr lang="en-US" altLang="zh-CN" sz="2800" dirty="0" smtClean="0"/>
              <a:t>3.too…to..  “</a:t>
            </a:r>
            <a:r>
              <a:rPr lang="zh-CN" altLang="en-US" sz="2800" dirty="0" smtClean="0"/>
              <a:t>太</a:t>
            </a:r>
            <a:r>
              <a:rPr lang="en-US" altLang="zh-CN" sz="2800" dirty="0" smtClean="0"/>
              <a:t>…..</a:t>
            </a:r>
            <a:r>
              <a:rPr lang="zh-CN" altLang="en-US" sz="2800" dirty="0" smtClean="0"/>
              <a:t>而不能</a:t>
            </a:r>
            <a:r>
              <a:rPr lang="en-US" altLang="zh-CN" sz="2800" dirty="0" smtClean="0"/>
              <a:t>……”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800" smtClean="0">
                <a:solidFill>
                  <a:srgbClr val="FF0066"/>
                </a:solidFill>
              </a:rPr>
              <a:t>Let’s do it</a:t>
            </a:r>
            <a:endParaRPr lang="zh-CN" altLang="en-US" sz="4800" smtClean="0">
              <a:solidFill>
                <a:srgbClr val="FF0066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79413" y="1485106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zh-CN" sz="2800" dirty="0" smtClean="0"/>
              <a:t>Read the lesson again and organize the hobbies into the following groups</a:t>
            </a:r>
          </a:p>
          <a:p>
            <a:pPr eaLnBrk="1" hangingPunct="1"/>
            <a:endParaRPr lang="en-US" altLang="zh-CN" sz="2800" dirty="0" smtClean="0"/>
          </a:p>
          <a:p>
            <a:pPr eaLnBrk="1" hangingPunct="1"/>
            <a:endParaRPr lang="en-US" altLang="zh-CN" sz="2800" dirty="0" smtClean="0"/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3802063" y="2951163"/>
            <a:ext cx="13843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r>
              <a:rPr lang="en-US" altLang="zh-CN"/>
              <a:t>Hobbies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>
            <a:off x="1751013" y="3448050"/>
            <a:ext cx="2076450" cy="1527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755650" y="45085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7655" name="Text Box 8"/>
          <p:cNvSpPr txBox="1">
            <a:spLocks noChangeArrowheads="1"/>
          </p:cNvSpPr>
          <p:nvPr/>
        </p:nvSpPr>
        <p:spPr bwMode="auto">
          <a:xfrm>
            <a:off x="0" y="4837113"/>
            <a:ext cx="19605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/>
              <a:t>Collections</a:t>
            </a:r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>
            <a:off x="4154488" y="4349750"/>
            <a:ext cx="12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57" name="Line 10"/>
          <p:cNvSpPr>
            <a:spLocks noChangeShapeType="1"/>
          </p:cNvSpPr>
          <p:nvPr/>
        </p:nvSpPr>
        <p:spPr bwMode="auto">
          <a:xfrm flipH="1">
            <a:off x="3435350" y="3825875"/>
            <a:ext cx="823913" cy="1082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58" name="Line 11"/>
          <p:cNvSpPr>
            <a:spLocks noChangeShapeType="1"/>
          </p:cNvSpPr>
          <p:nvPr/>
        </p:nvSpPr>
        <p:spPr bwMode="auto">
          <a:xfrm>
            <a:off x="4598988" y="3800475"/>
            <a:ext cx="457200" cy="142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59" name="Line 12"/>
          <p:cNvSpPr>
            <a:spLocks noChangeShapeType="1"/>
          </p:cNvSpPr>
          <p:nvPr/>
        </p:nvSpPr>
        <p:spPr bwMode="auto">
          <a:xfrm>
            <a:off x="4991100" y="3409950"/>
            <a:ext cx="2728913" cy="1265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0" name="Text Box 13"/>
          <p:cNvSpPr txBox="1">
            <a:spLocks noChangeArrowheads="1"/>
          </p:cNvSpPr>
          <p:nvPr/>
        </p:nvSpPr>
        <p:spPr bwMode="auto">
          <a:xfrm>
            <a:off x="2127250" y="4706938"/>
            <a:ext cx="22748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66FF33"/>
                </a:solidFill>
              </a:rPr>
              <a:t>Out door activities</a:t>
            </a:r>
          </a:p>
        </p:txBody>
      </p:sp>
      <p:sp>
        <p:nvSpPr>
          <p:cNvPr id="27661" name="Text Box 14"/>
          <p:cNvSpPr txBox="1">
            <a:spLocks noChangeArrowheads="1"/>
          </p:cNvSpPr>
          <p:nvPr/>
        </p:nvSpPr>
        <p:spPr bwMode="auto">
          <a:xfrm>
            <a:off x="4152900" y="5013325"/>
            <a:ext cx="1658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CC00"/>
                </a:solidFill>
              </a:rPr>
              <a:t>Games</a:t>
            </a:r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>
            <a:off x="5133975" y="3500438"/>
            <a:ext cx="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3" name="Line 17"/>
          <p:cNvSpPr>
            <a:spLocks noChangeShapeType="1"/>
          </p:cNvSpPr>
          <p:nvPr/>
        </p:nvSpPr>
        <p:spPr bwMode="auto">
          <a:xfrm>
            <a:off x="4845050" y="3748088"/>
            <a:ext cx="1270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664" name="Text Box 18"/>
          <p:cNvSpPr txBox="1">
            <a:spLocks noChangeArrowheads="1"/>
          </p:cNvSpPr>
          <p:nvPr/>
        </p:nvSpPr>
        <p:spPr bwMode="auto">
          <a:xfrm flipV="1">
            <a:off x="6242050" y="4994275"/>
            <a:ext cx="7445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7665" name="Text Box 19"/>
          <p:cNvSpPr txBox="1">
            <a:spLocks noChangeArrowheads="1"/>
          </p:cNvSpPr>
          <p:nvPr/>
        </p:nvSpPr>
        <p:spPr bwMode="auto">
          <a:xfrm>
            <a:off x="5865813" y="4981575"/>
            <a:ext cx="9794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/>
              <a:t>arts</a:t>
            </a:r>
          </a:p>
        </p:txBody>
      </p:sp>
      <p:sp>
        <p:nvSpPr>
          <p:cNvPr id="27666" name="Text Box 20"/>
          <p:cNvSpPr txBox="1">
            <a:spLocks noChangeArrowheads="1"/>
          </p:cNvSpPr>
          <p:nvPr/>
        </p:nvSpPr>
        <p:spPr bwMode="auto">
          <a:xfrm>
            <a:off x="7181850" y="4510088"/>
            <a:ext cx="16605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00FF"/>
                </a:solidFill>
              </a:rPr>
              <a:t>others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/>
        </p:nvSpPr>
        <p:spPr bwMode="auto">
          <a:xfrm>
            <a:off x="2974975" y="146051"/>
            <a:ext cx="430688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zh-CN" altLang="en-US" sz="4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Reading 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/>
        </p:nvSpPr>
        <p:spPr bwMode="auto">
          <a:xfrm>
            <a:off x="528637" y="1374775"/>
            <a:ext cx="8043863" cy="454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266700" algn="ctr">
              <a:spcBef>
                <a:spcPct val="20000"/>
              </a:spcBef>
            </a:pPr>
            <a:r>
              <a:rPr lang="zh-CN" altLang="en-US" sz="2800" dirty="0">
                <a:solidFill>
                  <a:srgbClr val="FF00FF"/>
                </a:solidFill>
                <a:latin typeface="Comic Sans MS" panose="030F0702030302020204" pitchFamily="66" charset="0"/>
              </a:rPr>
              <a:t>Hobbies</a:t>
            </a:r>
          </a:p>
          <a:p>
            <a:pPr indent="266700">
              <a:spcBef>
                <a:spcPct val="20000"/>
              </a:spcBef>
            </a:pP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500" dirty="0">
                <a:solidFill>
                  <a:srgbClr val="0066FF"/>
                </a:solidFill>
                <a:latin typeface="Candara" panose="020E0502030303020204" pitchFamily="34" charset="0"/>
                <a:ea typeface="黑体" panose="02010609060101010101" pitchFamily="49" charset="-122"/>
              </a:rPr>
              <a:t>People like to do interesting things in their </a:t>
            </a:r>
            <a:r>
              <a:rPr lang="zh-CN" altLang="en-US" sz="2500" dirty="0">
                <a:solidFill>
                  <a:srgbClr val="FF0000"/>
                </a:solidFill>
                <a:latin typeface="Candara" panose="020E0502030303020204" pitchFamily="34" charset="0"/>
                <a:ea typeface="黑体" panose="02010609060101010101" pitchFamily="49" charset="-122"/>
              </a:rPr>
              <a:t>spare</a:t>
            </a:r>
            <a:r>
              <a:rPr lang="zh-CN" altLang="en-US" sz="2500" dirty="0">
                <a:solidFill>
                  <a:srgbClr val="0066FF"/>
                </a:solidFill>
                <a:latin typeface="Candara" panose="020E0502030303020204" pitchFamily="34" charset="0"/>
                <a:ea typeface="黑体" panose="02010609060101010101" pitchFamily="49" charset="-122"/>
              </a:rPr>
              <a:t> time . When they are free, people usually do what they like . They keep </a:t>
            </a:r>
            <a:r>
              <a:rPr lang="zh-CN" altLang="en-US" sz="2500" dirty="0">
                <a:solidFill>
                  <a:srgbClr val="FF0000"/>
                </a:solidFill>
                <a:latin typeface="Candara" panose="020E0502030303020204" pitchFamily="34" charset="0"/>
                <a:ea typeface="黑体" panose="02010609060101010101" pitchFamily="49" charset="-122"/>
              </a:rPr>
              <a:t>pets</a:t>
            </a:r>
            <a:r>
              <a:rPr lang="zh-CN" altLang="en-US" sz="2500" dirty="0">
                <a:solidFill>
                  <a:srgbClr val="0066FF"/>
                </a:solidFill>
                <a:latin typeface="Candara" panose="020E0502030303020204" pitchFamily="34" charset="0"/>
                <a:ea typeface="黑体" panose="02010609060101010101" pitchFamily="49" charset="-122"/>
              </a:rPr>
              <a:t>, play sports, dance to music, play computer games or </a:t>
            </a:r>
            <a:r>
              <a:rPr lang="zh-CN" altLang="en-US" sz="2500" dirty="0">
                <a:solidFill>
                  <a:srgbClr val="FF0000"/>
                </a:solidFill>
                <a:latin typeface="Candara" panose="020E0502030303020204" pitchFamily="34" charset="0"/>
                <a:ea typeface="黑体" panose="02010609060101010101" pitchFamily="49" charset="-122"/>
              </a:rPr>
              <a:t>chat</a:t>
            </a:r>
            <a:r>
              <a:rPr lang="zh-CN" altLang="en-US" sz="2500" dirty="0">
                <a:solidFill>
                  <a:srgbClr val="0066FF"/>
                </a:solidFill>
                <a:latin typeface="Candara" panose="020E0502030303020204" pitchFamily="34" charset="0"/>
                <a:ea typeface="黑体" panose="02010609060101010101" pitchFamily="49" charset="-122"/>
              </a:rPr>
              <a:t> on the internet. They also paint pictures or collect things such as </a:t>
            </a:r>
            <a:r>
              <a:rPr lang="zh-CN" altLang="en-US" sz="2500" dirty="0">
                <a:solidFill>
                  <a:srgbClr val="FF0000"/>
                </a:solidFill>
                <a:latin typeface="Candara" panose="020E0502030303020204" pitchFamily="34" charset="0"/>
                <a:ea typeface="黑体" panose="02010609060101010101" pitchFamily="49" charset="-122"/>
              </a:rPr>
              <a:t>coins</a:t>
            </a:r>
            <a:r>
              <a:rPr lang="zh-CN" altLang="en-US" sz="2500" dirty="0">
                <a:solidFill>
                  <a:srgbClr val="0066FF"/>
                </a:solidFill>
                <a:latin typeface="Candara" panose="020E0502030303020204" pitchFamily="34" charset="0"/>
                <a:ea typeface="黑体" panose="02010609060101010101" pitchFamily="49" charset="-122"/>
              </a:rPr>
              <a:t>, dolls or stamps.</a:t>
            </a:r>
          </a:p>
          <a:p>
            <a:pPr indent="266700">
              <a:spcBef>
                <a:spcPct val="20000"/>
              </a:spcBef>
            </a:pPr>
            <a:r>
              <a:rPr lang="zh-CN" altLang="en-US" sz="2500" dirty="0">
                <a:solidFill>
                  <a:srgbClr val="0066FF"/>
                </a:solidFill>
                <a:latin typeface="Candara" panose="020E0502030303020204" pitchFamily="34" charset="0"/>
                <a:ea typeface="黑体" panose="02010609060101010101" pitchFamily="49" charset="-122"/>
              </a:rPr>
              <a:t> People have hobbies because hobbies can bring them happiness, friendship and knowledge .Hobbies help people relax after their diary work. When people become old , Hobbies can keep them healthy. When people are sick , hobbies can help them get well soon. </a:t>
            </a:r>
            <a:r>
              <a:rPr lang="zh-CN" altLang="en-US" sz="2500" dirty="0">
                <a:solidFill>
                  <a:srgbClr val="0066FF"/>
                </a:solidFill>
                <a:latin typeface="Arial Narrow" panose="020B0606020202030204" pitchFamily="34" charset="0"/>
                <a:ea typeface="黑体" panose="02010609060101010101" pitchFamily="49" charset="-122"/>
              </a:rPr>
              <a:t> </a:t>
            </a:r>
            <a:endParaRPr lang="zh-CN" altLang="en-US" sz="2400" dirty="0">
              <a:latin typeface="Arial Narrow" panose="020B0606020202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2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2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2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8799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2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2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2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/>
        </p:nvSpPr>
        <p:spPr bwMode="auto">
          <a:xfrm>
            <a:off x="3400425" y="536575"/>
            <a:ext cx="4025900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zh-CN" altLang="en-US" sz="4400">
                <a:solidFill>
                  <a:srgbClr val="0000FF"/>
                </a:solidFill>
                <a:latin typeface="Comic Sans MS" panose="030F0702030302020204" pitchFamily="66" charset="0"/>
              </a:rPr>
              <a:t>Reading 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/>
        </p:nvSpPr>
        <p:spPr bwMode="auto">
          <a:xfrm>
            <a:off x="860425" y="2006600"/>
            <a:ext cx="7915275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266700">
              <a:spcBef>
                <a:spcPct val="20000"/>
              </a:spcBef>
            </a:pPr>
            <a:r>
              <a:rPr lang="zh-CN" altLang="en-US" sz="2800" b="1" dirty="0" smtClean="0">
                <a:solidFill>
                  <a:srgbClr val="FF00FF"/>
                </a:solidFill>
                <a:latin typeface="Comic Sans MS" panose="030F0702030302020204" pitchFamily="66" charset="0"/>
              </a:rPr>
              <a:t>Help</a:t>
            </a:r>
            <a:r>
              <a:rPr lang="zh-CN" altLang="en-US" sz="2800" b="1" dirty="0">
                <a:solidFill>
                  <a:srgbClr val="FF00FF"/>
                </a:solidFill>
                <a:latin typeface="Comic Sans MS" panose="030F0702030302020204" pitchFamily="66" charset="0"/>
              </a:rPr>
              <a:t>:  spare     adj.      空闲的</a:t>
            </a:r>
          </a:p>
          <a:p>
            <a:pPr indent="266700">
              <a:spcBef>
                <a:spcPct val="20000"/>
              </a:spcBef>
            </a:pPr>
            <a:r>
              <a:rPr lang="zh-CN" altLang="en-US" sz="2800" b="1" dirty="0">
                <a:solidFill>
                  <a:srgbClr val="FF00FF"/>
                </a:solidFill>
                <a:latin typeface="Comic Sans MS" panose="030F0702030302020204" pitchFamily="66" charset="0"/>
              </a:rPr>
              <a:t>        </a:t>
            </a:r>
            <a:r>
              <a:rPr lang="zh-CN" altLang="en-US" sz="2800" b="1" dirty="0" smtClean="0">
                <a:solidFill>
                  <a:srgbClr val="FF00FF"/>
                </a:solidFill>
                <a:latin typeface="Comic Sans MS" panose="030F0702030302020204" pitchFamily="66" charset="0"/>
              </a:rPr>
              <a:t>Pet        </a:t>
            </a:r>
            <a:r>
              <a:rPr lang="zh-CN" altLang="en-US" sz="2800" b="1" dirty="0">
                <a:solidFill>
                  <a:srgbClr val="FF00FF"/>
                </a:solidFill>
                <a:latin typeface="Comic Sans MS" panose="030F0702030302020204" pitchFamily="66" charset="0"/>
              </a:rPr>
              <a:t>n.        宠物</a:t>
            </a:r>
          </a:p>
          <a:p>
            <a:pPr indent="266700">
              <a:spcBef>
                <a:spcPct val="20000"/>
              </a:spcBef>
            </a:pPr>
            <a:r>
              <a:rPr lang="zh-CN" altLang="en-US" sz="2800" b="1" dirty="0">
                <a:solidFill>
                  <a:srgbClr val="FF00FF"/>
                </a:solidFill>
                <a:latin typeface="Comic Sans MS" panose="030F0702030302020204" pitchFamily="66" charset="0"/>
              </a:rPr>
              <a:t>        </a:t>
            </a:r>
            <a:r>
              <a:rPr lang="zh-CN" altLang="en-US" sz="2800" b="1" dirty="0" smtClean="0">
                <a:solidFill>
                  <a:srgbClr val="FF00FF"/>
                </a:solidFill>
                <a:latin typeface="Comic Sans MS" panose="030F0702030302020204" pitchFamily="66" charset="0"/>
              </a:rPr>
              <a:t>Coin       </a:t>
            </a:r>
            <a:r>
              <a:rPr lang="zh-CN" altLang="en-US" sz="2800" b="1" dirty="0">
                <a:solidFill>
                  <a:srgbClr val="FF00FF"/>
                </a:solidFill>
                <a:latin typeface="Comic Sans MS" panose="030F0702030302020204" pitchFamily="66" charset="0"/>
              </a:rPr>
              <a:t>n.        硬币</a:t>
            </a:r>
          </a:p>
          <a:p>
            <a:pPr indent="266700">
              <a:spcBef>
                <a:spcPct val="20000"/>
              </a:spcBef>
            </a:pPr>
            <a:r>
              <a:rPr lang="zh-CN" altLang="en-US" sz="2800" b="1" dirty="0">
                <a:solidFill>
                  <a:srgbClr val="FF00FF"/>
                </a:solidFill>
                <a:latin typeface="Comic Sans MS" panose="030F0702030302020204" pitchFamily="66" charset="0"/>
              </a:rPr>
              <a:t>        </a:t>
            </a:r>
            <a:r>
              <a:rPr lang="zh-CN" altLang="en-US" sz="2800" b="1" dirty="0" smtClean="0">
                <a:solidFill>
                  <a:srgbClr val="FF00FF"/>
                </a:solidFill>
                <a:latin typeface="Comic Sans MS" panose="030F0702030302020204" pitchFamily="66" charset="0"/>
              </a:rPr>
              <a:t>chat       v</a:t>
            </a:r>
            <a:r>
              <a:rPr lang="zh-CN" altLang="en-US" sz="2800" b="1" dirty="0">
                <a:solidFill>
                  <a:srgbClr val="FF00FF"/>
                </a:solidFill>
                <a:latin typeface="Comic Sans MS" panose="030F0702030302020204" pitchFamily="66" charset="0"/>
              </a:rPr>
              <a:t>.        聊天</a:t>
            </a:r>
          </a:p>
          <a:p>
            <a:pPr indent="266700">
              <a:spcBef>
                <a:spcPct val="20000"/>
              </a:spcBef>
            </a:pPr>
            <a:endParaRPr lang="zh-CN" altLang="en-US" sz="2800" b="1" dirty="0">
              <a:solidFill>
                <a:srgbClr val="FF00FF"/>
              </a:solidFill>
              <a:latin typeface="Comic Sans MS" panose="030F0702030302020204" pitchFamily="66" charset="0"/>
            </a:endParaRPr>
          </a:p>
          <a:p>
            <a:pPr indent="266700">
              <a:spcBef>
                <a:spcPct val="20000"/>
              </a:spcBef>
            </a:pPr>
            <a:r>
              <a:rPr lang="zh-CN" altLang="en-US" sz="2800" b="1" dirty="0">
                <a:solidFill>
                  <a:srgbClr val="FF00FF"/>
                </a:solidFill>
                <a:latin typeface="Comic Sans MS" panose="030F0702030302020204" pitchFamily="66" charset="0"/>
              </a:rPr>
              <a:t>Question: Why do people have hobbies?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5" descr="cecuWnB5XOZ7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1450" y="1366837"/>
            <a:ext cx="24765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Rectangle 9"/>
          <p:cNvSpPr>
            <a:spLocks noChangeArrowheads="1"/>
          </p:cNvSpPr>
          <p:nvPr/>
        </p:nvSpPr>
        <p:spPr bwMode="auto">
          <a:xfrm>
            <a:off x="3752850" y="333375"/>
            <a:ext cx="2946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000" b="1" dirty="0">
                <a:solidFill>
                  <a:srgbClr val="9933FF"/>
                </a:solidFill>
                <a:latin typeface="Times New Roman" panose="02020603050405020304" pitchFamily="18" charset="0"/>
              </a:rPr>
              <a:t>Homework</a:t>
            </a:r>
          </a:p>
        </p:txBody>
      </p:sp>
      <p:sp>
        <p:nvSpPr>
          <p:cNvPr id="30725" name="Rectangle 11"/>
          <p:cNvSpPr>
            <a:spLocks noChangeArrowheads="1"/>
          </p:cNvSpPr>
          <p:nvPr/>
        </p:nvSpPr>
        <p:spPr bwMode="auto">
          <a:xfrm>
            <a:off x="3054350" y="1143000"/>
            <a:ext cx="54467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根据下面的提示写一篇文章介绍你的朋友，不少于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70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词。</a:t>
            </a:r>
          </a:p>
        </p:txBody>
      </p:sp>
      <p:sp>
        <p:nvSpPr>
          <p:cNvPr id="30727" name="Text Box 13"/>
          <p:cNvSpPr txBox="1">
            <a:spLocks noChangeArrowheads="1"/>
          </p:cNvSpPr>
          <p:nvPr/>
        </p:nvSpPr>
        <p:spPr bwMode="auto">
          <a:xfrm>
            <a:off x="3090863" y="2133600"/>
            <a:ext cx="5343525" cy="319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40000"/>
              </a:lnSpc>
            </a:pP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name: Mary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age: 15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school: No.5 Middle School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favorite subjects: English, math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hobbies: singing, playing the guitar,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playing  </a:t>
            </a:r>
            <a:r>
              <a:rPr lang="en-US" altLang="zh-CN" sz="240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basketball </a:t>
            </a:r>
            <a:endParaRPr lang="zh-CN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/>
        </p:nvSpPr>
        <p:spPr bwMode="auto">
          <a:xfrm>
            <a:off x="765175" y="808038"/>
            <a:ext cx="7415213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zh-CN" altLang="en-US" sz="4800" dirty="0">
                <a:solidFill>
                  <a:srgbClr val="000099"/>
                </a:solidFill>
                <a:latin typeface="汉仪大宋简" pitchFamily="49" charset="-122"/>
                <a:ea typeface="汉仪大宋简" pitchFamily="49" charset="-122"/>
              </a:rPr>
              <a:t>学习目标</a:t>
            </a:r>
            <a:r>
              <a:rPr lang="zh-CN" altLang="en-US" sz="4000" dirty="0">
                <a:solidFill>
                  <a:srgbClr val="000099"/>
                </a:solidFill>
                <a:latin typeface="汉仪大宋简" pitchFamily="49" charset="-122"/>
                <a:ea typeface="汉仪大宋简" pitchFamily="49" charset="-122"/>
              </a:rPr>
              <a:t>：</a:t>
            </a:r>
          </a:p>
        </p:txBody>
      </p:sp>
      <p:sp>
        <p:nvSpPr>
          <p:cNvPr id="7172" name="Rectangle 4"/>
          <p:cNvSpPr>
            <a:spLocks noGrp="1" noChangeArrowheads="1"/>
          </p:cNvSpPr>
          <p:nvPr/>
        </p:nvSpPr>
        <p:spPr bwMode="auto">
          <a:xfrm>
            <a:off x="723900" y="2152650"/>
            <a:ext cx="8356600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zh-CN" sz="3200" b="1" dirty="0">
                <a:solidFill>
                  <a:srgbClr val="FF0066"/>
                </a:solidFill>
              </a:rPr>
              <a:t>1.</a:t>
            </a:r>
            <a:r>
              <a:rPr lang="zh-CN" altLang="en-US" sz="3200" b="1" dirty="0">
                <a:solidFill>
                  <a:srgbClr val="FF0066"/>
                </a:solidFill>
              </a:rPr>
              <a:t>能用恰当的词语表达自己的爱好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zh-CN" sz="3200" b="1" dirty="0">
                <a:solidFill>
                  <a:srgbClr val="FF0066"/>
                </a:solidFill>
              </a:rPr>
              <a:t>2.</a:t>
            </a:r>
            <a:r>
              <a:rPr lang="zh-CN" altLang="en-US" sz="3200" b="1" dirty="0">
                <a:solidFill>
                  <a:srgbClr val="FF0066"/>
                </a:solidFill>
              </a:rPr>
              <a:t>了解爱好的类型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zh-CN" sz="3200" b="1" dirty="0">
                <a:solidFill>
                  <a:srgbClr val="FF0066"/>
                </a:solidFill>
              </a:rPr>
              <a:t>3 </a:t>
            </a:r>
            <a:r>
              <a:rPr lang="zh-CN" altLang="en-US" sz="3200" b="1" dirty="0">
                <a:solidFill>
                  <a:srgbClr val="FF0066"/>
                </a:solidFill>
              </a:rPr>
              <a:t>掌握单词及短语：</a:t>
            </a:r>
            <a:r>
              <a:rPr lang="en-US" altLang="zh-CN" sz="3200" b="1" dirty="0">
                <a:solidFill>
                  <a:srgbClr val="FF0066"/>
                </a:solidFill>
              </a:rPr>
              <a:t>postcard, outdoor, not only…but also, take </a:t>
            </a:r>
            <a:r>
              <a:rPr lang="en-US" altLang="zh-CN" sz="3200" b="1" dirty="0" err="1">
                <a:solidFill>
                  <a:srgbClr val="FF0066"/>
                </a:solidFill>
              </a:rPr>
              <a:t>up,too</a:t>
            </a:r>
            <a:r>
              <a:rPr lang="en-US" altLang="zh-CN" sz="3200" b="1" dirty="0">
                <a:solidFill>
                  <a:srgbClr val="FF0066"/>
                </a:solidFill>
              </a:rPr>
              <a:t>…to,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1719263"/>
            <a:ext cx="8540750" cy="4762500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It is something you enjoy doing</a:t>
            </a:r>
          </a:p>
          <a:p>
            <a:pPr eaLnBrk="1" hangingPunct="1"/>
            <a:r>
              <a:rPr lang="en-US" altLang="zh-CN" dirty="0" smtClean="0"/>
              <a:t>It is not a job or a school subject</a:t>
            </a:r>
          </a:p>
          <a:p>
            <a:pPr eaLnBrk="1" hangingPunct="1"/>
            <a:r>
              <a:rPr lang="en-US" altLang="zh-CN" dirty="0" smtClean="0"/>
              <a:t>It’s just something you like to do in your spare time</a:t>
            </a:r>
          </a:p>
          <a:p>
            <a:pPr eaLnBrk="1" hangingPunct="1"/>
            <a:r>
              <a:rPr lang="en-US" altLang="zh-CN" dirty="0" smtClean="0"/>
              <a:t>It can build your </a:t>
            </a:r>
            <a:r>
              <a:rPr lang="en-US" altLang="zh-CN" dirty="0" err="1" smtClean="0"/>
              <a:t>cinfidence</a:t>
            </a:r>
            <a:r>
              <a:rPr lang="en-US" altLang="zh-CN" dirty="0" smtClean="0"/>
              <a:t> and make your life more </a:t>
            </a:r>
            <a:r>
              <a:rPr lang="en-US" altLang="zh-CN" dirty="0" err="1" smtClean="0"/>
              <a:t>colourful</a:t>
            </a:r>
            <a:endParaRPr lang="en-US" altLang="zh-CN" dirty="0" smtClean="0"/>
          </a:p>
        </p:txBody>
      </p:sp>
      <p:sp>
        <p:nvSpPr>
          <p:cNvPr id="15363" name="WordArt 4"/>
          <p:cNvSpPr>
            <a:spLocks noChangeArrowheads="1" noChangeShapeType="1" noTextEdit="1"/>
          </p:cNvSpPr>
          <p:nvPr/>
        </p:nvSpPr>
        <p:spPr bwMode="auto">
          <a:xfrm>
            <a:off x="311150" y="0"/>
            <a:ext cx="5556250" cy="13811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altLang="zh-CN" sz="4400" b="1" i="1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Can you guess?</a:t>
            </a:r>
            <a:endParaRPr lang="zh-CN" altLang="en-US" sz="4400" b="1" i="1" kern="10" dirty="0">
              <a:ln w="9525">
                <a:solidFill>
                  <a:srgbClr val="000000"/>
                </a:solidFill>
                <a:round/>
              </a:ln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4687888" y="4994275"/>
            <a:ext cx="811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1898650" y="5211763"/>
            <a:ext cx="20907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en-US"/>
          </a:p>
        </p:txBody>
      </p:sp>
      <p:sp>
        <p:nvSpPr>
          <p:cNvPr id="81931" name="Text Box 11"/>
          <p:cNvSpPr txBox="1">
            <a:spLocks noChangeArrowheads="1"/>
          </p:cNvSpPr>
          <p:nvPr/>
        </p:nvSpPr>
        <p:spPr bwMode="auto">
          <a:xfrm>
            <a:off x="1270794" y="4522788"/>
            <a:ext cx="1673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000"/>
              <a:t>hobby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6"/>
          <p:cNvSpPr txBox="1">
            <a:spLocks noChangeArrowheads="1"/>
          </p:cNvSpPr>
          <p:nvPr/>
        </p:nvSpPr>
        <p:spPr bwMode="auto">
          <a:xfrm>
            <a:off x="457200" y="1295400"/>
            <a:ext cx="83058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 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zh-CN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/>
        </p:nvSpPr>
        <p:spPr bwMode="auto">
          <a:xfrm>
            <a:off x="1997075" y="285750"/>
            <a:ext cx="5362575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altLang="zh-CN" sz="4400">
                <a:solidFill>
                  <a:srgbClr val="FF00FF"/>
                </a:solidFill>
                <a:latin typeface="Comic Sans MS" panose="030F0702030302020204" pitchFamily="66" charset="0"/>
              </a:rPr>
              <a:t>  </a:t>
            </a:r>
            <a:r>
              <a:rPr lang="en-US" altLang="zh-CN" sz="4800">
                <a:solidFill>
                  <a:srgbClr val="FF00FF"/>
                </a:solidFill>
                <a:latin typeface="Comic Sans MS" panose="030F0702030302020204" pitchFamily="66" charset="0"/>
              </a:rPr>
              <a:t>collections</a:t>
            </a:r>
          </a:p>
        </p:txBody>
      </p:sp>
      <p:pic>
        <p:nvPicPr>
          <p:cNvPr id="16388" name="Picture 6" descr="明信片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9388"/>
            <a:ext cx="3875088" cy="217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7" descr="石头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4338" y="3644900"/>
            <a:ext cx="3890962" cy="244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8" descr="邮票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16575" y="1111250"/>
            <a:ext cx="3144838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Text Box 10"/>
          <p:cNvSpPr txBox="1">
            <a:spLocks noChangeArrowheads="1"/>
          </p:cNvSpPr>
          <p:nvPr/>
        </p:nvSpPr>
        <p:spPr bwMode="auto">
          <a:xfrm>
            <a:off x="157163" y="3741738"/>
            <a:ext cx="2079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/>
              <a:t>postcards</a:t>
            </a:r>
          </a:p>
        </p:txBody>
      </p:sp>
      <p:sp>
        <p:nvSpPr>
          <p:cNvPr id="16392" name="Text Box 14"/>
          <p:cNvSpPr txBox="1">
            <a:spLocks noChangeArrowheads="1"/>
          </p:cNvSpPr>
          <p:nvPr/>
        </p:nvSpPr>
        <p:spPr bwMode="auto">
          <a:xfrm>
            <a:off x="6216650" y="3792538"/>
            <a:ext cx="21447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/>
              <a:t>stamps</a:t>
            </a:r>
          </a:p>
        </p:txBody>
      </p:sp>
      <p:sp>
        <p:nvSpPr>
          <p:cNvPr id="16393" name="Text Box 15"/>
          <p:cNvSpPr txBox="1">
            <a:spLocks noChangeArrowheads="1"/>
          </p:cNvSpPr>
          <p:nvPr/>
        </p:nvSpPr>
        <p:spPr bwMode="auto">
          <a:xfrm>
            <a:off x="3303588" y="6181725"/>
            <a:ext cx="1450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/>
              <a:t>stones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/>
          <p:cNvSpPr txBox="1">
            <a:spLocks noChangeArrowheads="1"/>
          </p:cNvSpPr>
          <p:nvPr/>
        </p:nvSpPr>
        <p:spPr bwMode="auto">
          <a:xfrm>
            <a:off x="457200" y="1295400"/>
            <a:ext cx="830580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 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zh-CN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/>
        </p:nvSpPr>
        <p:spPr bwMode="auto">
          <a:xfrm>
            <a:off x="2500313" y="0"/>
            <a:ext cx="4418012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altLang="zh-CN" sz="4800" b="1">
                <a:solidFill>
                  <a:srgbClr val="FF00FF"/>
                </a:solidFill>
                <a:latin typeface="Comic Sans MS" panose="030F0702030302020204" pitchFamily="66" charset="0"/>
              </a:rPr>
              <a:t>arts</a:t>
            </a:r>
          </a:p>
        </p:txBody>
      </p:sp>
      <p:sp>
        <p:nvSpPr>
          <p:cNvPr id="9220" name="Rectangle 4"/>
          <p:cNvSpPr>
            <a:spLocks noGrp="1" noChangeArrowheads="1"/>
          </p:cNvSpPr>
          <p:nvPr/>
        </p:nvSpPr>
        <p:spPr bwMode="auto">
          <a:xfrm>
            <a:off x="327025" y="4203700"/>
            <a:ext cx="2100263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CN" altLang="en-US" sz="3200" b="1">
                <a:solidFill>
                  <a:srgbClr val="FF9933"/>
                </a:solidFill>
                <a:latin typeface="Calibri" panose="020F0502020204030204" pitchFamily="34" charset="0"/>
              </a:rPr>
              <a:t>Singing</a:t>
            </a:r>
          </a:p>
        </p:txBody>
      </p:sp>
      <p:pic>
        <p:nvPicPr>
          <p:cNvPr id="17413" name="Picture 6" descr="唱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75"/>
            <a:ext cx="2824163" cy="245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7" descr="跳舞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0875" y="1171575"/>
            <a:ext cx="221456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8" descr="画画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70525" y="1173163"/>
            <a:ext cx="349091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3800475" y="42640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3263900" y="4497388"/>
            <a:ext cx="20129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FCC00"/>
                </a:solidFill>
              </a:rPr>
              <a:t>dancing</a:t>
            </a:r>
          </a:p>
        </p:txBody>
      </p: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6583363" y="4538663"/>
            <a:ext cx="21955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>
                <a:solidFill>
                  <a:srgbClr val="FF9933"/>
                </a:solidFill>
              </a:rPr>
              <a:t>drawing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/>
        </p:nvSpPr>
        <p:spPr bwMode="auto">
          <a:xfrm>
            <a:off x="2408238" y="311150"/>
            <a:ext cx="5586412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zh-CN" altLang="en-US" sz="4400">
                <a:solidFill>
                  <a:srgbClr val="FF00FF"/>
                </a:solidFill>
                <a:latin typeface="Comic Sans MS" panose="030F0702030302020204" pitchFamily="66" charset="0"/>
              </a:rPr>
              <a:t>Talk about hobbies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/>
        </p:nvSpPr>
        <p:spPr bwMode="auto">
          <a:xfrm>
            <a:off x="3492500" y="5734050"/>
            <a:ext cx="26574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Calibri" panose="020F0502020204030204" pitchFamily="34" charset="0"/>
              </a:rPr>
              <a:t>Watching TV </a:t>
            </a:r>
          </a:p>
        </p:txBody>
      </p:sp>
      <p:pic>
        <p:nvPicPr>
          <p:cNvPr id="10245" name="Picture 5" descr="picasb62fo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8900" y="1628775"/>
            <a:ext cx="3875088" cy="382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/>
        </p:nvSpPr>
        <p:spPr bwMode="auto">
          <a:xfrm>
            <a:off x="1930400" y="482600"/>
            <a:ext cx="6078538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altLang="zh-CN" sz="4400">
                <a:solidFill>
                  <a:srgbClr val="FF00FF"/>
                </a:solidFill>
                <a:latin typeface="Comic Sans MS" panose="030F0702030302020204" pitchFamily="66" charset="0"/>
              </a:rPr>
              <a:t>games</a:t>
            </a:r>
          </a:p>
        </p:txBody>
      </p:sp>
      <p:pic>
        <p:nvPicPr>
          <p:cNvPr id="19460" name="Picture 6" descr="象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" y="1811338"/>
            <a:ext cx="34861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7" descr="卡片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8975" y="1565275"/>
            <a:ext cx="4064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6"/>
          <p:cNvSpPr txBox="1">
            <a:spLocks noChangeArrowheads="1"/>
          </p:cNvSpPr>
          <p:nvPr/>
        </p:nvSpPr>
        <p:spPr bwMode="auto">
          <a:xfrm>
            <a:off x="457200" y="1308100"/>
            <a:ext cx="83058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18" charset="0"/>
              </a:rPr>
              <a:t> 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zh-CN" altLang="en-US" sz="24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/>
        </p:nvSpPr>
        <p:spPr bwMode="auto">
          <a:xfrm>
            <a:off x="1982788" y="484188"/>
            <a:ext cx="6196012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altLang="zh-CN" sz="4400">
                <a:solidFill>
                  <a:srgbClr val="FF00FF"/>
                </a:solidFill>
                <a:latin typeface="Comic Sans MS" panose="030F0702030302020204" pitchFamily="66" charset="0"/>
              </a:rPr>
              <a:t>Outdoor avtivities</a:t>
            </a:r>
          </a:p>
        </p:txBody>
      </p:sp>
      <p:pic>
        <p:nvPicPr>
          <p:cNvPr id="12293" name="Picture 5" descr="shuishangyundong2_0058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4963" y="1625600"/>
            <a:ext cx="3121025" cy="303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5" descr="u=2992288737,36368800&amp;gp=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2025" y="1677988"/>
            <a:ext cx="2744788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7" descr="篮球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3638" y="1516063"/>
            <a:ext cx="26003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800" b="1" smtClean="0"/>
              <a:t>others</a:t>
            </a:r>
          </a:p>
        </p:txBody>
      </p:sp>
      <p:pic>
        <p:nvPicPr>
          <p:cNvPr id="21507" name="Picture 4" descr="园艺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3" y="1566863"/>
            <a:ext cx="3811587" cy="3187700"/>
          </a:xfrm>
          <a:noFill/>
        </p:spPr>
      </p:pic>
      <p:pic>
        <p:nvPicPr>
          <p:cNvPr id="21508" name="Picture 5" descr="徒步旅行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05350" y="1644650"/>
            <a:ext cx="3911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522288" y="4995863"/>
            <a:ext cx="23256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/>
              <a:t>gardening</a:t>
            </a: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5040313" y="5268913"/>
            <a:ext cx="26130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/>
              <a:t>Go hiking</a:t>
            </a:r>
          </a:p>
        </p:txBody>
      </p: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WWW.2PPT.COM&#10;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国外超酷媒体演示幻灯片_2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主题46</Template>
  <TotalTime>0</TotalTime>
  <Words>558</Words>
  <Application>Microsoft Office PowerPoint</Application>
  <PresentationFormat>全屏显示(4:3)</PresentationFormat>
  <Paragraphs>90</Paragraphs>
  <Slides>18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0" baseType="lpstr">
      <vt:lpstr>MS PGothic</vt:lpstr>
      <vt:lpstr>汉仪大宋简</vt:lpstr>
      <vt:lpstr>黑体</vt:lpstr>
      <vt:lpstr>宋体</vt:lpstr>
      <vt:lpstr>微软雅黑</vt:lpstr>
      <vt:lpstr>Arial</vt:lpstr>
      <vt:lpstr>Arial Narrow</vt:lpstr>
      <vt:lpstr>Calibri</vt:lpstr>
      <vt:lpstr>Candara</vt:lpstr>
      <vt:lpstr>Comic Sans MS</vt:lpstr>
      <vt:lpstr>Times New Roman</vt:lpstr>
      <vt:lpstr>WWW.2PPT.COM
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others</vt:lpstr>
      <vt:lpstr>Let’s do it</vt:lpstr>
      <vt:lpstr>PowerPoint 演示文稿</vt:lpstr>
      <vt:lpstr>PowerPoint 演示文稿</vt:lpstr>
      <vt:lpstr>Let’s do it</vt:lpstr>
      <vt:lpstr>Language points:</vt:lpstr>
      <vt:lpstr>Let’s do it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2014-11-21T02:43:00Z</dcterms:created>
  <dcterms:modified xsi:type="dcterms:W3CDTF">2023-01-16T18:55:02Z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C2F765C7D7164905AC631247B400C29A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