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302" r:id="rId9"/>
    <p:sldId id="277" r:id="rId10"/>
    <p:sldId id="303" r:id="rId11"/>
    <p:sldId id="344" r:id="rId12"/>
    <p:sldId id="345" r:id="rId13"/>
    <p:sldId id="306" r:id="rId14"/>
    <p:sldId id="346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603845" y="2053354"/>
            <a:ext cx="9695056" cy="2219653"/>
            <a:chOff x="3775" y="1643"/>
            <a:chExt cx="11282" cy="3229"/>
          </a:xfrm>
        </p:grpSpPr>
        <p:sp>
          <p:nvSpPr>
            <p:cNvPr id="3" name="Rectangle 5"/>
            <p:cNvSpPr/>
            <p:nvPr/>
          </p:nvSpPr>
          <p:spPr>
            <a:xfrm>
              <a:off x="3775" y="3842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1643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　</a:t>
              </a:r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This is me!</a:t>
              </a:r>
              <a:endParaRPr lang="zh-CN" altLang="en-US" sz="6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24101" y="196449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0397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88091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3809079" y="1451647"/>
            <a:ext cx="304762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动词的一般现在时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199663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19939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3128" y="2321892"/>
            <a:ext cx="1134532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 am a student.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我是一名学生。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He is from Nanjing.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他来自南京。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We are in Class 1.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我们在一班。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—Are they happy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？他们开心吗？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—Yes, they are./No, they aren't.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是的，他们开心。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不，他们不开心。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2021446"/>
            <a:ext cx="11263086" cy="3483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</a:t>
            </a:r>
            <a:r>
              <a:rPr lang="zh-CN" altLang="en-US" sz="3000" b="1" dirty="0" smtClean="0"/>
              <a:t>肯定式：</a:t>
            </a:r>
            <a:r>
              <a:rPr lang="en-US" altLang="zh-CN" sz="3000" b="1" dirty="0" smtClean="0"/>
              <a:t>I am…You/We/They are… </a:t>
            </a:r>
            <a:r>
              <a:rPr lang="en-US" altLang="zh-CN" sz="3000" b="1" dirty="0" err="1" smtClean="0"/>
              <a:t>He/She</a:t>
            </a:r>
            <a:r>
              <a:rPr lang="en-US" altLang="zh-CN" sz="3000" b="1" dirty="0" smtClean="0"/>
              <a:t>/It is…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en-US" sz="3000" b="1" dirty="0" smtClean="0"/>
              <a:t>否定式：</a:t>
            </a:r>
            <a:r>
              <a:rPr lang="en-US" altLang="zh-CN" sz="3000" b="1" dirty="0" smtClean="0"/>
              <a:t>I am not… You/We/They are not…</a:t>
            </a:r>
            <a:r>
              <a:rPr lang="en-US" altLang="zh-CN" sz="3000" b="1" dirty="0" err="1" smtClean="0"/>
              <a:t>He/She</a:t>
            </a:r>
            <a:r>
              <a:rPr lang="en-US" altLang="zh-CN" sz="3000" b="1" dirty="0" smtClean="0"/>
              <a:t>/It is not…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</a:t>
            </a:r>
            <a:r>
              <a:rPr lang="zh-CN" altLang="en-US" sz="3000" b="1" dirty="0" smtClean="0"/>
              <a:t>一般疑问句和简略答语：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—Are you…</a:t>
            </a:r>
            <a:r>
              <a:rPr lang="zh-CN" altLang="en-US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—Yes, I am/we are./No, I am not/we aren't.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720166"/>
            <a:ext cx="11214337" cy="27907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—Is he/she/it…</a:t>
            </a:r>
            <a:r>
              <a:rPr lang="zh-CN" altLang="en-US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—Yes, he/she/it is./No, he/she/it isn't.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—Are they…</a:t>
            </a:r>
            <a:r>
              <a:rPr lang="zh-CN" altLang="en-US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—Yes, they are./No, they aren't.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05740"/>
            <a:ext cx="11030352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．“他是一名好学生吗？”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“是的，他是。”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a good student?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he is.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．我不在七年级七班。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in Class 7, Grade 7.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1964" y="3404840"/>
            <a:ext cx="3050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 he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51323" y="5447396"/>
            <a:ext cx="25993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            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0017" y="1591965"/>
            <a:ext cx="11030352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．他们是我的同班同学。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my classmates.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85069" y="2490441"/>
            <a:ext cx="30625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            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穿过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əʊvə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教室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klɑːsruːm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16771" y="3508628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634481" y="4303522"/>
            <a:ext cx="14951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classroom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over there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一位英语老师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86279" y="290262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在那边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120625" y="3681020"/>
            <a:ext cx="26292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 English teacher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I ________ a student.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我是一名学生。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________ ________ happy.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我们不高兴。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168499" y="2322993"/>
            <a:ext cx="7216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626817" y="3877956"/>
            <a:ext cx="32321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 not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66344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he our Chinese teacher?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他是我们的语文老师吗？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—Yes, he ________.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是的，他是。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you good at English, Sandy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桑迪，你擅长英语吗？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—No, I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．不，我不擅长。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926006" y="1391976"/>
            <a:ext cx="4891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593278" y="2942470"/>
            <a:ext cx="5343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846921" y="3714370"/>
            <a:ext cx="746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225143" y="5258162"/>
            <a:ext cx="2956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                not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穿过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198213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Look, Sandy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看，桑迪在那边。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went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asked her name.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我走过去问她叫什么名字。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作副词，意为“穿过”，还可表示“越过；翻转；结束”。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意为“在那边”。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travelled over the whole country.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他已经游遍了全国。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film is all over.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电影结束了。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Who's the boy over there?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那边的男孩是谁？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991890"/>
            <a:ext cx="1121433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还可以作介词，意为“在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上面；在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的上方；越过；遍及；多于，超过”。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bridge over the river.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这条河上方有一座桥。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over fifty years old.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他五十多岁了。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59688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King put a coat ________ the sleeping girl to keep her warm.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over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with		C. behind  		D. beside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7766" y="3864589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考查介词的用法。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over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上面”；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意为“和”；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behind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后面”；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beside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旁边”。句意：金太太在这个睡着的女孩身上盖上一件外套来使她暖和。故选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600072" y="2375765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宽屏</PresentationFormat>
  <Paragraphs>112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0A9B419DE02146F1A56456FEA68ACFCE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