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A280-A1E9-4C63-AC3B-808A1E5EDF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CCC-6486-477F-8DF0-425CA73FCE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1620-5DEE-4390-9716-4E9246AF80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95686"/>
            <a:ext cx="9144000" cy="1008112"/>
          </a:xfrm>
        </p:spPr>
        <p:txBody>
          <a:bodyPr/>
          <a:lstStyle/>
          <a:p>
            <a:r>
              <a:rPr lang="en-US" altLang="zh-CN" sz="4400" b="1" dirty="0"/>
              <a:t>There is a river near the village</a:t>
            </a:r>
            <a:endParaRPr lang="zh-CN" altLang="en-US" sz="4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3568" y="627534"/>
            <a:ext cx="7545579" cy="994410"/>
          </a:xfrm>
        </p:spPr>
        <p:txBody>
          <a:bodyPr/>
          <a:lstStyle/>
          <a:p>
            <a:r>
              <a:rPr lang="en-US" sz="3200" dirty="0" smtClean="0"/>
              <a:t>Unit 5 Country Life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95228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4337"/>
          <p:cNvSpPr>
            <a:spLocks noChangeArrowheads="1"/>
          </p:cNvSpPr>
          <p:nvPr/>
        </p:nvSpPr>
        <p:spPr bwMode="auto">
          <a:xfrm>
            <a:off x="1403351" y="1"/>
            <a:ext cx="6335713" cy="594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+mn-lt"/>
              </a:rPr>
              <a:t>What’s in the village?</a:t>
            </a:r>
          </a:p>
        </p:txBody>
      </p:sp>
      <p:pic>
        <p:nvPicPr>
          <p:cNvPr id="22531" name="图片 143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9"/>
            <a:ext cx="8135938" cy="41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7409"/>
          <p:cNvSpPr>
            <a:spLocks noChangeArrowheads="1"/>
          </p:cNvSpPr>
          <p:nvPr/>
        </p:nvSpPr>
        <p:spPr bwMode="auto">
          <a:xfrm>
            <a:off x="1403351" y="1"/>
            <a:ext cx="6335713" cy="594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FF"/>
                </a:solidFill>
                <a:latin typeface="+mn-lt"/>
              </a:rPr>
              <a:t>What’s in the tree?</a:t>
            </a: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250825" y="844154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There are</a:t>
            </a:r>
            <a:r>
              <a:rPr lang="en-US" altLang="zh-CN" sz="4000" dirty="0">
                <a:latin typeface="+mn-lt"/>
              </a:rPr>
              <a:t> many _____ in the trees.</a:t>
            </a:r>
          </a:p>
        </p:txBody>
      </p:sp>
      <p:sp>
        <p:nvSpPr>
          <p:cNvPr id="17413" name="文本框 17412"/>
          <p:cNvSpPr txBox="1">
            <a:spLocks noChangeArrowheads="1"/>
          </p:cNvSpPr>
          <p:nvPr/>
        </p:nvSpPr>
        <p:spPr bwMode="auto">
          <a:xfrm>
            <a:off x="3571869" y="803659"/>
            <a:ext cx="136208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bird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s</a:t>
            </a:r>
            <a:endParaRPr lang="en-US" altLang="zh-CN" sz="4000" dirty="0">
              <a:latin typeface="+mn-lt"/>
            </a:endParaRPr>
          </a:p>
        </p:txBody>
      </p:sp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250825" y="1653779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They are singing </a:t>
            </a: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happily</a:t>
            </a:r>
            <a:r>
              <a:rPr lang="en-US" altLang="zh-CN" sz="4000" dirty="0">
                <a:latin typeface="+mn-lt"/>
              </a:rPr>
              <a:t>.</a:t>
            </a:r>
          </a:p>
        </p:txBody>
      </p:sp>
      <p:pic>
        <p:nvPicPr>
          <p:cNvPr id="23558" name="图片 17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706291"/>
            <a:ext cx="4824413" cy="243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8" name="组合 17417"/>
          <p:cNvGrpSpPr/>
          <p:nvPr/>
        </p:nvGrpSpPr>
        <p:grpSpPr bwMode="auto">
          <a:xfrm>
            <a:off x="4643438" y="3003947"/>
            <a:ext cx="4284662" cy="2139553"/>
            <a:chOff x="2925" y="2523"/>
            <a:chExt cx="2699" cy="1797"/>
          </a:xfrm>
        </p:grpSpPr>
        <p:sp>
          <p:nvSpPr>
            <p:cNvPr id="23561" name="椭圆形标注 17415"/>
            <p:cNvSpPr>
              <a:spLocks noChangeArrowheads="1"/>
            </p:cNvSpPr>
            <p:nvPr/>
          </p:nvSpPr>
          <p:spPr bwMode="auto">
            <a:xfrm>
              <a:off x="2925" y="2523"/>
              <a:ext cx="2699" cy="1797"/>
            </a:xfrm>
            <a:prstGeom prst="wedgeEllipseCallout">
              <a:avLst>
                <a:gd name="adj1" fmla="val -55519"/>
                <a:gd name="adj2" fmla="val -39370"/>
              </a:avLst>
            </a:prstGeom>
            <a:noFill/>
            <a:ln w="571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+mn-lt"/>
              </a:endParaRPr>
            </a:p>
          </p:txBody>
        </p:sp>
        <p:pic>
          <p:nvPicPr>
            <p:cNvPr id="23562" name="图片 174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4" y="2532"/>
              <a:ext cx="2064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0" name="图片 174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409826"/>
            <a:ext cx="903287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9458"/>
          <p:cNvSpPr>
            <a:spLocks noChangeArrowheads="1"/>
          </p:cNvSpPr>
          <p:nvPr/>
        </p:nvSpPr>
        <p:spPr bwMode="auto">
          <a:xfrm>
            <a:off x="1187451" y="42863"/>
            <a:ext cx="7129463" cy="5738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FF"/>
                </a:solidFill>
                <a:latin typeface="+mn-lt"/>
              </a:rPr>
              <a:t>What’s </a:t>
            </a:r>
            <a:r>
              <a:rPr lang="en-US" altLang="zh-CN" sz="4800">
                <a:solidFill>
                  <a:srgbClr val="FF0000"/>
                </a:solidFill>
                <a:latin typeface="+mn-lt"/>
              </a:rPr>
              <a:t>near</a:t>
            </a:r>
            <a:r>
              <a:rPr lang="en-US" altLang="zh-CN" sz="4800">
                <a:solidFill>
                  <a:srgbClr val="0000FF"/>
                </a:solidFill>
                <a:latin typeface="+mn-lt"/>
              </a:rPr>
              <a:t> the village?</a:t>
            </a:r>
          </a:p>
        </p:txBody>
      </p:sp>
      <p:sp>
        <p:nvSpPr>
          <p:cNvPr id="19460" name="文本框 19459"/>
          <p:cNvSpPr txBox="1">
            <a:spLocks noChangeArrowheads="1"/>
          </p:cNvSpPr>
          <p:nvPr/>
        </p:nvSpPr>
        <p:spPr bwMode="auto">
          <a:xfrm>
            <a:off x="250825" y="844154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There is</a:t>
            </a:r>
            <a:r>
              <a:rPr lang="en-US" altLang="zh-CN" sz="4000" dirty="0">
                <a:latin typeface="+mn-lt"/>
              </a:rPr>
              <a:t> a ______ near the village.</a:t>
            </a:r>
          </a:p>
        </p:txBody>
      </p:sp>
      <p:pic>
        <p:nvPicPr>
          <p:cNvPr id="24581" name="图片 19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9" y="1628775"/>
            <a:ext cx="77755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椭圆 19462"/>
          <p:cNvSpPr>
            <a:spLocks noChangeArrowheads="1"/>
          </p:cNvSpPr>
          <p:nvPr/>
        </p:nvSpPr>
        <p:spPr bwMode="auto">
          <a:xfrm rot="651019">
            <a:off x="5976938" y="3046810"/>
            <a:ext cx="3160712" cy="1026319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85723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+mn-lt"/>
              </a:rPr>
              <a:t>river</a:t>
            </a:r>
            <a:endParaRPr lang="en-US" altLang="zh-CN" sz="36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2530"/>
          <p:cNvSpPr>
            <a:spLocks noChangeArrowheads="1"/>
          </p:cNvSpPr>
          <p:nvPr/>
        </p:nvSpPr>
        <p:spPr bwMode="auto">
          <a:xfrm>
            <a:off x="1116013" y="1"/>
            <a:ext cx="7129462" cy="5738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>
                <a:latin typeface="+mn-lt"/>
              </a:rPr>
              <a:t>Are there </a:t>
            </a:r>
            <a:r>
              <a:rPr lang="en-US" altLang="zh-CN" sz="4800">
                <a:solidFill>
                  <a:srgbClr val="FF0000"/>
                </a:solidFill>
                <a:latin typeface="+mn-lt"/>
              </a:rPr>
              <a:t>any</a:t>
            </a:r>
            <a:r>
              <a:rPr lang="en-US" altLang="zh-CN" sz="4800">
                <a:latin typeface="+mn-lt"/>
              </a:rPr>
              <a:t> fish in it?</a:t>
            </a:r>
          </a:p>
        </p:txBody>
      </p:sp>
      <p:pic>
        <p:nvPicPr>
          <p:cNvPr id="25603" name="图片 225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9" y="1437085"/>
            <a:ext cx="7921625" cy="37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组合 22532"/>
          <p:cNvGrpSpPr/>
          <p:nvPr/>
        </p:nvGrpSpPr>
        <p:grpSpPr bwMode="auto">
          <a:xfrm>
            <a:off x="6227763" y="3165873"/>
            <a:ext cx="2233612" cy="615553"/>
            <a:chOff x="3923" y="2704"/>
            <a:chExt cx="1407" cy="517"/>
          </a:xfrm>
        </p:grpSpPr>
        <p:pic>
          <p:nvPicPr>
            <p:cNvPr id="25607" name="图片 2253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" y="2704"/>
              <a:ext cx="4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图片 2253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2840"/>
              <a:ext cx="4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图片 2253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1" y="3022"/>
              <a:ext cx="4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图片 2253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5" y="2840"/>
              <a:ext cx="4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椭圆 22537"/>
          <p:cNvSpPr>
            <a:spLocks noChangeArrowheads="1"/>
          </p:cNvSpPr>
          <p:nvPr/>
        </p:nvSpPr>
        <p:spPr bwMode="auto">
          <a:xfrm rot="651019">
            <a:off x="5976938" y="3046810"/>
            <a:ext cx="3160712" cy="1026319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+mn-lt"/>
            </a:endParaRPr>
          </a:p>
        </p:txBody>
      </p:sp>
      <p:sp>
        <p:nvSpPr>
          <p:cNvPr id="22539" name="文本框 22538"/>
          <p:cNvSpPr txBox="1">
            <a:spLocks noChangeArrowheads="1"/>
          </p:cNvSpPr>
          <p:nvPr/>
        </p:nvSpPr>
        <p:spPr bwMode="auto">
          <a:xfrm>
            <a:off x="1187450" y="844154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+mn-lt"/>
              </a:rPr>
              <a:t>Yes, there are lots of fish.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099"/>
          <p:cNvSpPr>
            <a:spLocks noChangeArrowheads="1"/>
          </p:cNvSpPr>
          <p:nvPr/>
        </p:nvSpPr>
        <p:spPr bwMode="auto">
          <a:xfrm>
            <a:off x="1116013" y="1"/>
            <a:ext cx="7129462" cy="5738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latin typeface="+mn-lt"/>
              </a:rPr>
              <a:t>What’s in the river?</a:t>
            </a:r>
          </a:p>
        </p:txBody>
      </p:sp>
      <p:sp>
        <p:nvSpPr>
          <p:cNvPr id="4101" name="文本框 4100"/>
          <p:cNvSpPr txBox="1">
            <a:spLocks noChangeArrowheads="1"/>
          </p:cNvSpPr>
          <p:nvPr/>
        </p:nvSpPr>
        <p:spPr bwMode="auto">
          <a:xfrm>
            <a:off x="250825" y="844154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There are</a:t>
            </a:r>
            <a:r>
              <a:rPr lang="en-US" altLang="zh-CN" sz="4000" dirty="0">
                <a:latin typeface="+mn-lt"/>
              </a:rPr>
              <a:t> some ______ in the river.</a:t>
            </a:r>
          </a:p>
        </p:txBody>
      </p:sp>
      <p:sp>
        <p:nvSpPr>
          <p:cNvPr id="4103" name="文本框 4102"/>
          <p:cNvSpPr txBox="1">
            <a:spLocks noChangeArrowheads="1"/>
          </p:cNvSpPr>
          <p:nvPr/>
        </p:nvSpPr>
        <p:spPr bwMode="auto">
          <a:xfrm>
            <a:off x="250825" y="1653779"/>
            <a:ext cx="87137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They are </a:t>
            </a: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catch</a:t>
            </a:r>
            <a:r>
              <a:rPr lang="en-US" altLang="zh-CN" sz="4000" dirty="0">
                <a:latin typeface="+mn-lt"/>
              </a:rPr>
              <a:t>ing fish.</a:t>
            </a:r>
          </a:p>
        </p:txBody>
      </p:sp>
      <p:pic>
        <p:nvPicPr>
          <p:cNvPr id="26630" name="图片 41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2436019"/>
            <a:ext cx="4551362" cy="27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椭圆 4105"/>
          <p:cNvSpPr>
            <a:spLocks noChangeArrowheads="1"/>
          </p:cNvSpPr>
          <p:nvPr/>
        </p:nvSpPr>
        <p:spPr bwMode="auto">
          <a:xfrm>
            <a:off x="4140200" y="3868341"/>
            <a:ext cx="1366838" cy="75604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8036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+mn-lt"/>
              </a:rPr>
              <a:t>duck</a:t>
            </a:r>
            <a:r>
              <a:rPr lang="en-US" altLang="zh-CN" sz="3600" dirty="0">
                <a:latin typeface="+mn-lt"/>
              </a:rPr>
              <a:t>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4579"/>
          <p:cNvSpPr txBox="1">
            <a:spLocks noChangeArrowheads="1"/>
          </p:cNvSpPr>
          <p:nvPr/>
        </p:nvSpPr>
        <p:spPr bwMode="auto">
          <a:xfrm>
            <a:off x="395288" y="312981"/>
            <a:ext cx="849630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latin typeface="+mn-lt"/>
              </a:rPr>
              <a:t>This is </a:t>
            </a:r>
            <a:r>
              <a:rPr lang="en-US" altLang="zh-CN" sz="3600" dirty="0" err="1">
                <a:latin typeface="+mn-lt"/>
              </a:rPr>
              <a:t>Guo</a:t>
            </a:r>
            <a:r>
              <a:rPr lang="en-US" altLang="zh-CN" sz="3600" dirty="0">
                <a:latin typeface="+mn-lt"/>
              </a:rPr>
              <a:t> </a:t>
            </a:r>
            <a:r>
              <a:rPr lang="en-US" altLang="zh-CN" sz="3600" dirty="0" smtClean="0">
                <a:latin typeface="+mn-lt"/>
              </a:rPr>
              <a:t>Yang’s </a:t>
            </a:r>
            <a:r>
              <a:rPr lang="en-US" altLang="zh-CN" sz="3600" dirty="0">
                <a:latin typeface="+mn-lt"/>
              </a:rPr>
              <a:t>grandparents’ ________.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latin typeface="+mn-lt"/>
              </a:rPr>
              <a:t>There ____ many new and beautiful houses. There are many ______ in the trees. They are singing 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latin typeface="+mn-lt"/>
              </a:rPr>
              <a:t>There is a _______ near the village. There ___ lots of fish in it. There are some ______ in the river, too. Look! The ducks are _______ fish.</a:t>
            </a: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6732588" y="250031"/>
            <a:ext cx="14398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village</a:t>
            </a:r>
          </a:p>
        </p:txBody>
      </p:sp>
      <p:sp>
        <p:nvSpPr>
          <p:cNvPr id="24583" name="文本框 24582"/>
          <p:cNvSpPr txBox="1">
            <a:spLocks noChangeArrowheads="1"/>
          </p:cNvSpPr>
          <p:nvPr/>
        </p:nvSpPr>
        <p:spPr bwMode="auto">
          <a:xfrm>
            <a:off x="1692276" y="951310"/>
            <a:ext cx="14398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are</a:t>
            </a:r>
          </a:p>
        </p:txBody>
      </p:sp>
      <p:sp>
        <p:nvSpPr>
          <p:cNvPr id="24584" name="文本框 24583"/>
          <p:cNvSpPr txBox="1">
            <a:spLocks noChangeArrowheads="1"/>
          </p:cNvSpPr>
          <p:nvPr/>
        </p:nvSpPr>
        <p:spPr bwMode="auto">
          <a:xfrm>
            <a:off x="3492501" y="1491853"/>
            <a:ext cx="14398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birds</a:t>
            </a: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1928794" y="1928808"/>
            <a:ext cx="16557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+mn-lt"/>
              </a:rPr>
              <a:t>happily</a:t>
            </a:r>
          </a:p>
        </p:txBody>
      </p:sp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2555876" y="2680097"/>
            <a:ext cx="14398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river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468313" y="3165872"/>
            <a:ext cx="14398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are</a:t>
            </a:r>
          </a:p>
        </p:txBody>
      </p:sp>
      <p:sp>
        <p:nvSpPr>
          <p:cNvPr id="24588" name="文本框 24587"/>
          <p:cNvSpPr txBox="1">
            <a:spLocks noChangeArrowheads="1"/>
          </p:cNvSpPr>
          <p:nvPr/>
        </p:nvSpPr>
        <p:spPr bwMode="auto">
          <a:xfrm>
            <a:off x="7380288" y="3219450"/>
            <a:ext cx="14398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ducks</a:t>
            </a:r>
          </a:p>
        </p:txBody>
      </p:sp>
      <p:sp>
        <p:nvSpPr>
          <p:cNvPr id="24589" name="文本框 24588"/>
          <p:cNvSpPr txBox="1">
            <a:spLocks noChangeArrowheads="1"/>
          </p:cNvSpPr>
          <p:nvPr/>
        </p:nvSpPr>
        <p:spPr bwMode="auto">
          <a:xfrm>
            <a:off x="468313" y="4137422"/>
            <a:ext cx="20891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+mn-lt"/>
              </a:rPr>
              <a:t>catching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5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26332"/>
            <a:ext cx="7848600" cy="40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矩形 25604"/>
          <p:cNvSpPr>
            <a:spLocks noChangeArrowheads="1" noChangeShapeType="1" noTextEdit="1"/>
          </p:cNvSpPr>
          <p:nvPr/>
        </p:nvSpPr>
        <p:spPr bwMode="auto">
          <a:xfrm>
            <a:off x="1187450" y="141685"/>
            <a:ext cx="5238750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Talk about the village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6627"/>
          <p:cNvSpPr>
            <a:spLocks noChangeArrowheads="1" noChangeShapeType="1" noTextEdit="1"/>
          </p:cNvSpPr>
          <p:nvPr/>
        </p:nvSpPr>
        <p:spPr bwMode="auto">
          <a:xfrm>
            <a:off x="179512" y="483518"/>
            <a:ext cx="2663825" cy="102631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Homework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0723" name="文本框 26628"/>
          <p:cNvSpPr txBox="1">
            <a:spLocks noChangeArrowheads="1"/>
          </p:cNvSpPr>
          <p:nvPr/>
        </p:nvSpPr>
        <p:spPr bwMode="auto">
          <a:xfrm>
            <a:off x="323528" y="1707357"/>
            <a:ext cx="7884368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4000" b="1" dirty="0" smtClean="0">
                <a:solidFill>
                  <a:srgbClr val="FF0000"/>
                </a:solidFill>
                <a:latin typeface="+mn-lt"/>
              </a:rPr>
              <a:t>读</a:t>
            </a:r>
            <a:r>
              <a:rPr lang="zh-CN" altLang="en-US" sz="4000" dirty="0" smtClean="0">
                <a:latin typeface="+mn-lt"/>
              </a:rPr>
              <a:t> </a:t>
            </a:r>
            <a:r>
              <a:rPr lang="en-US" altLang="zh-CN" sz="4000" dirty="0" smtClean="0">
                <a:latin typeface="+mn-lt"/>
              </a:rPr>
              <a:t>read.</a:t>
            </a:r>
            <a:endParaRPr lang="en-US" altLang="zh-CN" sz="4000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</a:rPr>
              <a:t>预习</a:t>
            </a:r>
            <a:r>
              <a:rPr lang="zh-CN" altLang="en-US" sz="4000" dirty="0">
                <a:latin typeface="+mn-lt"/>
              </a:rPr>
              <a:t> </a:t>
            </a:r>
            <a:r>
              <a:rPr lang="en-US" altLang="zh-CN" sz="4000" dirty="0" smtClean="0">
                <a:latin typeface="+mn-lt"/>
              </a:rPr>
              <a:t>Preview.</a:t>
            </a:r>
            <a:endParaRPr lang="en-US" altLang="zh-CN" sz="4000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</a:rPr>
              <a:t>准备</a:t>
            </a:r>
            <a:r>
              <a:rPr lang="zh-CN" altLang="en-US" sz="4000" dirty="0">
                <a:latin typeface="+mn-lt"/>
              </a:rPr>
              <a:t> </a:t>
            </a:r>
            <a:r>
              <a:rPr lang="en-US" altLang="zh-CN" sz="4000" dirty="0">
                <a:latin typeface="+mn-lt"/>
              </a:rPr>
              <a:t>Prepare the oral English test.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075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3077" name="文本框 3076"/>
          <p:cNvSpPr txBox="1">
            <a:spLocks noChangeArrowheads="1"/>
          </p:cNvSpPr>
          <p:nvPr/>
        </p:nvSpPr>
        <p:spPr bwMode="auto">
          <a:xfrm>
            <a:off x="1142976" y="535768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is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4000" dirty="0">
                <a:latin typeface="+mn-lt"/>
              </a:rPr>
              <a:t> supermarket.</a:t>
            </a:r>
          </a:p>
        </p:txBody>
      </p:sp>
      <p:grpSp>
        <p:nvGrpSpPr>
          <p:cNvPr id="14340" name="组合 3079"/>
          <p:cNvGrpSpPr/>
          <p:nvPr/>
        </p:nvGrpSpPr>
        <p:grpSpPr bwMode="auto">
          <a:xfrm>
            <a:off x="500035" y="1243654"/>
            <a:ext cx="7993063" cy="3613547"/>
            <a:chOff x="340" y="1240"/>
            <a:chExt cx="5035" cy="3035"/>
          </a:xfrm>
        </p:grpSpPr>
        <p:pic>
          <p:nvPicPr>
            <p:cNvPr id="14342" name="图片 307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0" y="1240"/>
              <a:ext cx="5035" cy="3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图片 3077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5" y="3054"/>
              <a:ext cx="1068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217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9219" name="文本框 9218"/>
          <p:cNvSpPr txBox="1">
            <a:spLocks noChangeArrowheads="1"/>
          </p:cNvSpPr>
          <p:nvPr/>
        </p:nvSpPr>
        <p:spPr bwMode="auto">
          <a:xfrm>
            <a:off x="1187450" y="681038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is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4000" dirty="0">
                <a:latin typeface="+mn-lt"/>
              </a:rPr>
              <a:t> bookshop.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39445"/>
            <a:ext cx="6500858" cy="31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8193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187450" y="681038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is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4000" dirty="0">
                <a:latin typeface="+mn-lt"/>
              </a:rPr>
              <a:t> school.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80"/>
            <a:ext cx="6688960" cy="28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7169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1187450" y="681038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are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three </a:t>
            </a:r>
            <a:r>
              <a:rPr lang="en-US" altLang="zh-CN" sz="4000" dirty="0">
                <a:latin typeface="+mn-lt"/>
              </a:rPr>
              <a:t>dog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zh-CN" sz="4000" dirty="0">
                <a:latin typeface="+mn-lt"/>
              </a:rPr>
              <a:t>.</a:t>
            </a:r>
          </a:p>
        </p:txBody>
      </p:sp>
      <p:pic>
        <p:nvPicPr>
          <p:cNvPr id="17412" name="图片 7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4" y="1354931"/>
            <a:ext cx="7356475" cy="378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1265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1187450" y="681038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are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five </a:t>
            </a:r>
            <a:r>
              <a:rPr lang="en-US" altLang="zh-CN" sz="4000" dirty="0">
                <a:latin typeface="+mn-lt"/>
              </a:rPr>
              <a:t>house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zh-CN" sz="4000" dirty="0">
                <a:latin typeface="+mn-lt"/>
              </a:rPr>
              <a:t>.</a:t>
            </a:r>
          </a:p>
        </p:txBody>
      </p:sp>
      <p:pic>
        <p:nvPicPr>
          <p:cNvPr id="18436" name="图片 112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9" y="1339445"/>
            <a:ext cx="2122487" cy="16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图片 112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3107535"/>
            <a:ext cx="2349500" cy="197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图片 112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059656"/>
            <a:ext cx="2667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图片 112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1" y="1285866"/>
            <a:ext cx="2519363" cy="174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图片 112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165872"/>
            <a:ext cx="25892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0241"/>
          <p:cNvSpPr txBox="1">
            <a:spLocks noChangeArrowheads="1"/>
          </p:cNvSpPr>
          <p:nvPr/>
        </p:nvSpPr>
        <p:spPr bwMode="auto">
          <a:xfrm>
            <a:off x="468313" y="141685"/>
            <a:ext cx="820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你能用</a:t>
            </a:r>
            <a:r>
              <a:rPr lang="en-US" altLang="zh-CN" sz="2800" dirty="0">
                <a:latin typeface="+mn-lt"/>
              </a:rPr>
              <a:t>There </a:t>
            </a:r>
            <a:r>
              <a:rPr lang="en-US" altLang="zh-CN" sz="2800" dirty="0" smtClean="0">
                <a:latin typeface="+mn-lt"/>
              </a:rPr>
              <a:t>is</a:t>
            </a:r>
            <a:r>
              <a:rPr lang="zh-CN" altLang="en-US" sz="2800" dirty="0" smtClean="0">
                <a:latin typeface="+mn-lt"/>
              </a:rPr>
              <a:t>或</a:t>
            </a:r>
            <a:r>
              <a:rPr lang="en-US" altLang="zh-CN" sz="2800" dirty="0" smtClean="0">
                <a:latin typeface="+mn-lt"/>
              </a:rPr>
              <a:t>There </a:t>
            </a:r>
            <a:r>
              <a:rPr lang="en-US" altLang="zh-CN" sz="2800" dirty="0">
                <a:latin typeface="+mn-lt"/>
              </a:rPr>
              <a:t>are</a:t>
            </a:r>
            <a:r>
              <a:rPr lang="zh-CN" altLang="en-US" sz="2800" dirty="0">
                <a:latin typeface="+mn-lt"/>
              </a:rPr>
              <a:t>来描述下面的图片吗？</a:t>
            </a: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468313" y="681038"/>
            <a:ext cx="84248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There are</a:t>
            </a:r>
            <a:r>
              <a:rPr lang="en-US" altLang="zh-CN" sz="4000" dirty="0">
                <a:latin typeface="+mn-lt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many </a:t>
            </a:r>
            <a:r>
              <a:rPr lang="en-US" altLang="zh-CN" sz="4000" dirty="0">
                <a:latin typeface="+mn-lt"/>
              </a:rPr>
              <a:t>tree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s </a:t>
            </a:r>
            <a:r>
              <a:rPr lang="en-US" altLang="zh-CN" sz="4000" dirty="0">
                <a:latin typeface="+mn-lt"/>
              </a:rPr>
              <a:t>and flower</a:t>
            </a:r>
            <a:r>
              <a:rPr lang="en-US" altLang="zh-CN" sz="4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zh-CN" sz="4000" dirty="0">
                <a:latin typeface="+mn-lt"/>
              </a:rPr>
              <a:t>.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39444"/>
            <a:ext cx="8636050" cy="38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5363"/>
          <p:cNvSpPr txBox="1">
            <a:spLocks noChangeArrowheads="1"/>
          </p:cNvSpPr>
          <p:nvPr/>
        </p:nvSpPr>
        <p:spPr bwMode="auto">
          <a:xfrm>
            <a:off x="223838" y="250032"/>
            <a:ext cx="882015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Jenny, Danny and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Yang are visiting a beautiful place at the weekend.</a:t>
            </a:r>
          </a:p>
        </p:txBody>
      </p:sp>
      <p:pic>
        <p:nvPicPr>
          <p:cNvPr id="20483" name="图片 1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906191"/>
            <a:ext cx="6408737" cy="32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矩形 15364"/>
          <p:cNvSpPr>
            <a:spLocks noChangeArrowheads="1"/>
          </p:cNvSpPr>
          <p:nvPr/>
        </p:nvSpPr>
        <p:spPr bwMode="auto">
          <a:xfrm>
            <a:off x="2285985" y="1312069"/>
            <a:ext cx="4319587" cy="594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FF"/>
                </a:solidFill>
                <a:latin typeface="+mn-lt"/>
              </a:rPr>
              <a:t>Where is it?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6385"/>
          <p:cNvSpPr>
            <a:spLocks noChangeArrowheads="1"/>
          </p:cNvSpPr>
          <p:nvPr/>
        </p:nvSpPr>
        <p:spPr bwMode="auto">
          <a:xfrm>
            <a:off x="2124075" y="1"/>
            <a:ext cx="4319588" cy="594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FF"/>
                </a:solidFill>
                <a:latin typeface="+mn-lt"/>
              </a:rPr>
              <a:t>Where is it?</a:t>
            </a:r>
          </a:p>
        </p:txBody>
      </p:sp>
      <p:sp>
        <p:nvSpPr>
          <p:cNvPr id="21507" name="文本框 16387"/>
          <p:cNvSpPr txBox="1">
            <a:spLocks noChangeArrowheads="1"/>
          </p:cNvSpPr>
          <p:nvPr/>
        </p:nvSpPr>
        <p:spPr bwMode="auto">
          <a:xfrm>
            <a:off x="128589" y="857239"/>
            <a:ext cx="92678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A. It’s in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Yang’s </a:t>
            </a:r>
            <a:r>
              <a:rPr lang="en-US" altLang="zh-CN" sz="4000" dirty="0" smtClean="0">
                <a:latin typeface="+mn-lt"/>
              </a:rPr>
              <a:t>grandparents</a:t>
            </a:r>
            <a:r>
              <a:rPr lang="en-US" altLang="zh-CN" sz="4000" dirty="0">
                <a:latin typeface="+mn-lt"/>
              </a:rPr>
              <a:t>’ village.</a:t>
            </a:r>
          </a:p>
        </p:txBody>
      </p:sp>
      <p:sp>
        <p:nvSpPr>
          <p:cNvPr id="21508" name="文本框 16389"/>
          <p:cNvSpPr txBox="1">
            <a:spLocks noChangeArrowheads="1"/>
          </p:cNvSpPr>
          <p:nvPr/>
        </p:nvSpPr>
        <p:spPr bwMode="auto">
          <a:xfrm>
            <a:off x="122239" y="1653779"/>
            <a:ext cx="88931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+mn-lt"/>
              </a:rPr>
              <a:t>B. It’s in </a:t>
            </a:r>
            <a:r>
              <a:rPr lang="en-US" altLang="zh-CN" sz="4000" dirty="0" err="1">
                <a:latin typeface="+mn-lt"/>
              </a:rPr>
              <a:t>Guo</a:t>
            </a:r>
            <a:r>
              <a:rPr lang="en-US" altLang="zh-CN" sz="4000" dirty="0">
                <a:latin typeface="+mn-lt"/>
              </a:rPr>
              <a:t> Yang’s grandparents’ city.</a:t>
            </a:r>
          </a:p>
        </p:txBody>
      </p:sp>
      <p:sp>
        <p:nvSpPr>
          <p:cNvPr id="16391" name="文本框 16390"/>
          <p:cNvSpPr txBox="1">
            <a:spLocks noChangeArrowheads="1"/>
          </p:cNvSpPr>
          <p:nvPr/>
        </p:nvSpPr>
        <p:spPr bwMode="auto">
          <a:xfrm>
            <a:off x="7429520" y="857239"/>
            <a:ext cx="16573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village</a:t>
            </a:r>
          </a:p>
        </p:txBody>
      </p:sp>
      <p:pic>
        <p:nvPicPr>
          <p:cNvPr id="21510" name="图片 163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6" y="2706291"/>
            <a:ext cx="4824413" cy="243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椭圆 16392"/>
          <p:cNvSpPr>
            <a:spLocks noChangeArrowheads="1"/>
          </p:cNvSpPr>
          <p:nvPr/>
        </p:nvSpPr>
        <p:spPr bwMode="auto">
          <a:xfrm>
            <a:off x="0" y="897731"/>
            <a:ext cx="755650" cy="53935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Country Life Lesson 1_课件1</Template>
  <TotalTime>0</TotalTime>
  <Words>354</Words>
  <Application>Microsoft Office PowerPoint</Application>
  <PresentationFormat>全屏显示(16:9)</PresentationFormat>
  <Paragraphs>68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5 Country Life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2020-06-20T01:44:00Z</dcterms:created>
  <dcterms:modified xsi:type="dcterms:W3CDTF">2023-01-16T18:55:14Z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D548C35766D24C7898DB8AC6DC01082F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