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B0"/>
    <a:srgbClr val="FF6699"/>
    <a:srgbClr val="0099FF"/>
    <a:srgbClr val="66CCFF"/>
    <a:srgbClr val="0000FF"/>
    <a:srgbClr val="FFE48F"/>
    <a:srgbClr val="FF006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48" autoAdjust="0"/>
    <p:restoredTop sz="94660" autoAdjust="0"/>
  </p:normalViewPr>
  <p:slideViewPr>
    <p:cSldViewPr snapToGrid="0">
      <p:cViewPr varScale="1">
        <p:scale>
          <a:sx n="146" d="100"/>
          <a:sy n="146" d="100"/>
        </p:scale>
        <p:origin x="-624" y="-90"/>
      </p:cViewPr>
      <p:guideLst>
        <p:guide orient="horz" pos="1620"/>
        <p:guide pos="28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fld id="{DEF316D9-15BE-4D24-9F0E-3283474BB82D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356FF133-A071-42D3-8E98-15F056BD00FC}" type="slidenum">
              <a:rPr lang="zh-CN" altLang="en-US">
                <a:latin typeface="Arial" panose="020B0604020202020204" pitchFamily="34" charset="0"/>
              </a:rPr>
              <a:t>24</a:t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87FA1-3B54-41FC-ABB6-DCDA30097B3D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26A55-15CC-4588-AF08-38031FFD79B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7EE03-D208-477D-B22E-A4D4AAA7A480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15289-07E4-4D08-AC9F-71A70DEE697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5AF5C1-65CE-4DA2-9AB2-8C0F8BBA1575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397E8-D79A-4C62-955E-81BEC9D837CF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909132-A745-4591-9109-6E716D0D13C4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6EE6D-8CEA-4BE3-8725-43388A17F73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58C430-6D83-446C-A942-018620F7160B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5C460-EA6A-430C-BC4B-01B3DB76E212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3069BC-471F-43BA-AEB2-1A5DFC334689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FB5D6-FC51-4D6E-981A-A2784484E17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9C9229-ED42-493F-AFF8-5530064600E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D1BB8-5FE4-4124-A190-EA8E61697BB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0E7577-4F74-4F03-BD34-302AB8380FC7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27806-C7B1-4A02-8FC9-994C62F1933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E4377-97AC-4D7A-BECF-674DA77EA8AA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BFC80-E440-41AE-BDC2-C3CE83104D1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EB3A14-4962-4069-8EA2-84A4380A594E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4BD64-5D8E-4753-B34C-F1F82EC3892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E598078B-291F-4F4E-98AA-C46715CD9BA1}" type="datetimeFigureOut">
              <a:rPr lang="zh-CN" altLang="en-US"/>
              <a:t>2023-01-17</a:t>
            </a:fld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4CC5AF8D-9621-4904-AA81-52E0651DDAB3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02&#65288;&#23398;&#21333;&#35789;&#65289;.wm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>
            <a:off x="1034605" y="2213592"/>
            <a:ext cx="706437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87" name="副标题 2"/>
          <p:cNvSpPr>
            <a:spLocks noGrp="1"/>
          </p:cNvSpPr>
          <p:nvPr>
            <p:ph type="subTitle" idx="4294967295"/>
          </p:nvPr>
        </p:nvSpPr>
        <p:spPr>
          <a:xfrm>
            <a:off x="1118199" y="2356194"/>
            <a:ext cx="6400800" cy="66516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七年级下册</a:t>
            </a:r>
          </a:p>
        </p:txBody>
      </p:sp>
      <p:sp>
        <p:nvSpPr>
          <p:cNvPr id="6" name="矩形 5"/>
          <p:cNvSpPr/>
          <p:nvPr/>
        </p:nvSpPr>
        <p:spPr>
          <a:xfrm>
            <a:off x="1" y="802370"/>
            <a:ext cx="9143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2</a:t>
            </a:r>
          </a:p>
          <a:p>
            <a:pPr algn="ctr" eaLnBrk="1" hangingPunct="1">
              <a:defRPr/>
            </a:pP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What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time do you </a:t>
            </a:r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go </a:t>
            </a:r>
            <a:r>
              <a:rPr lang="en-US" altLang="zh-CN" sz="40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to school?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" y="3949494"/>
            <a:ext cx="914399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29733" y="3027317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46275" y="719138"/>
            <a:ext cx="2414588" cy="185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3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557213"/>
            <a:ext cx="13081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31838" y="2889250"/>
            <a:ext cx="7699375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</a:rPr>
              <a:t>A:</a:t>
            </a:r>
            <a:r>
              <a:rPr lang="en-US" altLang="zh-CN" sz="2600" b="1" dirty="0">
                <a:latin typeface="Times New Roman" panose="02020603050405020304" pitchFamily="18" charset="0"/>
              </a:rPr>
              <a:t>W</a:t>
            </a:r>
            <a:r>
              <a:rPr lang="zh-CN" altLang="en-US" sz="2600" b="1" dirty="0">
                <a:latin typeface="Times New Roman" panose="02020603050405020304" pitchFamily="18" charset="0"/>
              </a:rPr>
              <a:t>hat time do you usually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a shower and brush </a:t>
            </a:r>
            <a:endParaRPr lang="en-US" altLang="zh-CN" sz="2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teeth</a:t>
            </a:r>
            <a:r>
              <a:rPr lang="zh-CN" altLang="en-US" sz="2600" b="1" dirty="0">
                <a:latin typeface="Times New Roman" panose="02020603050405020304" pitchFamily="18" charset="0"/>
              </a:rPr>
              <a:t> , Rick?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 dirty="0">
                <a:latin typeface="Times New Roman" panose="02020603050405020304" pitchFamily="18" charset="0"/>
              </a:rPr>
              <a:t>B:I </a:t>
            </a:r>
            <a:r>
              <a:rPr lang="zh-CN" altLang="en-US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take a shower and brush teeth</a:t>
            </a:r>
            <a:r>
              <a:rPr lang="zh-CN" altLang="en-US" sz="2600" b="1" dirty="0">
                <a:latin typeface="Times New Roman" panose="02020603050405020304" pitchFamily="18" charset="0"/>
              </a:rPr>
              <a:t> at six forty.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774S02`FT(XFEYBA_AY}K]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0" y="771525"/>
            <a:ext cx="1979613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xs4060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8525" y="2733675"/>
            <a:ext cx="2128838" cy="167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62300" y="636588"/>
            <a:ext cx="5118100" cy="389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A:What time do you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breakfast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B:I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breakfast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seven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o’clock.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A:What time do you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dressed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B:I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dressed</a:t>
            </a: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seven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twenty.</a:t>
            </a:r>
            <a:endParaRPr lang="en-US" altLang="zh-C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9700" y="865188"/>
            <a:ext cx="2951163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63650" y="3230563"/>
            <a:ext cx="652938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</a:rPr>
              <a:t>A: What time do you usually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go to school</a:t>
            </a:r>
            <a:r>
              <a:rPr lang="zh-CN" altLang="en-US" sz="2600" b="1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2600" b="1">
                <a:latin typeface="Times New Roman" panose="02020603050405020304" pitchFamily="18" charset="0"/>
              </a:rPr>
              <a:t>B:I usually </a:t>
            </a:r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18" charset="0"/>
              </a:rPr>
              <a:t>go to school</a:t>
            </a:r>
            <a:r>
              <a:rPr lang="zh-CN" altLang="en-US" sz="2600" b="1">
                <a:latin typeface="Times New Roman" panose="02020603050405020304" pitchFamily="18" charset="0"/>
              </a:rPr>
              <a:t> at seven thirty.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57288" y="531813"/>
            <a:ext cx="7318375" cy="11572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to the conversation and complete the sentences. </a:t>
            </a:r>
          </a:p>
        </p:txBody>
      </p:sp>
      <p:grpSp>
        <p:nvGrpSpPr>
          <p:cNvPr id="79875" name="组合 4"/>
          <p:cNvGrpSpPr/>
          <p:nvPr/>
        </p:nvGrpSpPr>
        <p:grpSpPr bwMode="auto">
          <a:xfrm>
            <a:off x="417513" y="7334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9877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411663" y="2176463"/>
            <a:ext cx="4064000" cy="1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Jim has ____ brothers and ____ sisters.  Jim’s family has ________ shower.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638800" y="2262188"/>
            <a:ext cx="9128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35488" y="2747963"/>
            <a:ext cx="81597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010150" y="3240088"/>
            <a:ext cx="13906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</a:t>
            </a:r>
          </a:p>
        </p:txBody>
      </p:sp>
      <p:pic>
        <p:nvPicPr>
          <p:cNvPr id="798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7400" y="1905000"/>
            <a:ext cx="33813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600075"/>
            <a:ext cx="6907213" cy="12128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again. Complete the shower schedule for Jim’s family. </a:t>
            </a:r>
          </a:p>
        </p:txBody>
      </p:sp>
      <p:grpSp>
        <p:nvGrpSpPr>
          <p:cNvPr id="80899" name="组合 4"/>
          <p:cNvGrpSpPr/>
          <p:nvPr/>
        </p:nvGrpSpPr>
        <p:grpSpPr bwMode="auto">
          <a:xfrm>
            <a:off x="417513" y="9017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8090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641350" y="2163763"/>
            <a:ext cx="7742238" cy="2005012"/>
            <a:chOff x="641117" y="2163909"/>
            <a:chExt cx="7742238" cy="2005012"/>
          </a:xfrm>
        </p:grpSpPr>
        <p:grpSp>
          <p:nvGrpSpPr>
            <p:cNvPr id="80904" name="组合 14"/>
            <p:cNvGrpSpPr/>
            <p:nvPr/>
          </p:nvGrpSpPr>
          <p:grpSpPr bwMode="auto">
            <a:xfrm>
              <a:off x="641117" y="2163909"/>
              <a:ext cx="7742238" cy="2005012"/>
              <a:chOff x="615950" y="1836738"/>
              <a:chExt cx="7742238" cy="2005012"/>
            </a:xfrm>
          </p:grpSpPr>
          <p:sp>
            <p:nvSpPr>
              <p:cNvPr id="7" name="对角圆角矩形 6"/>
              <p:cNvSpPr/>
              <p:nvPr/>
            </p:nvSpPr>
            <p:spPr>
              <a:xfrm>
                <a:off x="615950" y="1836738"/>
                <a:ext cx="7742238" cy="2005012"/>
              </a:xfrm>
              <a:prstGeom prst="round2Diag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zh-CN" altLang="en-US"/>
              </a:p>
            </p:txBody>
          </p:sp>
          <p:cxnSp>
            <p:nvCxnSpPr>
              <p:cNvPr id="5" name="直接连接符 4"/>
              <p:cNvCxnSpPr>
                <a:stCxn id="7" idx="3"/>
                <a:endCxn id="7" idx="1"/>
              </p:cNvCxnSpPr>
              <p:nvPr/>
            </p:nvCxnSpPr>
            <p:spPr>
              <a:xfrm>
                <a:off x="4487863" y="1836738"/>
                <a:ext cx="0" cy="2005012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162300" y="1836738"/>
                <a:ext cx="0" cy="2005012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1828800" y="1836738"/>
                <a:ext cx="0" cy="2005012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5789613" y="1836738"/>
                <a:ext cx="0" cy="2005012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7097713" y="1836738"/>
                <a:ext cx="0" cy="2005012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>
                <a:stCxn id="7" idx="2"/>
                <a:endCxn id="7" idx="0"/>
              </p:cNvCxnSpPr>
              <p:nvPr/>
            </p:nvCxnSpPr>
            <p:spPr>
              <a:xfrm>
                <a:off x="615950" y="2840038"/>
                <a:ext cx="7742238" cy="0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0912" name="TextBox 15"/>
            <p:cNvSpPr txBox="1">
              <a:spLocks noChangeArrowheads="1"/>
            </p:cNvSpPr>
            <p:nvPr/>
          </p:nvSpPr>
          <p:spPr bwMode="auto">
            <a:xfrm>
              <a:off x="772834" y="2371230"/>
              <a:ext cx="1016625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Name</a:t>
              </a:r>
              <a:endParaRPr lang="zh-CN" altLang="en-US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sp>
          <p:nvSpPr>
            <p:cNvPr id="80913" name="TextBox 18"/>
            <p:cNvSpPr txBox="1">
              <a:spLocks noChangeArrowheads="1"/>
            </p:cNvSpPr>
            <p:nvPr/>
          </p:nvSpPr>
          <p:spPr bwMode="auto">
            <a:xfrm>
              <a:off x="789612" y="3377909"/>
              <a:ext cx="919226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Time</a:t>
              </a:r>
            </a:p>
          </p:txBody>
        </p:sp>
        <p:sp>
          <p:nvSpPr>
            <p:cNvPr id="80914" name="TextBox 19"/>
            <p:cNvSpPr txBox="1">
              <a:spLocks noChangeArrowheads="1"/>
            </p:cNvSpPr>
            <p:nvPr/>
          </p:nvSpPr>
          <p:spPr bwMode="auto">
            <a:xfrm>
              <a:off x="2153455" y="2411719"/>
              <a:ext cx="760144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Bob</a:t>
              </a:r>
            </a:p>
          </p:txBody>
        </p:sp>
        <p:sp>
          <p:nvSpPr>
            <p:cNvPr id="80915" name="TextBox 20"/>
            <p:cNvSpPr txBox="1">
              <a:spLocks noChangeArrowheads="1"/>
            </p:cNvSpPr>
            <p:nvPr/>
          </p:nvSpPr>
          <p:spPr bwMode="auto">
            <a:xfrm>
              <a:off x="3388035" y="2417196"/>
              <a:ext cx="979755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Mary</a:t>
              </a:r>
            </a:p>
          </p:txBody>
        </p:sp>
        <p:sp>
          <p:nvSpPr>
            <p:cNvPr id="80916" name="TextBox 21"/>
            <p:cNvSpPr txBox="1">
              <a:spLocks noChangeArrowheads="1"/>
            </p:cNvSpPr>
            <p:nvPr/>
          </p:nvSpPr>
          <p:spPr bwMode="auto">
            <a:xfrm>
              <a:off x="4756838" y="2417196"/>
              <a:ext cx="851515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Jack</a:t>
              </a:r>
            </a:p>
          </p:txBody>
        </p:sp>
        <p:sp>
          <p:nvSpPr>
            <p:cNvPr id="80917" name="TextBox 22"/>
            <p:cNvSpPr txBox="1">
              <a:spLocks noChangeArrowheads="1"/>
            </p:cNvSpPr>
            <p:nvPr/>
          </p:nvSpPr>
          <p:spPr bwMode="auto">
            <a:xfrm>
              <a:off x="6066919" y="2417196"/>
              <a:ext cx="721672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Jim</a:t>
              </a:r>
            </a:p>
          </p:txBody>
        </p:sp>
        <p:sp>
          <p:nvSpPr>
            <p:cNvPr id="80918" name="TextBox 23"/>
            <p:cNvSpPr txBox="1">
              <a:spLocks noChangeArrowheads="1"/>
            </p:cNvSpPr>
            <p:nvPr/>
          </p:nvSpPr>
          <p:spPr bwMode="auto">
            <a:xfrm>
              <a:off x="7301498" y="2417196"/>
              <a:ext cx="963725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Anna</a:t>
              </a:r>
            </a:p>
          </p:txBody>
        </p:sp>
        <p:sp>
          <p:nvSpPr>
            <p:cNvPr id="80919" name="TextBox 24"/>
            <p:cNvSpPr txBox="1">
              <a:spLocks noChangeArrowheads="1"/>
            </p:cNvSpPr>
            <p:nvPr/>
          </p:nvSpPr>
          <p:spPr bwMode="auto">
            <a:xfrm>
              <a:off x="2143355" y="3383444"/>
              <a:ext cx="795411" cy="530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5:30</a:t>
              </a:r>
            </a:p>
          </p:txBody>
        </p:sp>
      </p:grp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492500" y="3421063"/>
            <a:ext cx="8747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5:50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4752975" y="3413125"/>
            <a:ext cx="92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6:15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6067425" y="3413125"/>
            <a:ext cx="8636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6:30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377113" y="3414713"/>
            <a:ext cx="812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smtClean="0">
                <a:solidFill>
                  <a:srgbClr val="FF0000"/>
                </a:solidFill>
                <a:latin typeface="+mj-lt"/>
              </a:rPr>
              <a:t>6:45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98588" y="547688"/>
            <a:ext cx="4089400" cy="6524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Now talk about yourself.</a:t>
            </a:r>
          </a:p>
        </p:txBody>
      </p:sp>
      <p:grpSp>
        <p:nvGrpSpPr>
          <p:cNvPr id="81923" name="组合 4"/>
          <p:cNvGrpSpPr/>
          <p:nvPr/>
        </p:nvGrpSpPr>
        <p:grpSpPr bwMode="auto">
          <a:xfrm>
            <a:off x="560388" y="5826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8192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1813" y="2274888"/>
            <a:ext cx="3067050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圆角矩形标注 2"/>
          <p:cNvSpPr>
            <a:spLocks noChangeArrowheads="1"/>
          </p:cNvSpPr>
          <p:nvPr/>
        </p:nvSpPr>
        <p:spPr bwMode="auto">
          <a:xfrm>
            <a:off x="614363" y="1484313"/>
            <a:ext cx="2998787" cy="1041400"/>
          </a:xfrm>
          <a:prstGeom prst="wedgeRoundRectCallout">
            <a:avLst>
              <a:gd name="adj1" fmla="val 41037"/>
              <a:gd name="adj2" fmla="val 73472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What time do you usually get up?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8" name="圆角矩形标注 7"/>
          <p:cNvSpPr>
            <a:spLocks noChangeArrowheads="1"/>
          </p:cNvSpPr>
          <p:nvPr/>
        </p:nvSpPr>
        <p:spPr bwMode="auto">
          <a:xfrm>
            <a:off x="5983288" y="1360488"/>
            <a:ext cx="2616200" cy="1039812"/>
          </a:xfrm>
          <a:prstGeom prst="wedgeRoundRectCallout">
            <a:avLst>
              <a:gd name="adj1" fmla="val -39060"/>
              <a:gd name="adj2" fmla="val 7830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 always get up at five fifty.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9" name="圆角矩形标注 8"/>
          <p:cNvSpPr>
            <a:spLocks noChangeArrowheads="1"/>
          </p:cNvSpPr>
          <p:nvPr/>
        </p:nvSpPr>
        <p:spPr bwMode="auto">
          <a:xfrm>
            <a:off x="498475" y="3317875"/>
            <a:ext cx="2573338" cy="1039813"/>
          </a:xfrm>
          <a:prstGeom prst="wedgeRoundRectCallout">
            <a:avLst>
              <a:gd name="adj1" fmla="val 56037"/>
              <a:gd name="adj2" fmla="val -10338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Wow! I never get up so early.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79700" y="2274888"/>
            <a:ext cx="3067050" cy="238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5478463" y="1182688"/>
            <a:ext cx="3179762" cy="1092200"/>
          </a:xfrm>
          <a:prstGeom prst="wedgeRoundRectCallout">
            <a:avLst>
              <a:gd name="adj1" fmla="val -39060"/>
              <a:gd name="adj2" fmla="val 78306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What time do you usually go to school?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20688" y="923925"/>
            <a:ext cx="3479800" cy="1335088"/>
          </a:xfrm>
          <a:prstGeom prst="wedgeRoundRectCallout">
            <a:avLst>
              <a:gd name="adj1" fmla="val 29704"/>
              <a:gd name="adj2" fmla="val 6781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2D05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 always go to school at seven thirty.</a:t>
            </a:r>
          </a:p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How about you?</a:t>
            </a:r>
            <a:endParaRPr lang="zh-CN" altLang="en-US" sz="2600" b="1" dirty="0">
              <a:latin typeface="+mj-lt"/>
              <a:ea typeface="+mn-ea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6089650" y="3036888"/>
            <a:ext cx="2592388" cy="1285875"/>
          </a:xfrm>
          <a:prstGeom prst="wedgeRoundRectCallout">
            <a:avLst>
              <a:gd name="adj1" fmla="val -67106"/>
              <a:gd name="adj2" fmla="val -2856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B0F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n-ea"/>
              </a:rPr>
              <a:t>I always go to school at seven twenty.</a:t>
            </a:r>
            <a:endParaRPr lang="zh-CN" altLang="en-US" sz="2600" b="1" dirty="0">
              <a:latin typeface="+mj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63663" y="344488"/>
            <a:ext cx="4608512" cy="52245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Role-play the conversation.</a:t>
            </a:r>
          </a:p>
        </p:txBody>
      </p:sp>
      <p:grpSp>
        <p:nvGrpSpPr>
          <p:cNvPr id="83971" name="组合 4"/>
          <p:cNvGrpSpPr/>
          <p:nvPr/>
        </p:nvGrpSpPr>
        <p:grpSpPr bwMode="auto">
          <a:xfrm>
            <a:off x="530225" y="37941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8397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2d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17550" y="923925"/>
            <a:ext cx="7772400" cy="348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Read the conversation, then answer the following </a:t>
            </a:r>
          </a:p>
          <a:p>
            <a:pPr eaLnBrk="1" hangingPunct="1">
              <a:lnSpc>
                <a:spcPct val="113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questions.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50000"/>
              </a:lnSpc>
              <a:spcBef>
                <a:spcPts val="1800"/>
              </a:spcBef>
              <a:buFont typeface="Arial" panose="020B0604020202020204" pitchFamily="34" charset="0"/>
              <a:buAutoNum type="circleNumDbPlain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What time does Scott usually get up?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AutoNum type="circleNumDbPlain" startAt="2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Does Scott exercise at ten?</a:t>
            </a:r>
          </a:p>
          <a:p>
            <a:pPr eaLnBrk="1" hangingPunct="1">
              <a:lnSpc>
                <a:spcPct val="200000"/>
              </a:lnSpc>
              <a:spcBef>
                <a:spcPct val="50000"/>
              </a:spcBef>
              <a:buFont typeface="Arial" panose="020B0604020202020204" pitchFamily="34" charset="0"/>
              <a:buAutoNum type="circleNumDbPlain" startAt="2"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I’m never late for work.(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英译汉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4575" y="2322513"/>
            <a:ext cx="6076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He usually get up at eight thirty at night.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42988" y="3222625"/>
            <a:ext cx="5199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No, he exercise at about ten twenty.</a:t>
            </a:r>
            <a:r>
              <a:rPr lang="en-US" altLang="zh-CN" sz="2600" b="1"/>
              <a:t> 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973138" y="4206875"/>
            <a:ext cx="41052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600" b="1" dirty="0" smtClean="0">
                <a:solidFill>
                  <a:srgbClr val="FF0000"/>
                </a:solidFill>
                <a:latin typeface="+mj-ea"/>
                <a:ea typeface="+mj-ea"/>
              </a:rPr>
              <a:t>我上班从不迟到。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469900" y="696913"/>
            <a:ext cx="8231188" cy="393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Interviewer: Scott has an interesting job. He works at a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radio station. Scott, what time is your radio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show?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Scott:            From twelve o’clock at night to six o’clock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in the morning.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Interviewer: What time do you usually get up?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Scott:            At eight thirty at night. Then I eat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breakfast at nine.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2390775" y="1652588"/>
            <a:ext cx="1762125" cy="79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圆角矩形 4"/>
          <p:cNvSpPr>
            <a:spLocks noChangeArrowheads="1"/>
          </p:cNvSpPr>
          <p:nvPr/>
        </p:nvSpPr>
        <p:spPr bwMode="auto">
          <a:xfrm>
            <a:off x="244475" y="1182688"/>
            <a:ext cx="2081213" cy="546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600" b="1" dirty="0">
                <a:latin typeface="+mj-ea"/>
                <a:ea typeface="+mj-ea"/>
              </a:rPr>
              <a:t>广播电视台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2325688" y="2647950"/>
            <a:ext cx="8810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19850" y="2638425"/>
            <a:ext cx="441325" cy="31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圆角矩形 9"/>
          <p:cNvSpPr>
            <a:spLocks noChangeArrowheads="1"/>
          </p:cNvSpPr>
          <p:nvPr/>
        </p:nvSpPr>
        <p:spPr bwMode="auto">
          <a:xfrm>
            <a:off x="5475288" y="1036638"/>
            <a:ext cx="2717800" cy="12319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j-ea"/>
              </a:rPr>
              <a:t>from…to… </a:t>
            </a:r>
          </a:p>
          <a:p>
            <a:pPr algn="ctr" eaLnBrk="1" hangingPunct="1">
              <a:defRPr/>
            </a:pPr>
            <a:r>
              <a:rPr lang="zh-CN" altLang="en-US" sz="2600" b="1" dirty="0">
                <a:latin typeface="+mj-ea"/>
                <a:ea typeface="+mj-ea"/>
              </a:rPr>
              <a:t>从</a:t>
            </a:r>
            <a:r>
              <a:rPr lang="en-US" altLang="zh-CN" sz="2600" b="1" dirty="0">
                <a:latin typeface="+mj-ea"/>
                <a:ea typeface="+mj-ea"/>
              </a:rPr>
              <a:t>……</a:t>
            </a:r>
            <a:r>
              <a:rPr lang="zh-CN" altLang="en-US" sz="2600" b="1" dirty="0">
                <a:latin typeface="+mj-ea"/>
                <a:ea typeface="+mj-ea"/>
              </a:rPr>
              <a:t>到</a:t>
            </a:r>
            <a:r>
              <a:rPr lang="en-US" altLang="zh-CN" sz="2600" b="1" dirty="0">
                <a:latin typeface="+mj-ea"/>
                <a:ea typeface="+mj-ea"/>
              </a:rPr>
              <a:t>……</a:t>
            </a:r>
            <a:r>
              <a:rPr lang="zh-CN" altLang="en-US" sz="2600" b="1" dirty="0">
                <a:latin typeface="+mj-ea"/>
                <a:ea typeface="+mj-ea"/>
              </a:rPr>
              <a:t>从</a:t>
            </a:r>
            <a:r>
              <a:rPr lang="en-US" altLang="zh-CN" sz="2600" b="1" dirty="0">
                <a:latin typeface="+mj-ea"/>
                <a:ea typeface="+mj-ea"/>
              </a:rPr>
              <a:t>……</a:t>
            </a:r>
            <a:r>
              <a:rPr lang="zh-CN" altLang="en-US" sz="2600" b="1" dirty="0">
                <a:latin typeface="+mj-ea"/>
                <a:ea typeface="+mj-ea"/>
              </a:rPr>
              <a:t>至</a:t>
            </a:r>
            <a:r>
              <a:rPr lang="en-US" altLang="zh-CN" sz="2600" b="1" dirty="0">
                <a:latin typeface="+mj-ea"/>
                <a:ea typeface="+mj-ea"/>
              </a:rPr>
              <a:t>……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4473575" y="4067175"/>
            <a:ext cx="1122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圆角矩形 12"/>
          <p:cNvSpPr>
            <a:spLocks noChangeArrowheads="1"/>
          </p:cNvSpPr>
          <p:nvPr/>
        </p:nvSpPr>
        <p:spPr bwMode="auto">
          <a:xfrm>
            <a:off x="5221288" y="4170363"/>
            <a:ext cx="2673350" cy="5461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2600" b="1" dirty="0">
                <a:latin typeface="+mj-ea"/>
                <a:ea typeface="+mj-ea"/>
              </a:rPr>
              <a:t>在夜晚；在夜里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Box 1"/>
          <p:cNvSpPr txBox="1">
            <a:spLocks noChangeArrowheads="1"/>
          </p:cNvSpPr>
          <p:nvPr/>
        </p:nvSpPr>
        <p:spPr bwMode="auto">
          <a:xfrm>
            <a:off x="469900" y="1200150"/>
            <a:ext cx="82311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Interviewer: That’s funny time for breakfast!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Scott:            Yeah. After that, I usually exercise at about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  ten twenty.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Interviewer: When do you go to work?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Scott:            At eleven o’clock, so I’m never late for work.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5519738" y="3590925"/>
            <a:ext cx="2189162" cy="79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圆角矩形 3"/>
          <p:cNvSpPr>
            <a:spLocks noChangeArrowheads="1"/>
          </p:cNvSpPr>
          <p:nvPr/>
        </p:nvSpPr>
        <p:spPr bwMode="auto">
          <a:xfrm>
            <a:off x="5562600" y="3692525"/>
            <a:ext cx="2146300" cy="83026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DAFDA7"/>
                    </a:gs>
                    <a:gs pos="35001">
                      <a:srgbClr val="E4FDC2"/>
                    </a:gs>
                    <a:gs pos="100000">
                      <a:srgbClr val="F5FFE6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8B954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2600" b="1" dirty="0">
                <a:latin typeface="+mj-lt"/>
                <a:ea typeface="+mj-ea"/>
              </a:rPr>
              <a:t>be late for</a:t>
            </a:r>
          </a:p>
          <a:p>
            <a:pPr algn="ctr" eaLnBrk="1" hangingPunct="1">
              <a:defRPr/>
            </a:pPr>
            <a:r>
              <a:rPr lang="zh-CN" altLang="en-US" sz="2600" b="1" dirty="0">
                <a:latin typeface="+mj-ea"/>
                <a:ea typeface="+mj-ea"/>
              </a:rPr>
              <a:t>迟到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563" y="130175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87"/>
          <p:cNvSpPr>
            <a:spLocks noChangeArrowheads="1"/>
          </p:cNvSpPr>
          <p:nvPr/>
        </p:nvSpPr>
        <p:spPr bwMode="auto">
          <a:xfrm>
            <a:off x="901700" y="330200"/>
            <a:ext cx="2384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Lead-in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89188" y="660400"/>
            <a:ext cx="49625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>
                <a:latin typeface="Comic Sans MS" panose="030F0702030302020204" pitchFamily="66" charset="0"/>
                <a:ea typeface="黑体" panose="02010609060101010101" charset="-122"/>
              </a:rPr>
              <a:t>What time is it?</a:t>
            </a:r>
          </a:p>
        </p:txBody>
      </p:sp>
      <p:pic>
        <p:nvPicPr>
          <p:cNvPr id="5" name="Picture 3" descr="8875077_135557505192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6525" y="2755900"/>
            <a:ext cx="2005013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25600" y="3759200"/>
            <a:ext cx="2971800" cy="9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7:30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It is seven thirty</a:t>
            </a:r>
            <a:r>
              <a:rPr lang="en-US" altLang="zh-CN" sz="2600" dirty="0" smtClean="0">
                <a:latin typeface="+mj-lt"/>
              </a:rPr>
              <a:t>.</a:t>
            </a:r>
          </a:p>
        </p:txBody>
      </p:sp>
      <p:pic>
        <p:nvPicPr>
          <p:cNvPr id="7" name="Picture 5" descr="t01cbb108121ec5c90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81175" y="1403350"/>
            <a:ext cx="2217738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437063" y="1489075"/>
            <a:ext cx="3378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10:25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It is ten twenty-five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utoUpdateAnimBg="0"/>
      <p:bldP spid="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7325" y="381000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387"/>
          <p:cNvSpPr>
            <a:spLocks noChangeArrowheads="1"/>
          </p:cNvSpPr>
          <p:nvPr/>
        </p:nvSpPr>
        <p:spPr bwMode="auto">
          <a:xfrm>
            <a:off x="965200" y="577850"/>
            <a:ext cx="3182938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Language points</a:t>
            </a:r>
          </a:p>
        </p:txBody>
      </p:sp>
      <p:sp>
        <p:nvSpPr>
          <p:cNvPr id="87044" name="TextBox 1"/>
          <p:cNvSpPr txBox="1">
            <a:spLocks noChangeArrowheads="1"/>
          </p:cNvSpPr>
          <p:nvPr/>
        </p:nvSpPr>
        <p:spPr bwMode="auto">
          <a:xfrm>
            <a:off x="469900" y="1190625"/>
            <a:ext cx="8162925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1. What time do you usually get up, Rick?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里克，你通常几点起床？</a:t>
            </a:r>
          </a:p>
        </p:txBody>
      </p:sp>
      <p:sp>
        <p:nvSpPr>
          <p:cNvPr id="87045" name="TextBox 2"/>
          <p:cNvSpPr txBox="1">
            <a:spLocks noChangeArrowheads="1"/>
          </p:cNvSpPr>
          <p:nvPr/>
        </p:nvSpPr>
        <p:spPr bwMode="auto">
          <a:xfrm>
            <a:off x="1152525" y="2243138"/>
            <a:ext cx="747077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time“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什么时候”，用来提问具体的时间点。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9900" y="2943225"/>
            <a:ext cx="66643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—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你几点吃早饭？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—7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点 。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— What time do you eat breakfast?      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— At 7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00.     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87400" y="1033463"/>
            <a:ext cx="37004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what time</a:t>
            </a:r>
            <a:r>
              <a:rPr lang="zh-CN" altLang="en-US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</a:t>
            </a:r>
            <a:r>
              <a:rPr lang="en-US" altLang="zh-CN" sz="2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when</a:t>
            </a:r>
            <a:endParaRPr lang="zh-CN" altLang="en-US" sz="2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87400" y="1616075"/>
            <a:ext cx="79025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what time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只用于询问具体的时间点，表示的时间比较精确。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）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when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既可问时间点，也可问时间段，询问年、月及日期。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620713" y="990600"/>
            <a:ext cx="7877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I always get up at five fifty.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我总是五点五十起床。</a:t>
            </a:r>
          </a:p>
        </p:txBody>
      </p:sp>
      <p:sp>
        <p:nvSpPr>
          <p:cNvPr id="89091" name="TextBox 2"/>
          <p:cNvSpPr txBox="1">
            <a:spLocks noChangeArrowheads="1"/>
          </p:cNvSpPr>
          <p:nvPr/>
        </p:nvSpPr>
        <p:spPr bwMode="auto">
          <a:xfrm>
            <a:off x="620713" y="1711325"/>
            <a:ext cx="79438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at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作为介词，意为“在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……”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，用来表示时间。其后一般跟表示钟点的词。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04863" y="2949575"/>
            <a:ext cx="71897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3:00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点        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9:15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9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点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15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2775" y="511175"/>
            <a:ext cx="284956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辨析：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at, in </a:t>
            </a:r>
            <a:r>
              <a:rPr lang="zh-CN" altLang="en-US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与 </a:t>
            </a:r>
            <a:r>
              <a:rPr lang="en-US" altLang="zh-CN" sz="2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on </a:t>
            </a:r>
            <a:endParaRPr lang="zh-CN" altLang="en-US" sz="2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61988" y="1062038"/>
            <a:ext cx="799941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）介词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常用于时刻前或一些固定的习惯用语中。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63563" y="2730500"/>
            <a:ext cx="77755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2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）介词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用在月份、季节、年份等前面，也可以表示在上午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下午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晚上。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1063" y="1658938"/>
            <a:ext cx="46958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half past ten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10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点半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        在夜晚                    在中午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736850" y="2144713"/>
            <a:ext cx="12874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 night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397500" y="2127250"/>
            <a:ext cx="12509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6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 noon</a:t>
            </a:r>
            <a:endParaRPr lang="zh-CN" alt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89000" y="3736975"/>
            <a:ext cx="5715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例：在上午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下午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/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晚上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in the morning/afternoon/evening</a:t>
            </a:r>
            <a:endParaRPr lang="zh-CN" altLang="en-US" sz="2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12775" y="968375"/>
            <a:ext cx="7761288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3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）介词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用在日期、星期几、节日前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,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也用来表示具体某一天的上午、下午或晚上。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2138" y="2012950"/>
            <a:ext cx="756761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例：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on November 1st               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11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1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日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on Children’s Day             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在儿童节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on Tuesday evening              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在星期二晚上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on the afternoon of July 5th    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在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7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月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5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日的下午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Box 1"/>
          <p:cNvSpPr txBox="1">
            <a:spLocks noChangeArrowheads="1"/>
          </p:cNvSpPr>
          <p:nvPr/>
        </p:nvSpPr>
        <p:spPr bwMode="auto">
          <a:xfrm>
            <a:off x="469900" y="322263"/>
            <a:ext cx="8129588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3. That’s a funny time for breakfast!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                                    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那个时间吃早饭真有意思！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5213" y="1279525"/>
            <a:ext cx="5337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time for…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表示“做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……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的时间”。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8163" y="1806575"/>
            <a:ext cx="8059737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time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是名词，意为“时间”。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常用结构：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It’s time for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是做某事的时间。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It’s time(for sb.)to do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sth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.    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是某人做某事的时间。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3088" y="3760788"/>
            <a:ext cx="78962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相关短语：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at times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有时；                     </a:t>
            </a: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in time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及时；</a:t>
            </a:r>
            <a:endParaRPr lang="en-US" altLang="zh-CN" sz="2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                on time </a:t>
            </a:r>
            <a:r>
              <a:rPr lang="zh-CN" altLang="en-US" sz="2600" b="1">
                <a:latin typeface="Times New Roman" panose="02020603050405020304" pitchFamily="18" charset="0"/>
                <a:ea typeface="黑体" panose="02010609060101010101" charset="-122"/>
              </a:rPr>
              <a:t>按时；准时。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306388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Rectangle 387"/>
          <p:cNvSpPr>
            <a:spLocks noChangeArrowheads="1"/>
          </p:cNvSpPr>
          <p:nvPr/>
        </p:nvSpPr>
        <p:spPr bwMode="auto">
          <a:xfrm>
            <a:off x="1019175" y="512763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94212" name="Text Box 3"/>
          <p:cNvSpPr txBox="1">
            <a:spLocks noChangeArrowheads="1"/>
          </p:cNvSpPr>
          <p:nvPr/>
        </p:nvSpPr>
        <p:spPr bwMode="auto">
          <a:xfrm>
            <a:off x="468313" y="1106488"/>
            <a:ext cx="8424862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我早上六点起床。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I ______ ______ ______ six in the morning.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他的爸爸晚上九点洗澡。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His father ______ ______ ______ ______ nine in the 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evening.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你姐姐几点刷牙？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______ ______ ______ your sister brush teeth?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8900" y="1579563"/>
            <a:ext cx="30289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get        up         at</a:t>
            </a:r>
            <a:endParaRPr lang="en-US" altLang="zh-CN" sz="26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27300" y="2570163"/>
            <a:ext cx="40671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takes      a        shower    at</a:t>
            </a:r>
            <a:endParaRPr lang="en-US" altLang="zh-CN" sz="2600" b="1">
              <a:solidFill>
                <a:srgbClr val="FF000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19175" y="4002088"/>
            <a:ext cx="31289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</a:rPr>
              <a:t>What    time     does</a:t>
            </a:r>
            <a:r>
              <a:rPr lang="zh-CN" altLang="en-US" sz="26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4113" y="862013"/>
            <a:ext cx="40782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9BBB59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en-US" altLang="zh-CN" sz="2600" b="1" dirty="0">
                <a:solidFill>
                  <a:schemeClr val="dk1"/>
                </a:solidFill>
                <a:latin typeface="Times New Roman" panose="02020603050405020304" pitchFamily="18" charset="0"/>
                <a:ea typeface="黑体" panose="02010609060101010101" charset="-122"/>
              </a:rPr>
              <a:t>in         at          on</a:t>
            </a:r>
            <a:endParaRPr lang="zh-CN" altLang="en-US" sz="2600" b="1" dirty="0">
              <a:solidFill>
                <a:schemeClr val="dk1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5235" name="TextBox 2"/>
          <p:cNvSpPr txBox="1">
            <a:spLocks noChangeArrowheads="1"/>
          </p:cNvSpPr>
          <p:nvPr/>
        </p:nvSpPr>
        <p:spPr bwMode="auto">
          <a:xfrm>
            <a:off x="889000" y="1706563"/>
            <a:ext cx="7442200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 7 o’clock      _____ April        _____ noon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 2011             _____ summer    _____ Monday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 five thirty    _____ the morning of May 12</a:t>
            </a:r>
            <a:r>
              <a:rPr lang="en-US" altLang="zh-CN" sz="2600" b="1" baseline="30000" dirty="0">
                <a:latin typeface="Times New Roman" panose="02020603050405020304" pitchFamily="18" charset="0"/>
                <a:ea typeface="黑体" panose="02010609060101010101" charset="-122"/>
              </a:rPr>
              <a:t>th</a:t>
            </a:r>
            <a:endParaRPr lang="en-US" altLang="zh-CN" sz="2600" b="1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_____ the morning          ______  Tuesday afternoon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40163" y="1808163"/>
            <a:ext cx="463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31888" y="2352675"/>
            <a:ext cx="463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40163" y="2352675"/>
            <a:ext cx="463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32225" y="2995613"/>
            <a:ext cx="5365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99188" y="2352675"/>
            <a:ext cx="463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08525" y="3576638"/>
            <a:ext cx="5381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58875" y="3576638"/>
            <a:ext cx="4635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in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54113" y="1797050"/>
            <a:ext cx="4619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92838" y="1808163"/>
            <a:ext cx="4619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127125" y="2987675"/>
            <a:ext cx="4619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at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Box 1"/>
          <p:cNvSpPr txBox="1">
            <a:spLocks noChangeArrowheads="1"/>
          </p:cNvSpPr>
          <p:nvPr/>
        </p:nvSpPr>
        <p:spPr bwMode="auto">
          <a:xfrm>
            <a:off x="498475" y="920750"/>
            <a:ext cx="8101013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一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When did the terrible earthquake happen in </a:t>
            </a:r>
            <a:r>
              <a:rPr lang="en-US" altLang="zh-CN" sz="2600" b="1" dirty="0" err="1">
                <a:latin typeface="Times New Roman" panose="02020603050405020304" pitchFamily="18" charset="0"/>
                <a:ea typeface="黑体" panose="02010609060101010101" charset="-122"/>
              </a:rPr>
              <a:t>Ya’an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 Sichuan?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—It happened _____ 8:02 _____ the morning of April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20th,2013.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A. on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                         B. at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on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    C. at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in                      D. on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on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0" y="1827213"/>
            <a:ext cx="4064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569913" y="612775"/>
            <a:ext cx="7827962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He is a bus driver. He _____ in the bus  _____ .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stays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station             B. works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station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C. worker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stop              D. work</a:t>
            </a: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stop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Some workers in that factory have to work _____ 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night.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    A. at             B. for        C. with           D. among</a:t>
            </a:r>
            <a:endParaRPr lang="zh-CN" altLang="en-US" sz="2600" b="1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37050" y="630238"/>
            <a:ext cx="4079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B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291388" y="2014538"/>
            <a:ext cx="4254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A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7285" name="TextBox 4"/>
          <p:cNvSpPr txBox="1">
            <a:spLocks noChangeArrowheads="1"/>
          </p:cNvSpPr>
          <p:nvPr/>
        </p:nvSpPr>
        <p:spPr bwMode="auto">
          <a:xfrm>
            <a:off x="569913" y="3433763"/>
            <a:ext cx="7654925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4. It’s  _____ school. Let’s go to school.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latin typeface="Times New Roman" panose="02020603050405020304" pitchFamily="18" charset="0"/>
                <a:ea typeface="黑体" panose="02010609060101010101" charset="-122"/>
              </a:rPr>
              <a:t>    A. Time       B. time to C. time for      D. times on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39900" y="3417888"/>
            <a:ext cx="423863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C</a:t>
            </a:r>
            <a:endParaRPr lang="zh-CN" altLang="en-US" sz="2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2X5I504250-324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50988" y="655638"/>
            <a:ext cx="20510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medium_24571dd129e96b9520f5705e6c9e028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6550" y="2968625"/>
            <a:ext cx="1995488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106863" y="895350"/>
            <a:ext cx="33115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8:00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It is eight (o’clock).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106863" y="3130550"/>
            <a:ext cx="3527425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9:05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600" b="1" dirty="0" smtClean="0">
                <a:solidFill>
                  <a:srgbClr val="FF0000"/>
                </a:solidFill>
                <a:latin typeface="+mj-lt"/>
              </a:rPr>
              <a:t>It is nine o five.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0850" y="1025525"/>
            <a:ext cx="2230438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125" y="1025525"/>
            <a:ext cx="23764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1271588" y="3541713"/>
            <a:ext cx="3443287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It is seven fifteen.</a:t>
            </a: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5064125" y="3541713"/>
            <a:ext cx="298767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2600" b="1">
                <a:solidFill>
                  <a:srgbClr val="FF0000"/>
                </a:solidFill>
                <a:latin typeface="Comic Sans MS" panose="030F0702030302020204" pitchFamily="66" charset="0"/>
              </a:rPr>
              <a:t>It is nine thirty.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点击画面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00425" y="4460875"/>
            <a:ext cx="24749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2" descr="http://img02.tooopen.com/downs/images/2010/7/27/sy_20100727205420385050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87625" y="1036638"/>
            <a:ext cx="3965575" cy="338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9588" y="522288"/>
            <a:ext cx="28860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358752"/>
            <a:ext cx="64166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Match the activities with the pictures.</a:t>
            </a:r>
          </a:p>
        </p:txBody>
      </p:sp>
      <p:grpSp>
        <p:nvGrpSpPr>
          <p:cNvPr id="72707" name="组合 4"/>
          <p:cNvGrpSpPr/>
          <p:nvPr/>
        </p:nvGrpSpPr>
        <p:grpSpPr bwMode="auto">
          <a:xfrm>
            <a:off x="466725" y="334963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2709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1a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sp>
        <p:nvSpPr>
          <p:cNvPr id="72710" name="TextBox 2"/>
          <p:cNvSpPr txBox="1">
            <a:spLocks noChangeArrowheads="1"/>
          </p:cNvSpPr>
          <p:nvPr/>
        </p:nvSpPr>
        <p:spPr bwMode="auto">
          <a:xfrm>
            <a:off x="727075" y="1077913"/>
            <a:ext cx="33845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1. get up             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2. go to school   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3. get dressed    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4. brush teeth    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5. eat breakfast  ____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</a:rPr>
              <a:t>6. take a shower ____ </a:t>
            </a:r>
          </a:p>
        </p:txBody>
      </p:sp>
      <p:pic>
        <p:nvPicPr>
          <p:cNvPr id="8" name="Picture 4" descr="{6VJ[}ZCLH8)@D)}(N(XZD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33888" y="1011238"/>
            <a:ext cx="3287712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382963" y="1177925"/>
            <a:ext cx="61595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313113" y="1754188"/>
            <a:ext cx="5588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3324225" y="2401888"/>
            <a:ext cx="503238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3365500" y="2978150"/>
            <a:ext cx="5032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f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325813" y="3567113"/>
            <a:ext cx="503237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359150" y="4146550"/>
            <a:ext cx="390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+mj-lt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09713" y="1834606"/>
            <a:ext cx="6921500" cy="100258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Listen and match the times with the actions.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en-US" altLang="zh-CN" sz="24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draw lines from the clocks to the pictures. </a:t>
            </a:r>
          </a:p>
        </p:txBody>
      </p:sp>
      <p:grpSp>
        <p:nvGrpSpPr>
          <p:cNvPr id="73731" name="组合 4"/>
          <p:cNvGrpSpPr/>
          <p:nvPr/>
        </p:nvGrpSpPr>
        <p:grpSpPr bwMode="auto">
          <a:xfrm>
            <a:off x="671513" y="1955800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373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{6VJ[}ZCLH8)@D)}(N(XZ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4A8F0"/>
              </a:clrFrom>
              <a:clrTo>
                <a:srgbClr val="54A8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30413" y="271463"/>
            <a:ext cx="5106987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5029200" y="1143000"/>
            <a:ext cx="1500188" cy="21478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H="1" flipV="1">
            <a:off x="2678113" y="1698625"/>
            <a:ext cx="1535112" cy="1084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H="1" flipV="1">
            <a:off x="2701925" y="2560638"/>
            <a:ext cx="762000" cy="222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145213" y="3290888"/>
            <a:ext cx="141287" cy="1101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3522663" y="2560638"/>
            <a:ext cx="1762125" cy="157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3863975" y="2085975"/>
            <a:ext cx="2281238" cy="23066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74761" name="组合 4"/>
          <p:cNvGrpSpPr/>
          <p:nvPr/>
        </p:nvGrpSpPr>
        <p:grpSpPr bwMode="auto">
          <a:xfrm>
            <a:off x="298450" y="280988"/>
            <a:ext cx="838200" cy="584200"/>
            <a:chOff x="449580" y="517058"/>
            <a:chExt cx="838200" cy="584775"/>
          </a:xfrm>
        </p:grpSpPr>
        <p:sp>
          <p:nvSpPr>
            <p:cNvPr id="10" name="椭圆 9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4763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1b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04925" y="431800"/>
            <a:ext cx="7142163" cy="1716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Students A is the interviewer. Students B is Rick. Ask and answer questions about Rick’s day. </a:t>
            </a:r>
          </a:p>
        </p:txBody>
      </p:sp>
      <p:grpSp>
        <p:nvGrpSpPr>
          <p:cNvPr id="75779" name="组合 4"/>
          <p:cNvGrpSpPr/>
          <p:nvPr/>
        </p:nvGrpSpPr>
        <p:grpSpPr bwMode="auto">
          <a:xfrm>
            <a:off x="417513" y="733425"/>
            <a:ext cx="838200" cy="58420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57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</a:rPr>
                <a:t>1c</a:t>
              </a:r>
              <a:endParaRPr lang="zh-CN" altLang="en-US" sz="3200" b="1">
                <a:solidFill>
                  <a:srgbClr val="0000FF"/>
                </a:solidFill>
              </a:endParaRPr>
            </a:p>
          </p:txBody>
        </p:sp>
      </p:grpSp>
      <p:pic>
        <p:nvPicPr>
          <p:cNvPr id="6" name="Picture 3" descr="t011d3a37bdee03ef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25" y="2354263"/>
            <a:ext cx="23606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570288" y="2441575"/>
            <a:ext cx="49609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A:What time do you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   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up</a:t>
            </a:r>
            <a:r>
              <a:rPr lang="en-US" altLang="zh-CN" sz="2600" b="1" dirty="0">
                <a:latin typeface="Times New Roman" panose="02020603050405020304" pitchFamily="18" charset="0"/>
              </a:rPr>
              <a:t> , Rick?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600" b="1" dirty="0">
                <a:latin typeface="Times New Roman" panose="02020603050405020304" pitchFamily="18" charset="0"/>
              </a:rPr>
              <a:t>B:I usually </a:t>
            </a:r>
            <a:r>
              <a:rPr lang="en-US" altLang="zh-CN" sz="2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get up</a:t>
            </a:r>
            <a:r>
              <a:rPr lang="en-US" altLang="zh-CN" sz="2600" b="1" dirty="0">
                <a:latin typeface="Times New Roman" panose="02020603050405020304" pitchFamily="18" charset="0"/>
              </a:rPr>
              <a:t> at six thirty.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1226</Words>
  <Application>Microsoft Office PowerPoint</Application>
  <PresentationFormat>全屏显示(16:9)</PresentationFormat>
  <Paragraphs>191</Paragraphs>
  <Slides>29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黑体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2022-01-13T06:24:09Z</dcterms:created>
  <dcterms:modified xsi:type="dcterms:W3CDTF">2023-01-16T18:55:27Z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835A75D25D414F56A35A378C30E1EEFA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