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170C-19C0-4AB7-81A2-75551919299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17D0C-899E-4BB8-ACCD-3EF973064F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CA2A-4A90-431B-8869-3BF4BC87CFA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F4B25-903D-48D3-B470-C1CB5A65428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130A-EBCD-445A-AF43-B0544FAAA1C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1D4C3-3459-4A2F-9AD5-DC763904F3E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F3AD-77EC-413B-B1F2-3FD33027F7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682FF-2E4F-4C35-A02D-4C230509EE8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AF4B7-D1A9-4D89-8F81-861F481042A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E73C5-8D2F-4B91-BB20-25FD326463E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5704A-AFD6-47AF-B075-67951786DA3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0C6D1-9978-4E25-9435-D859DA4EFBBB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1AA4-325D-4070-8B8B-3BE680FE3F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58513-2763-47BE-A551-0504C8B1E63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B000E-BE1C-4D25-8FD9-D4CE3C7C20F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136F1-74DE-428F-B7D9-58039F67A08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44448-4F7F-43AD-A0BA-8600BE95EDD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AE83F5-2D25-4842-A89B-D8125574851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DC4F7-3199-49CB-9FB9-B46C843F482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E820F-3495-4C84-87BF-A0E91D83967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B5BF-166D-4B17-A171-F7964B54EBE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1D719-CBB0-483D-A73A-1C7E1ED1C59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02705-E877-4DDD-B1D4-3D1C66F4AA9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92CB3A-ECB6-40E4-8928-4B8BEA0E8E9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EF871A-A90A-47B7-8FD2-B5C5EA5CF3B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2814" y="1844824"/>
            <a:ext cx="682751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dirty="0">
                <a:solidFill>
                  <a:srgbClr val="0070C0"/>
                </a:solidFill>
                <a:effectLst>
                  <a:outerShdw dist="35921" dir="2700000" algn="ctr" rotWithShape="0">
                    <a:srgbClr val="000000">
                      <a:alpha val="75999"/>
                    </a:srgbClr>
                  </a:outerShdw>
                </a:effectLst>
                <a:latin typeface="时尚中黑简体" pitchFamily="2" charset="-122"/>
                <a:ea typeface="时尚中黑简体" pitchFamily="2" charset="-122"/>
              </a:rPr>
              <a:t>平行四边形的判定</a:t>
            </a:r>
          </a:p>
        </p:txBody>
      </p:sp>
      <p:sp>
        <p:nvSpPr>
          <p:cNvPr id="5" name="矩形 4"/>
          <p:cNvSpPr/>
          <p:nvPr/>
        </p:nvSpPr>
        <p:spPr>
          <a:xfrm>
            <a:off x="2696438" y="507911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pPr algn="l"/>
            <a:r>
              <a:rPr lang="zh-CN" altLang="en-US" b="1" dirty="0"/>
              <a:t>反思小结，拓展提高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r>
              <a:rPr lang="zh-CN" altLang="en-US" dirty="0"/>
              <a:t>规律总结</a:t>
            </a:r>
            <a:r>
              <a:rPr lang="en-US" altLang="zh-CN" dirty="0"/>
              <a:t>:</a:t>
            </a:r>
          </a:p>
          <a:p>
            <a:r>
              <a:rPr lang="zh-CN" altLang="en-US" dirty="0"/>
              <a:t>在证明一个四边形是平行四边形时</a:t>
            </a:r>
            <a:r>
              <a:rPr lang="en-US" altLang="zh-CN" dirty="0"/>
              <a:t>,</a:t>
            </a:r>
            <a:r>
              <a:rPr lang="zh-CN" altLang="en-US" dirty="0"/>
              <a:t>当题目条件中有与对角线有关的条件时</a:t>
            </a:r>
            <a:r>
              <a:rPr lang="en-US" altLang="zh-CN" dirty="0"/>
              <a:t>,</a:t>
            </a:r>
            <a:r>
              <a:rPr lang="zh-CN" altLang="en-US" dirty="0"/>
              <a:t>常常利用</a:t>
            </a:r>
            <a:r>
              <a:rPr lang="zh-CN" altLang="en-US" i="1" dirty="0">
                <a:solidFill>
                  <a:srgbClr val="FF0000"/>
                </a:solidFill>
              </a:rPr>
              <a:t>“对角线互相平分的四边形是平行四边形”</a:t>
            </a:r>
            <a:r>
              <a:rPr lang="zh-CN" altLang="en-US" dirty="0"/>
              <a:t>来证明</a:t>
            </a:r>
            <a:r>
              <a:rPr lang="en-US" altLang="zh-CN" dirty="0"/>
              <a:t>;</a:t>
            </a:r>
            <a:r>
              <a:rPr lang="zh-CN" altLang="en-US" dirty="0"/>
              <a:t>当题目条件中有一组对边平行或相等的关系时</a:t>
            </a:r>
            <a:r>
              <a:rPr lang="en-US" altLang="zh-CN" dirty="0"/>
              <a:t>,</a:t>
            </a:r>
            <a:r>
              <a:rPr lang="zh-CN" altLang="en-US" dirty="0"/>
              <a:t>常常去证这组对边相等或平行</a:t>
            </a:r>
            <a:r>
              <a:rPr lang="en-US" altLang="zh-CN" dirty="0"/>
              <a:t>,</a:t>
            </a:r>
            <a:r>
              <a:rPr lang="zh-CN" altLang="en-US" dirty="0"/>
              <a:t>利用</a:t>
            </a:r>
            <a:r>
              <a:rPr lang="zh-CN" altLang="en-US" i="1" dirty="0">
                <a:solidFill>
                  <a:srgbClr val="FF0000"/>
                </a:solidFill>
              </a:rPr>
              <a:t>“一组对边平行且相等的四边形是平行四边形”</a:t>
            </a:r>
            <a:r>
              <a:rPr lang="zh-CN" altLang="en-US" dirty="0"/>
              <a:t>来证明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79838" y="404813"/>
            <a:ext cx="1255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复习　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756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前面我们学过的平行四边形的性质和判定有哪些？　　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708400" y="1484313"/>
            <a:ext cx="1255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性质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08400" y="3716338"/>
            <a:ext cx="1255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判定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206057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平行四边形对边相等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68313" y="260032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平行四边形对角相等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8313" y="3141663"/>
            <a:ext cx="556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平行四边形对角线互相平分　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68313" y="5389563"/>
            <a:ext cx="7327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两组对边分别相等的四边形是平行四边形。　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68313" y="4870450"/>
            <a:ext cx="7685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一组对边平行且相等的四边形是平行四边形。　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68313" y="4351338"/>
            <a:ext cx="7327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两组对边分别平行的四边形是平行四边形。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0350"/>
            <a:ext cx="367347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1138" y="2133600"/>
            <a:ext cx="9072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请同学们认真阅读课本第13页和第14页，完成以下内容：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5450" y="3233738"/>
            <a:ext cx="7650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1、平行四边形判定定理3是什么？你会证明吗？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5450" y="4365625"/>
            <a:ext cx="4094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2、如何运用判定定理3？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88913"/>
            <a:ext cx="8540750" cy="4343400"/>
          </a:xfrm>
        </p:spPr>
        <p:txBody>
          <a:bodyPr/>
          <a:lstStyle/>
          <a:p>
            <a:endParaRPr lang="zh-CN" altLang="en-US" dirty="0"/>
          </a:p>
          <a:p>
            <a:r>
              <a:rPr lang="zh-CN" altLang="en-US" dirty="0"/>
              <a:t>平行四边形的判定</a:t>
            </a:r>
            <a:r>
              <a:rPr lang="en-US" altLang="zh-CN" dirty="0"/>
              <a:t>3</a:t>
            </a:r>
          </a:p>
          <a:p>
            <a:r>
              <a:rPr lang="en-US" altLang="zh-CN" dirty="0"/>
              <a:t> :</a:t>
            </a:r>
            <a:r>
              <a:rPr lang="zh-CN" altLang="en-US" u="sng" dirty="0">
                <a:solidFill>
                  <a:srgbClr val="FF0000"/>
                </a:solidFill>
              </a:rPr>
              <a:t>对角线互相平分的四边形是平行四边形</a:t>
            </a:r>
            <a:r>
              <a:rPr lang="en-US" altLang="zh-CN" u="sng" dirty="0">
                <a:solidFill>
                  <a:srgbClr val="FF0000"/>
                </a:solidFill>
              </a:rPr>
              <a:t>.     </a:t>
            </a:r>
          </a:p>
          <a:p>
            <a:r>
              <a:rPr lang="en-US" altLang="zh-CN" dirty="0"/>
              <a:t>∵OA=OC,OB=OD</a:t>
            </a:r>
          </a:p>
          <a:p>
            <a:pPr>
              <a:buFontTx/>
              <a:buNone/>
            </a:pPr>
            <a:r>
              <a:rPr lang="en-US" altLang="zh-CN" dirty="0"/>
              <a:t>   ∴ </a:t>
            </a:r>
            <a:r>
              <a:rPr lang="zh-CN" altLang="en-US" dirty="0"/>
              <a:t>四边形</a:t>
            </a:r>
            <a:r>
              <a:rPr lang="en-US" altLang="zh-CN" dirty="0"/>
              <a:t>ABCD</a:t>
            </a:r>
            <a:r>
              <a:rPr lang="zh-CN" altLang="en-US" dirty="0"/>
              <a:t>是平行四边形                 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381500" y="981075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10200" y="717550"/>
            <a:ext cx="17526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文字语言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019800" y="2636838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10400" y="2373313"/>
            <a:ext cx="1752600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符号语言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21038"/>
            <a:ext cx="350520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419600" y="42926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10200" y="4029075"/>
            <a:ext cx="17526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图形语言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bldLvl="0" animBg="1" autoUpdateAnimBg="0"/>
      <p:bldP spid="6149" grpId="0" animBg="1"/>
      <p:bldP spid="6150" grpId="0" bldLvl="0" animBg="1" autoUpdateAnimBg="0"/>
      <p:bldP spid="6152" grpId="0" animBg="1"/>
      <p:bldP spid="6153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已知：四边形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中，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AC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相交于点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O.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且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A0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CO,BO=DO 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652713"/>
            <a:ext cx="7596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求证：四边形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是平行四边形。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5435600" y="3690938"/>
            <a:ext cx="4140200" cy="2328862"/>
            <a:chOff x="0" y="0"/>
            <a:chExt cx="2608" cy="1467"/>
          </a:xfrm>
        </p:grpSpPr>
        <p:grpSp>
          <p:nvGrpSpPr>
            <p:cNvPr id="7173" name="Group 5"/>
            <p:cNvGrpSpPr/>
            <p:nvPr/>
          </p:nvGrpSpPr>
          <p:grpSpPr bwMode="auto">
            <a:xfrm>
              <a:off x="0" y="0"/>
              <a:ext cx="2608" cy="1467"/>
              <a:chOff x="0" y="0"/>
              <a:chExt cx="2608" cy="1467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136" y="1224"/>
                <a:ext cx="176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409" y="317"/>
                <a:ext cx="1723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 flipH="1">
                <a:off x="136" y="317"/>
                <a:ext cx="273" cy="90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 flipH="1">
                <a:off x="1905" y="317"/>
                <a:ext cx="227" cy="90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363" y="45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A   </a:t>
                </a:r>
              </a:p>
            </p:txBody>
          </p:sp>
          <p:sp>
            <p:nvSpPr>
              <p:cNvPr id="7179" name="Text Box 11"/>
              <p:cNvSpPr txBox="1">
                <a:spLocks noChangeArrowheads="1"/>
              </p:cNvSpPr>
              <p:nvPr/>
            </p:nvSpPr>
            <p:spPr bwMode="auto">
              <a:xfrm>
                <a:off x="0" y="1179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B</a:t>
                </a:r>
              </a:p>
            </p:txBody>
          </p:sp>
          <p:sp>
            <p:nvSpPr>
              <p:cNvPr id="7180" name="Text Box 12"/>
              <p:cNvSpPr txBox="1">
                <a:spLocks noChangeArrowheads="1"/>
              </p:cNvSpPr>
              <p:nvPr/>
            </p:nvSpPr>
            <p:spPr bwMode="auto">
              <a:xfrm>
                <a:off x="2019" y="0"/>
                <a:ext cx="5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D</a:t>
                </a:r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1724" y="1179"/>
                <a:ext cx="5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auto">
              <a:xfrm>
                <a:off x="408" y="317"/>
                <a:ext cx="1504" cy="89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Line 15"/>
              <p:cNvSpPr>
                <a:spLocks noChangeShapeType="1"/>
              </p:cNvSpPr>
              <p:nvPr/>
            </p:nvSpPr>
            <p:spPr bwMode="auto">
              <a:xfrm flipV="1">
                <a:off x="136" y="336"/>
                <a:ext cx="1992" cy="88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031" y="761"/>
              <a:ext cx="5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O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　</a:t>
              </a:r>
            </a:p>
          </p:txBody>
        </p:sp>
      </p:grp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3171825"/>
            <a:ext cx="7596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证明：∵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A0=CO,B0=DO,∠1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＝∠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092200" y="3690938"/>
            <a:ext cx="4487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∴△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OAB≌△OCD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SAS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grpSp>
        <p:nvGrpSpPr>
          <p:cNvPr id="7187" name="Group 19"/>
          <p:cNvGrpSpPr/>
          <p:nvPr/>
        </p:nvGrpSpPr>
        <p:grpSpPr bwMode="auto">
          <a:xfrm>
            <a:off x="6573838" y="4581525"/>
            <a:ext cx="1508125" cy="557213"/>
            <a:chOff x="0" y="0"/>
            <a:chExt cx="950" cy="351"/>
          </a:xfrm>
        </p:grpSpPr>
        <p:sp>
          <p:nvSpPr>
            <p:cNvPr id="7188" name="未知"/>
            <p:cNvSpPr/>
            <p:nvPr/>
          </p:nvSpPr>
          <p:spPr bwMode="auto">
            <a:xfrm>
              <a:off x="218" y="92"/>
              <a:ext cx="30" cy="180"/>
            </a:xfrm>
            <a:custGeom>
              <a:avLst/>
              <a:gdLst>
                <a:gd name="T0" fmla="*/ 30 w 30"/>
                <a:gd name="T1" fmla="*/ 0 h 180"/>
                <a:gd name="T2" fmla="*/ 0 w 30"/>
                <a:gd name="T3" fmla="*/ 93 h 180"/>
                <a:gd name="T4" fmla="*/ 30 w 30"/>
                <a:gd name="T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180">
                  <a:moveTo>
                    <a:pt x="30" y="0"/>
                  </a:moveTo>
                  <a:cubicBezTo>
                    <a:pt x="25" y="15"/>
                    <a:pt x="0" y="63"/>
                    <a:pt x="0" y="93"/>
                  </a:cubicBezTo>
                  <a:cubicBezTo>
                    <a:pt x="0" y="123"/>
                    <a:pt x="24" y="162"/>
                    <a:pt x="30" y="18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0" y="24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1</a:t>
              </a: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7190" name="未知"/>
            <p:cNvSpPr/>
            <p:nvPr/>
          </p:nvSpPr>
          <p:spPr bwMode="auto">
            <a:xfrm rot="10800000" flipV="1">
              <a:off x="615" y="107"/>
              <a:ext cx="30" cy="180"/>
            </a:xfrm>
            <a:custGeom>
              <a:avLst/>
              <a:gdLst>
                <a:gd name="T0" fmla="*/ 30 w 30"/>
                <a:gd name="T1" fmla="*/ 0 h 180"/>
                <a:gd name="T2" fmla="*/ 0 w 30"/>
                <a:gd name="T3" fmla="*/ 93 h 180"/>
                <a:gd name="T4" fmla="*/ 30 w 30"/>
                <a:gd name="T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180">
                  <a:moveTo>
                    <a:pt x="30" y="0"/>
                  </a:moveTo>
                  <a:cubicBezTo>
                    <a:pt x="25" y="15"/>
                    <a:pt x="0" y="63"/>
                    <a:pt x="0" y="93"/>
                  </a:cubicBezTo>
                  <a:cubicBezTo>
                    <a:pt x="0" y="123"/>
                    <a:pt x="24" y="162"/>
                    <a:pt x="30" y="18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633" y="0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2</a:t>
              </a: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　</a:t>
              </a:r>
            </a:p>
          </p:txBody>
        </p:sp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092200" y="4210050"/>
            <a:ext cx="4487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CD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092200" y="4730750"/>
            <a:ext cx="4487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同理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BC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1028700" y="5249863"/>
            <a:ext cx="5545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∴四边形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是平行四边形。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1403350" y="1196975"/>
            <a:ext cx="6553200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对角线互相平分的四边形是平行四边形</a:t>
            </a:r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2484438" y="404813"/>
            <a:ext cx="4105275" cy="72072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平行四边形的判定定理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85" grpId="0" autoUpdateAnimBg="0"/>
      <p:bldP spid="7186" grpId="0" autoUpdateAnimBg="0"/>
      <p:bldP spid="7192" grpId="0" autoUpdateAnimBg="0"/>
      <p:bldP spid="7193" grpId="0" autoUpdateAnimBg="0"/>
      <p:bldP spid="7194" grpId="0" autoUpdateAnimBg="0"/>
      <p:bldP spid="7195" grpId="0" animBg="1" autoUpdateAnimBg="0"/>
      <p:bldP spid="719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pPr algn="l"/>
            <a:r>
              <a:rPr lang="zh-CN" altLang="en-US" b="1" dirty="0"/>
              <a:t>定理</a:t>
            </a:r>
            <a:r>
              <a:rPr lang="en-US" altLang="zh-CN" b="1" dirty="0"/>
              <a:t>3</a:t>
            </a:r>
            <a:r>
              <a:rPr lang="zh-CN" altLang="en-US" b="1" dirty="0"/>
              <a:t>的应用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已知：如图，把△</a:t>
            </a:r>
            <a:r>
              <a:rPr lang="en-US" altLang="zh-CN" dirty="0"/>
              <a:t>ABC</a:t>
            </a:r>
            <a:r>
              <a:rPr lang="zh-CN" altLang="en-US" dirty="0"/>
              <a:t>的中线</a:t>
            </a:r>
            <a:r>
              <a:rPr lang="en-US" altLang="zh-CN" dirty="0"/>
              <a:t>AD</a:t>
            </a:r>
            <a:r>
              <a:rPr lang="zh-CN" altLang="en-US" dirty="0"/>
              <a:t>延长至</a:t>
            </a:r>
            <a:r>
              <a:rPr lang="en-US" altLang="zh-CN" dirty="0"/>
              <a:t>E</a:t>
            </a:r>
            <a:r>
              <a:rPr lang="zh-CN" altLang="en-US" dirty="0"/>
              <a:t>，使得</a:t>
            </a:r>
            <a:r>
              <a:rPr lang="en-US" altLang="zh-CN" dirty="0"/>
              <a:t>DE=AD</a:t>
            </a:r>
            <a:r>
              <a:rPr lang="zh-CN" altLang="en-US" dirty="0"/>
              <a:t>，连结</a:t>
            </a:r>
            <a:r>
              <a:rPr lang="en-US" altLang="zh-CN" dirty="0"/>
              <a:t>EB</a:t>
            </a:r>
            <a:r>
              <a:rPr lang="zh-CN" altLang="en-US" dirty="0"/>
              <a:t>，</a:t>
            </a:r>
            <a:r>
              <a:rPr lang="en-US" altLang="zh-CN" dirty="0"/>
              <a:t>EC</a:t>
            </a:r>
            <a:r>
              <a:rPr lang="zh-CN" altLang="en-US" dirty="0"/>
              <a:t>，求证：四边形</a:t>
            </a:r>
            <a:r>
              <a:rPr lang="en-US" altLang="zh-CN" dirty="0"/>
              <a:t>ABEC</a:t>
            </a:r>
            <a:r>
              <a:rPr lang="zh-CN" altLang="en-US" dirty="0"/>
              <a:t>是平行四边形</a:t>
            </a:r>
            <a:r>
              <a:rPr lang="en-US" altLang="zh-CN" dirty="0"/>
              <a:t>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819400"/>
            <a:ext cx="27860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4683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39750" y="908050"/>
            <a:ext cx="74168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937500" y="942975"/>
            <a:ext cx="546100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611188" y="1412875"/>
            <a:ext cx="52562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5076825" y="1628775"/>
            <a:ext cx="3779838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23" name="Group 7"/>
          <p:cNvGrpSpPr/>
          <p:nvPr/>
        </p:nvGrpSpPr>
        <p:grpSpPr bwMode="auto">
          <a:xfrm>
            <a:off x="5364163" y="1955800"/>
            <a:ext cx="3211512" cy="1136650"/>
            <a:chOff x="0" y="0"/>
            <a:chExt cx="2023" cy="716"/>
          </a:xfrm>
        </p:grpSpPr>
        <p:sp>
          <p:nvSpPr>
            <p:cNvPr id="9224" name="未知"/>
            <p:cNvSpPr/>
            <p:nvPr/>
          </p:nvSpPr>
          <p:spPr bwMode="auto">
            <a:xfrm>
              <a:off x="0" y="230"/>
              <a:ext cx="1185" cy="486"/>
            </a:xfrm>
            <a:custGeom>
              <a:avLst/>
              <a:gdLst>
                <a:gd name="T0" fmla="*/ 816 w 1185"/>
                <a:gd name="T1" fmla="*/ 0 h 486"/>
                <a:gd name="T2" fmla="*/ 1185 w 1185"/>
                <a:gd name="T3" fmla="*/ 267 h 486"/>
                <a:gd name="T4" fmla="*/ 0 w 1185"/>
                <a:gd name="T5" fmla="*/ 486 h 486"/>
                <a:gd name="T6" fmla="*/ 816 w 1185"/>
                <a:gd name="T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486">
                  <a:moveTo>
                    <a:pt x="816" y="0"/>
                  </a:moveTo>
                  <a:lnTo>
                    <a:pt x="1185" y="267"/>
                  </a:lnTo>
                  <a:lnTo>
                    <a:pt x="0" y="486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5" name="未知"/>
            <p:cNvSpPr/>
            <p:nvPr/>
          </p:nvSpPr>
          <p:spPr bwMode="auto">
            <a:xfrm rot="10800000">
              <a:off x="838" y="0"/>
              <a:ext cx="1185" cy="486"/>
            </a:xfrm>
            <a:custGeom>
              <a:avLst/>
              <a:gdLst>
                <a:gd name="T0" fmla="*/ 816 w 1185"/>
                <a:gd name="T1" fmla="*/ 0 h 486"/>
                <a:gd name="T2" fmla="*/ 1185 w 1185"/>
                <a:gd name="T3" fmla="*/ 267 h 486"/>
                <a:gd name="T4" fmla="*/ 0 w 1185"/>
                <a:gd name="T5" fmla="*/ 486 h 486"/>
                <a:gd name="T6" fmla="*/ 816 w 1185"/>
                <a:gd name="T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486">
                  <a:moveTo>
                    <a:pt x="816" y="0"/>
                  </a:moveTo>
                  <a:lnTo>
                    <a:pt x="1185" y="267"/>
                  </a:lnTo>
                  <a:lnTo>
                    <a:pt x="0" y="486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26" name="Group 10"/>
          <p:cNvGrpSpPr>
            <a:grpSpLocks noChangeAspect="1"/>
          </p:cNvGrpSpPr>
          <p:nvPr/>
        </p:nvGrpSpPr>
        <p:grpSpPr bwMode="auto">
          <a:xfrm>
            <a:off x="34925" y="1989138"/>
            <a:ext cx="4302125" cy="474662"/>
            <a:chOff x="0" y="0"/>
            <a:chExt cx="2710" cy="299"/>
          </a:xfrm>
        </p:grpSpPr>
        <p:pic>
          <p:nvPicPr>
            <p:cNvPr id="9227" name="Picture 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499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8" name="Picture 1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578" y="12"/>
              <a:ext cx="2132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250825" y="2565400"/>
            <a:ext cx="46085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23850" y="2997200"/>
            <a:ext cx="3959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95288" y="3644900"/>
            <a:ext cx="20161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95288" y="4149725"/>
            <a:ext cx="2087562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23850" y="4652963"/>
            <a:ext cx="4608513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3059113" y="5222875"/>
            <a:ext cx="597693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124075" y="5876925"/>
            <a:ext cx="41052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练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04813"/>
            <a:ext cx="129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1268413"/>
            <a:ext cx="2730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25" y="3148013"/>
            <a:ext cx="395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539750" y="1268413"/>
            <a:ext cx="71294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9750" y="3438525"/>
            <a:ext cx="64801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3708400" y="4902200"/>
            <a:ext cx="3240088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8" name="Group 8"/>
          <p:cNvGrpSpPr/>
          <p:nvPr/>
        </p:nvGrpSpPr>
        <p:grpSpPr bwMode="auto">
          <a:xfrm>
            <a:off x="5580063" y="1751013"/>
            <a:ext cx="3563937" cy="1733550"/>
            <a:chOff x="0" y="0"/>
            <a:chExt cx="5612" cy="2730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0" y="2152"/>
              <a:ext cx="777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333399"/>
                  </a:solidFill>
                </a:rPr>
                <a:t>B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4892" y="0"/>
              <a:ext cx="7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333399"/>
                  </a:solidFill>
                </a:rPr>
                <a:t>D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020" y="0"/>
              <a:ext cx="77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333399"/>
                  </a:solidFill>
                </a:rPr>
                <a:t>A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742" y="2142"/>
              <a:ext cx="778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333399"/>
                  </a:solidFill>
                </a:rPr>
                <a:t>C</a:t>
              </a:r>
            </a:p>
          </p:txBody>
        </p:sp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567" y="565"/>
              <a:ext cx="4195" cy="1702"/>
            </a:xfrm>
            <a:prstGeom prst="parallelogram">
              <a:avLst>
                <a:gd name="adj" fmla="val 61619"/>
              </a:avLst>
            </a:prstGeom>
            <a:noFill/>
            <a:ln w="57150">
              <a:solidFill>
                <a:srgbClr val="9966FF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47813" y="1196975"/>
            <a:ext cx="64087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</a:rPr>
              <a:t>平行四边形的判定方法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0" y="2060575"/>
          <a:ext cx="9145588" cy="4200970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两组对边分别平行的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四边形是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两组对边分别相等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的四边形是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组对边平行且相等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的四边形是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两组对角分别相等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的四边形是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对角线互相平分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的四边形是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281" name="Picture 17" descr="课堂小结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76250"/>
            <a:ext cx="28813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全屏显示(4:3)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隶书</vt:lpstr>
      <vt:lpstr>时尚中黑简体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定理3的应用</vt:lpstr>
      <vt:lpstr>PowerPoint 演示文稿</vt:lpstr>
      <vt:lpstr>PowerPoint 演示文稿</vt:lpstr>
      <vt:lpstr>PowerPoint 演示文稿</vt:lpstr>
      <vt:lpstr>反思小结，拓展提高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2017-08-23T07:51:00Z</dcterms:created>
  <dcterms:modified xsi:type="dcterms:W3CDTF">2023-01-16T18:55:33Z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A2834FC51744405C86354260E2E3929D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