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57" r:id="rId18"/>
  </p:sldIdLst>
  <p:sldSz cx="12192000" cy="6858000"/>
  <p:notesSz cx="6858000" cy="9144000"/>
  <p:embeddedFontLst>
    <p:embeddedFont>
      <p:font typeface="微软雅黑" panose="020B0503020204020204" pitchFamily="34" charset="-122"/>
      <p:regular r:id="rId20"/>
      <p:bold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Wingdings 2" panose="05020102010507070707" pitchFamily="18" charset="2"/>
      <p:regular r:id="rId26"/>
    </p:embeddedFont>
    <p:embeddedFont>
      <p:font typeface="FandolFang R" panose="02010600030101010101" charset="-122"/>
      <p:regular r:id="rId2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9B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710" autoAdjust="0"/>
  </p:normalViewPr>
  <p:slideViewPr>
    <p:cSldViewPr snapToGrid="0">
      <p:cViewPr varScale="1">
        <p:scale>
          <a:sx n="97" d="100"/>
          <a:sy n="97" d="100"/>
        </p:scale>
        <p:origin x="9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184E042D-CA7C-4529-BD94-3F14AA9B2FB4}" type="datetimeFigureOut">
              <a:rPr lang="zh-CN" altLang="en-US" smtClean="0"/>
              <a:t>2023-01-10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FandolFang R" panose="02010600030101010101" pitchFamily="50" charset="-122"/>
                <a:ea typeface="FandolFang R" panose="02010600030101010101" pitchFamily="50" charset="-122"/>
              </a:defRPr>
            </a:lvl1pPr>
          </a:lstStyle>
          <a:p>
            <a:fld id="{BBEA743A-7A47-4387-9C54-9CBB2EF2FBCB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FandolFang R" panose="02010600030101010101" pitchFamily="50" charset="-122"/>
        <a:ea typeface="FandolFang R" panose="02010600030101010101" pitchFamily="50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17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EA743A-7A47-4387-9C54-9CBB2EF2FBC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6270170"/>
            <a:ext cx="13046409" cy="108592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316543" y="278894"/>
            <a:ext cx="900041" cy="882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5D328-291A-47AC-BDFD-986BBBD9F7A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3A03F8-67D8-4B14-B435-8036BD8CFE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2023-01-10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dist">
                <a:defRPr/>
              </a:pP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《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识字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5 </a:t>
              </a: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对韵歌</a:t>
              </a:r>
              <a:r>
                <a:rPr lang="en-US" altLang="zh-CN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》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虫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昆虫、虫子、吃虫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388077" y="1739371"/>
            <a:ext cx="4534464" cy="3379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150000"/>
              </a:lnSpc>
              <a:buSzPct val="70000"/>
              <a:buFont typeface="Wingdings 2" panose="05020102010507070707" pitchFamily="18" charset="2"/>
              <a:buNone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shān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qīng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duì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shuǐ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xiù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70000"/>
            </a:pPr>
            <a:r>
              <a:rPr lang="zh-CN" altLang="en-US" sz="54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山清对水秀，</a:t>
            </a:r>
          </a:p>
          <a:p>
            <a:pPr>
              <a:lnSpc>
                <a:spcPct val="150000"/>
              </a:lnSpc>
              <a:buSzPct val="70000"/>
            </a:pP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liǔ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lǜ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duì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táo</a:t>
            </a:r>
            <a:r>
              <a:rPr lang="en-US" altLang="zh-CN" sz="20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</a:t>
            </a:r>
            <a:r>
              <a:rPr lang="en-US" altLang="zh-CN" sz="2000" dirty="0" err="1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hóng</a:t>
            </a:r>
            <a:endParaRPr lang="en-US" altLang="zh-CN" sz="2000" dirty="0">
              <a:solidFill>
                <a:srgbClr val="000000"/>
              </a:solidFill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70000"/>
            </a:pPr>
            <a:r>
              <a:rPr lang="zh-CN" altLang="en-US" sz="5400" dirty="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柳绿对桃红。</a:t>
            </a: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9" y="2377716"/>
            <a:ext cx="302895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我会填</a:t>
            </a: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5457702" y="2632690"/>
            <a:ext cx="5689600" cy="1843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  <a:buSzPct val="70000"/>
              <a:buFont typeface="Wingdings 2" panose="05020102010507070707" pitchFamily="18" charset="2"/>
              <a:buNone/>
            </a:pPr>
            <a:r>
              <a:rPr lang="en-US" altLang="zh-CN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(</a:t>
            </a:r>
            <a:r>
              <a:rPr lang="zh-CN" altLang="en-US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　 　　</a:t>
            </a:r>
            <a:r>
              <a:rPr lang="en-US" altLang="zh-CN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)</a:t>
            </a:r>
            <a:r>
              <a:rPr lang="zh-CN" altLang="en-US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的桃花，</a:t>
            </a:r>
            <a:endParaRPr lang="en-US" altLang="zh-CN" sz="40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buSzPct val="70000"/>
              <a:buFont typeface="Wingdings 2" panose="05020102010507070707" pitchFamily="18" charset="2"/>
              <a:buNone/>
            </a:pPr>
            <a:r>
              <a:rPr lang="en-US" altLang="zh-CN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(</a:t>
            </a:r>
            <a:r>
              <a:rPr lang="zh-CN" altLang="en-US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　 　　</a:t>
            </a:r>
            <a:r>
              <a:rPr lang="en-US" altLang="zh-CN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)</a:t>
            </a:r>
            <a:r>
              <a:rPr lang="zh-CN" altLang="en-US" sz="40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的柳树。</a:t>
            </a:r>
            <a:endParaRPr lang="en-US" altLang="zh-CN" sz="4000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9" y="2377716"/>
            <a:ext cx="3028950" cy="40100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我们一起摘苹果</a:t>
            </a:r>
          </a:p>
        </p:txBody>
      </p:sp>
      <p:pic>
        <p:nvPicPr>
          <p:cNvPr id="3" name="图片 17409" descr="%E8%8B%B9%E6%9E%9C%E6%A0%91-15010001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6" b="4630"/>
          <a:stretch>
            <a:fillRect/>
          </a:stretch>
        </p:blipFill>
        <p:spPr bwMode="auto">
          <a:xfrm>
            <a:off x="5043846" y="728662"/>
            <a:ext cx="4999038" cy="540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组合 17410"/>
          <p:cNvGrpSpPr/>
          <p:nvPr/>
        </p:nvGrpSpPr>
        <p:grpSpPr bwMode="auto">
          <a:xfrm>
            <a:off x="8644296" y="946150"/>
            <a:ext cx="1401763" cy="1439862"/>
            <a:chOff x="4492" y="2115"/>
            <a:chExt cx="883" cy="907"/>
          </a:xfrm>
        </p:grpSpPr>
        <p:pic>
          <p:nvPicPr>
            <p:cNvPr id="5" name="图片 17411" descr="20091211_93dc3f57c17e51aff940PoOjxgMGI0Y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文本框 17412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花</a:t>
              </a:r>
            </a:p>
          </p:txBody>
        </p:sp>
      </p:grpSp>
      <p:grpSp>
        <p:nvGrpSpPr>
          <p:cNvPr id="8" name="组合 17413"/>
          <p:cNvGrpSpPr/>
          <p:nvPr/>
        </p:nvGrpSpPr>
        <p:grpSpPr bwMode="auto">
          <a:xfrm>
            <a:off x="7323496" y="1895475"/>
            <a:ext cx="1257300" cy="1296987"/>
            <a:chOff x="4492" y="2115"/>
            <a:chExt cx="883" cy="907"/>
          </a:xfrm>
        </p:grpSpPr>
        <p:pic>
          <p:nvPicPr>
            <p:cNvPr id="9" name="图片 17414" descr="20091211_93dc3f57c17e51aff940PoOjxgMGI0Y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文本框 17415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鸟</a:t>
              </a:r>
            </a:p>
          </p:txBody>
        </p:sp>
      </p:grpSp>
      <p:grpSp>
        <p:nvGrpSpPr>
          <p:cNvPr id="11" name="组合 17416"/>
          <p:cNvGrpSpPr/>
          <p:nvPr/>
        </p:nvGrpSpPr>
        <p:grpSpPr bwMode="auto">
          <a:xfrm>
            <a:off x="8644296" y="2386012"/>
            <a:ext cx="1401763" cy="1439863"/>
            <a:chOff x="4492" y="2115"/>
            <a:chExt cx="883" cy="907"/>
          </a:xfrm>
        </p:grpSpPr>
        <p:pic>
          <p:nvPicPr>
            <p:cNvPr id="12" name="图片 17417" descr="20091211_93dc3f57c17e51aff940PoOjxgMGI0Y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文本框 17418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虫</a:t>
              </a:r>
            </a:p>
          </p:txBody>
        </p:sp>
      </p:grpSp>
      <p:grpSp>
        <p:nvGrpSpPr>
          <p:cNvPr id="14" name="组合 17419"/>
          <p:cNvGrpSpPr/>
          <p:nvPr/>
        </p:nvGrpSpPr>
        <p:grpSpPr bwMode="auto">
          <a:xfrm>
            <a:off x="5404209" y="2330450"/>
            <a:ext cx="1401762" cy="1439862"/>
            <a:chOff x="4492" y="2115"/>
            <a:chExt cx="883" cy="907"/>
          </a:xfrm>
        </p:grpSpPr>
        <p:pic>
          <p:nvPicPr>
            <p:cNvPr id="15" name="图片 17420" descr="20091211_93dc3f57c17e51aff940PoOjxgMGI0Y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文本框 17421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云</a:t>
              </a:r>
            </a:p>
          </p:txBody>
        </p:sp>
      </p:grpSp>
      <p:grpSp>
        <p:nvGrpSpPr>
          <p:cNvPr id="17" name="组合 17422"/>
          <p:cNvGrpSpPr/>
          <p:nvPr/>
        </p:nvGrpSpPr>
        <p:grpSpPr bwMode="auto">
          <a:xfrm>
            <a:off x="5331184" y="889000"/>
            <a:ext cx="1401762" cy="1439862"/>
            <a:chOff x="4492" y="2115"/>
            <a:chExt cx="883" cy="907"/>
          </a:xfrm>
        </p:grpSpPr>
        <p:pic>
          <p:nvPicPr>
            <p:cNvPr id="18" name="图片 17423" descr="20091211_93dc3f57c17e51aff940PoOjxgMGI0Y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文本框 17424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雨</a:t>
              </a:r>
            </a:p>
          </p:txBody>
        </p:sp>
      </p:grpSp>
      <p:grpSp>
        <p:nvGrpSpPr>
          <p:cNvPr id="20" name="组合 17425"/>
          <p:cNvGrpSpPr/>
          <p:nvPr/>
        </p:nvGrpSpPr>
        <p:grpSpPr bwMode="auto">
          <a:xfrm>
            <a:off x="6823434" y="741362"/>
            <a:ext cx="1257300" cy="1296988"/>
            <a:chOff x="4492" y="2115"/>
            <a:chExt cx="883" cy="907"/>
          </a:xfrm>
        </p:grpSpPr>
        <p:pic>
          <p:nvPicPr>
            <p:cNvPr id="21" name="图片 17426" descr="20091211_93dc3f57c17e51aff940PoOjxgMGI0Y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文本框 17427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7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风</a:t>
              </a:r>
            </a:p>
          </p:txBody>
        </p:sp>
      </p:grpSp>
      <p:grpSp>
        <p:nvGrpSpPr>
          <p:cNvPr id="23" name="组合 17428"/>
          <p:cNvGrpSpPr/>
          <p:nvPr/>
        </p:nvGrpSpPr>
        <p:grpSpPr bwMode="auto">
          <a:xfrm>
            <a:off x="6751996" y="3105150"/>
            <a:ext cx="1401763" cy="1439862"/>
            <a:chOff x="4492" y="2115"/>
            <a:chExt cx="883" cy="907"/>
          </a:xfrm>
        </p:grpSpPr>
        <p:pic>
          <p:nvPicPr>
            <p:cNvPr id="24" name="图片 17429" descr="20091211_93dc3f57c17e51aff940PoOjxgMGI0YI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69" t="6740" r="7829" b="7829"/>
            <a:stretch>
              <a:fillRect/>
            </a:stretch>
          </p:blipFill>
          <p:spPr bwMode="auto">
            <a:xfrm>
              <a:off x="4492" y="2115"/>
              <a:ext cx="883" cy="9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文本框 17430"/>
            <p:cNvSpPr txBox="1">
              <a:spLocks noChangeArrowheads="1"/>
            </p:cNvSpPr>
            <p:nvPr/>
          </p:nvSpPr>
          <p:spPr bwMode="auto">
            <a:xfrm>
              <a:off x="4649" y="2205"/>
              <a:ext cx="635" cy="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zh-CN" altLang="en-US" sz="6000">
                  <a:latin typeface="Arial" panose="020B0604020202020204" pitchFamily="34" charset="0"/>
                  <a:ea typeface="思源黑体 CN Regular" panose="020B0500000000000000" pitchFamily="34" charset="-122"/>
                  <a:sym typeface="Arial" panose="020B0604020202020204" pitchFamily="34" charset="0"/>
                </a:rPr>
                <a:t>对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L 0.02586 0.5333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0" y="2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0.07107 L 0.03385 0.71158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0" y="32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0.0713 L -0.17899 0.74329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0" y="33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24 0.07129 L -0.1632 0.64884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00" y="289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313 0.00811 L -0.28924 0.43866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4.81481E-6 L 0.0967 0.43055 " pathEditMode="relative" rAng="0" ptsTypes="AA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00" y="21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22222E-6 L -0.07656 0.34421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00" y="17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会写的字</a:t>
            </a:r>
          </a:p>
        </p:txBody>
      </p:sp>
      <p:grpSp>
        <p:nvGrpSpPr>
          <p:cNvPr id="26" name="Group 7"/>
          <p:cNvGrpSpPr/>
          <p:nvPr/>
        </p:nvGrpSpPr>
        <p:grpSpPr bwMode="auto">
          <a:xfrm>
            <a:off x="9247868" y="2976110"/>
            <a:ext cx="1223963" cy="1223962"/>
            <a:chOff x="2426" y="1253"/>
            <a:chExt cx="1815" cy="1814"/>
          </a:xfrm>
        </p:grpSpPr>
        <p:sp>
          <p:nvSpPr>
            <p:cNvPr id="27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8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9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0" name="Group 3"/>
          <p:cNvGrpSpPr/>
          <p:nvPr/>
        </p:nvGrpSpPr>
        <p:grpSpPr bwMode="auto">
          <a:xfrm>
            <a:off x="4799693" y="2999922"/>
            <a:ext cx="1223963" cy="1223963"/>
            <a:chOff x="2426" y="1253"/>
            <a:chExt cx="1815" cy="1814"/>
          </a:xfrm>
        </p:grpSpPr>
        <p:sp>
          <p:nvSpPr>
            <p:cNvPr id="31" name="Rectangle 4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2" name="Line 5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3" name="Line 6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grpSp>
        <p:nvGrpSpPr>
          <p:cNvPr id="34" name="Group 7"/>
          <p:cNvGrpSpPr/>
          <p:nvPr/>
        </p:nvGrpSpPr>
        <p:grpSpPr bwMode="auto">
          <a:xfrm>
            <a:off x="7085693" y="2985635"/>
            <a:ext cx="1223963" cy="1223962"/>
            <a:chOff x="2426" y="1253"/>
            <a:chExt cx="1815" cy="1814"/>
          </a:xfrm>
        </p:grpSpPr>
        <p:sp>
          <p:nvSpPr>
            <p:cNvPr id="35" name="Rectangle 8"/>
            <p:cNvSpPr>
              <a:spLocks noChangeArrowheads="1"/>
            </p:cNvSpPr>
            <p:nvPr/>
          </p:nvSpPr>
          <p:spPr bwMode="auto">
            <a:xfrm>
              <a:off x="2426" y="1253"/>
              <a:ext cx="1815" cy="181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8000"/>
              </a:solidFill>
              <a:miter lim="800000"/>
            </a:ln>
          </p:spPr>
          <p:txBody>
            <a:bodyPr wrap="none" anchor="ctr"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6" name="Line 9"/>
            <p:cNvSpPr>
              <a:spLocks noChangeShapeType="1"/>
            </p:cNvSpPr>
            <p:nvPr/>
          </p:nvSpPr>
          <p:spPr bwMode="auto">
            <a:xfrm flipH="1">
              <a:off x="2426" y="2160"/>
              <a:ext cx="1815" cy="0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37" name="Line 10"/>
            <p:cNvSpPr>
              <a:spLocks noChangeShapeType="1"/>
            </p:cNvSpPr>
            <p:nvPr/>
          </p:nvSpPr>
          <p:spPr bwMode="auto">
            <a:xfrm>
              <a:off x="3334" y="1298"/>
              <a:ext cx="0" cy="1769"/>
            </a:xfrm>
            <a:prstGeom prst="line">
              <a:avLst/>
            </a:prstGeom>
            <a:noFill/>
            <a:ln w="28575">
              <a:solidFill>
                <a:srgbClr val="008000"/>
              </a:solidFill>
              <a:prstDash val="sysDot"/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zh-CN" altLang="en-US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endParaRPr>
            </a:p>
          </p:txBody>
        </p:sp>
      </p:grpSp>
      <p:sp>
        <p:nvSpPr>
          <p:cNvPr id="38" name="Text Box 19"/>
          <p:cNvSpPr txBox="1">
            <a:spLocks noChangeArrowheads="1"/>
          </p:cNvSpPr>
          <p:nvPr/>
        </p:nvSpPr>
        <p:spPr bwMode="auto">
          <a:xfrm>
            <a:off x="4850493" y="2957060"/>
            <a:ext cx="56213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dist" eaLnBrk="0" hangingPunct="0"/>
            <a:r>
              <a:rPr lang="zh-CN" altLang="en-US" sz="8000">
                <a:solidFill>
                  <a:srgbClr val="FF33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虫  云  山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9" y="2377716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我会读</a:t>
            </a:r>
          </a:p>
        </p:txBody>
      </p:sp>
      <p:sp>
        <p:nvSpPr>
          <p:cNvPr id="3" name="文本框 36868"/>
          <p:cNvSpPr txBox="1">
            <a:spLocks noChangeArrowheads="1"/>
          </p:cNvSpPr>
          <p:nvPr/>
        </p:nvSpPr>
        <p:spPr bwMode="auto">
          <a:xfrm>
            <a:off x="7293428" y="1136270"/>
            <a:ext cx="39624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 </a:t>
            </a: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对韵歌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云对雨，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雪对风。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花对树，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  鸟对虫。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山清对水秀，</a:t>
            </a:r>
          </a:p>
          <a:p>
            <a:pPr>
              <a:spcBef>
                <a:spcPct val="50000"/>
              </a:spcBef>
            </a:pPr>
            <a:r>
              <a:rPr lang="zh-CN" altLang="en-US" sz="32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柳绿对桃红。</a:t>
            </a:r>
          </a:p>
        </p:txBody>
      </p:sp>
      <p:sp>
        <p:nvSpPr>
          <p:cNvPr id="4" name="AutoShape 1045"/>
          <p:cNvSpPr>
            <a:spLocks noChangeArrowheads="1"/>
          </p:cNvSpPr>
          <p:nvPr/>
        </p:nvSpPr>
        <p:spPr bwMode="auto">
          <a:xfrm>
            <a:off x="4608073" y="2303463"/>
            <a:ext cx="2089150" cy="1125537"/>
          </a:xfrm>
          <a:prstGeom prst="cloudCallout">
            <a:avLst>
              <a:gd name="adj1" fmla="val -65468"/>
              <a:gd name="adj2" fmla="val 45204"/>
            </a:avLst>
          </a:prstGeom>
          <a:solidFill>
            <a:srgbClr val="FFFFCC"/>
          </a:solidFill>
          <a:ln w="9525" cap="rnd">
            <a:solidFill>
              <a:schemeClr val="tx1"/>
            </a:solidFill>
            <a:prstDash val="sysDot"/>
            <a:round/>
          </a:ln>
        </p:spPr>
        <p:txBody>
          <a:bodyPr anchor="ctr"/>
          <a:lstStyle/>
          <a:p>
            <a:r>
              <a:rPr lang="zh-CN" altLang="en-US" sz="2800" b="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我会读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19" y="2377716"/>
            <a:ext cx="3028950" cy="40100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拓   展</a:t>
            </a:r>
          </a:p>
        </p:txBody>
      </p:sp>
      <p:sp>
        <p:nvSpPr>
          <p:cNvPr id="3" name="内容占位符 27649"/>
          <p:cNvSpPr txBox="1"/>
          <p:nvPr/>
        </p:nvSpPr>
        <p:spPr>
          <a:xfrm>
            <a:off x="2554288" y="2504547"/>
            <a:ext cx="4194175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花对草，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蝶对蜂。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蓝天对碧野，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万紫对千红。</a:t>
            </a:r>
          </a:p>
          <a:p>
            <a:pPr>
              <a:lnSpc>
                <a:spcPct val="150000"/>
              </a:lnSpc>
              <a:defRPr/>
            </a:pPr>
            <a:endParaRPr lang="zh-CN" altLang="en-US" sz="32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4" name="内容占位符 27650"/>
          <p:cNvSpPr txBox="1"/>
          <p:nvPr/>
        </p:nvSpPr>
        <p:spPr>
          <a:xfrm>
            <a:off x="6586538" y="2442634"/>
            <a:ext cx="4038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桃对李，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柳对杨。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山清对水秀，</a:t>
            </a:r>
          </a:p>
          <a:p>
            <a:pPr>
              <a:lnSpc>
                <a:spcPct val="150000"/>
              </a:lnSpc>
              <a:buFontTx/>
              <a:buNone/>
              <a:defRPr/>
            </a:pPr>
            <a:r>
              <a:rPr lang="zh-CN" altLang="en-US" sz="3200" b="1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鸟语对花香。</a:t>
            </a:r>
          </a:p>
          <a:p>
            <a:pPr>
              <a:lnSpc>
                <a:spcPct val="150000"/>
              </a:lnSpc>
              <a:defRPr/>
            </a:pPr>
            <a:endParaRPr lang="zh-CN" altLang="en-US" sz="3200" b="1" dirty="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文本框 1"/>
          <p:cNvSpPr txBox="1">
            <a:spLocks noChangeArrowheads="1"/>
          </p:cNvSpPr>
          <p:nvPr/>
        </p:nvSpPr>
        <p:spPr bwMode="auto">
          <a:xfrm>
            <a:off x="4859338" y="1544637"/>
            <a:ext cx="2365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4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拓   展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572" b="38557"/>
          <a:stretch>
            <a:fillRect/>
          </a:stretch>
        </p:blipFill>
        <p:spPr>
          <a:xfrm>
            <a:off x="-485261" y="5285528"/>
            <a:ext cx="13046409" cy="2070572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080000"/>
          </a:xfrm>
          <a:prstGeom prst="rect">
            <a:avLst/>
          </a:prstGeom>
        </p:spPr>
      </p:pic>
      <p:grpSp>
        <p:nvGrpSpPr>
          <p:cNvPr id="26" name="组合 25"/>
          <p:cNvGrpSpPr/>
          <p:nvPr/>
        </p:nvGrpSpPr>
        <p:grpSpPr>
          <a:xfrm>
            <a:off x="4980113" y="1618396"/>
            <a:ext cx="5949144" cy="2202489"/>
            <a:chOff x="539757" y="2664882"/>
            <a:chExt cx="5095709" cy="2202489"/>
          </a:xfrm>
        </p:grpSpPr>
        <p:sp>
          <p:nvSpPr>
            <p:cNvPr id="27" name="文本框 26"/>
            <p:cNvSpPr txBox="1"/>
            <p:nvPr/>
          </p:nvSpPr>
          <p:spPr>
            <a:xfrm>
              <a:off x="539757" y="2664882"/>
              <a:ext cx="509570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zh-CN" altLang="en-US" sz="5400" b="1" dirty="0">
                  <a:solidFill>
                    <a:srgbClr val="359B21"/>
                  </a:solidFill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感谢各位的聆听</a:t>
              </a:r>
              <a:endPara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srgbClr val="359B2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28" name="文本框 27"/>
            <p:cNvSpPr txBox="1"/>
            <p:nvPr/>
          </p:nvSpPr>
          <p:spPr>
            <a:xfrm>
              <a:off x="752564" y="3750784"/>
              <a:ext cx="455701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语文精品课件 </a:t>
              </a:r>
              <a:r>
                <a:rPr lang="zh-CN" altLang="en-US" sz="2800" dirty="0"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一</a:t>
              </a:r>
              <a:r>
                <a: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年级上册</a:t>
              </a:r>
            </a:p>
          </p:txBody>
        </p:sp>
        <p:sp>
          <p:nvSpPr>
            <p:cNvPr id="29" name="文本框 28"/>
            <p:cNvSpPr txBox="1"/>
            <p:nvPr/>
          </p:nvSpPr>
          <p:spPr>
            <a:xfrm>
              <a:off x="766529" y="4528817"/>
              <a:ext cx="45290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授课老师：某某 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| </a:t>
              </a:r>
              <a:r>
                <a:rPr kumimoji="0" lang="zh-CN" altLang="en-US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授课时间：</a:t>
              </a: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20XX.XX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0" name="矩形: 圆角 29"/>
            <p:cNvSpPr/>
            <p:nvPr/>
          </p:nvSpPr>
          <p:spPr>
            <a:xfrm rot="10800000" flipH="1" flipV="1">
              <a:off x="828764" y="4388395"/>
              <a:ext cx="4404619" cy="47068"/>
            </a:xfrm>
            <a:prstGeom prst="roundRect">
              <a:avLst>
                <a:gd name="adj" fmla="val 50000"/>
              </a:avLst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</p:grpSp>
      <p:grpSp>
        <p:nvGrpSpPr>
          <p:cNvPr id="31" name="组合 30"/>
          <p:cNvGrpSpPr/>
          <p:nvPr/>
        </p:nvGrpSpPr>
        <p:grpSpPr>
          <a:xfrm flipH="1">
            <a:off x="6767158" y="4638742"/>
            <a:ext cx="2467179" cy="321642"/>
            <a:chOff x="10185400" y="5731858"/>
            <a:chExt cx="1384360" cy="321642"/>
          </a:xfrm>
        </p:grpSpPr>
        <p:sp>
          <p:nvSpPr>
            <p:cNvPr id="32" name="矩形 31"/>
            <p:cNvSpPr/>
            <p:nvPr/>
          </p:nvSpPr>
          <p:spPr>
            <a:xfrm flipH="1">
              <a:off x="10185400" y="5731858"/>
              <a:ext cx="1384360" cy="321642"/>
            </a:xfrm>
            <a:prstGeom prst="rect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miter lim="800000"/>
            </a:ln>
            <a:effectLst>
              <a:outerShdw blurRad="381000" algn="ctr" rotWithShape="0">
                <a:prstClr val="black">
                  <a:alpha val="25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endParaRPr>
            </a:p>
          </p:txBody>
        </p:sp>
        <p:sp>
          <p:nvSpPr>
            <p:cNvPr id="33" name="文本框 32"/>
            <p:cNvSpPr txBox="1"/>
            <p:nvPr/>
          </p:nvSpPr>
          <p:spPr>
            <a:xfrm flipH="1">
              <a:off x="10458064" y="5731858"/>
              <a:ext cx="83903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4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思源黑体 CN Regular" panose="020B0500000000000000" pitchFamily="34" charset="-122"/>
                  <a:cs typeface="+mn-ea"/>
                  <a:sym typeface="Arial" panose="020B0604020202020204" pitchFamily="34" charset="0"/>
                </a:rPr>
                <a:t>某某小学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5" t="29597" r="39745"/>
          <a:stretch>
            <a:fillRect/>
          </a:stretch>
        </p:blipFill>
        <p:spPr>
          <a:xfrm>
            <a:off x="139145" y="2277719"/>
            <a:ext cx="4817270" cy="47220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2" name="Rectangle 5"/>
          <p:cNvSpPr>
            <a:spLocks noChangeArrowheads="1"/>
          </p:cNvSpPr>
          <p:nvPr/>
        </p:nvSpPr>
        <p:spPr bwMode="auto">
          <a:xfrm>
            <a:off x="5926137" y="2071944"/>
            <a:ext cx="626586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>
              <a:buSzPct val="70000"/>
              <a:buFont typeface="Wingdings 2" panose="05020102010507070707" pitchFamily="18" charset="2"/>
              <a:buNone/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yún     duì     yǔ</a:t>
            </a:r>
          </a:p>
          <a:p>
            <a:pPr>
              <a:buSzPct val="70000"/>
              <a:buFont typeface="Wingdings 2" panose="05020102010507070707" pitchFamily="18" charset="2"/>
              <a:buNone/>
            </a:pPr>
            <a:r>
              <a:rPr lang="zh-CN" altLang="en-US" sz="720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云对雨，</a:t>
            </a:r>
            <a:endParaRPr lang="zh-CN" altLang="en-US" sz="720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  <a:p>
            <a:pPr>
              <a:buSzPct val="70000"/>
              <a:buFont typeface="Wingdings 2" panose="05020102010507070707" pitchFamily="18" charset="2"/>
              <a:buNone/>
            </a:pPr>
            <a:r>
              <a:rPr lang="en-US" altLang="zh-CN" sz="320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 xuě     duì   fēng</a:t>
            </a:r>
          </a:p>
          <a:p>
            <a:pPr>
              <a:buSzPct val="70000"/>
              <a:buFont typeface="Wingdings 2" panose="05020102010507070707" pitchFamily="18" charset="2"/>
              <a:buNone/>
            </a:pPr>
            <a:r>
              <a:rPr lang="zh-CN" altLang="en-US" sz="7200">
                <a:solidFill>
                  <a:srgbClr val="00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雪对风。</a:t>
            </a:r>
            <a:endParaRPr lang="zh-CN" altLang="en-US" sz="7200">
              <a:latin typeface="Arial" panose="020B0604020202020204" pitchFamily="34" charset="0"/>
              <a:ea typeface="思源黑体 CN Regular" panose="020B0500000000000000" pitchFamily="34" charset="-122"/>
              <a:sym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542" y="2541903"/>
            <a:ext cx="4044284" cy="389766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云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白云、云朵、彩云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雨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雨水、下雨、雨中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雪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大雪、下雪、雪人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风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大风、吹风、风中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花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花朵、红花、花田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树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绿树、树干、树枝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1332742" y="551495"/>
            <a:ext cx="4124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思源黑体 CN Regular" panose="020B0500000000000000" pitchFamily="34" charset="-122"/>
                <a:cs typeface="+mn-ea"/>
                <a:sym typeface="Arial" panose="020B0604020202020204" pitchFamily="34" charset="0"/>
              </a:rPr>
              <a:t>读一读</a:t>
            </a:r>
          </a:p>
        </p:txBody>
      </p:sp>
      <p:sp>
        <p:nvSpPr>
          <p:cNvPr id="3" name="文本框 5124"/>
          <p:cNvSpPr txBox="1">
            <a:spLocks noChangeArrowheads="1"/>
          </p:cNvSpPr>
          <p:nvPr/>
        </p:nvSpPr>
        <p:spPr bwMode="auto">
          <a:xfrm>
            <a:off x="1457633" y="2425767"/>
            <a:ext cx="232778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spAutoFit/>
          </a:bodyPr>
          <a:lstStyle/>
          <a:p>
            <a:r>
              <a:rPr lang="zh-CN" altLang="en-US" sz="13800" dirty="0"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鸟</a:t>
            </a:r>
          </a:p>
        </p:txBody>
      </p:sp>
      <p:sp>
        <p:nvSpPr>
          <p:cNvPr id="4" name="圆角矩形 7"/>
          <p:cNvSpPr/>
          <p:nvPr/>
        </p:nvSpPr>
        <p:spPr>
          <a:xfrm>
            <a:off x="4716105" y="3091632"/>
            <a:ext cx="5578270" cy="1052513"/>
          </a:xfrm>
          <a:prstGeom prst="roundRect">
            <a:avLst/>
          </a:prstGeom>
          <a:noFill/>
          <a:ln>
            <a:solidFill>
              <a:srgbClr val="359B2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CN" altLang="en-US" sz="4000" dirty="0">
                <a:solidFill>
                  <a:srgbClr val="FF0000"/>
                </a:solidFill>
                <a:latin typeface="Arial" panose="020B0604020202020204" pitchFamily="34" charset="0"/>
                <a:ea typeface="思源黑体 CN Regular" panose="020B0500000000000000" pitchFamily="34" charset="-122"/>
                <a:sym typeface="Arial" panose="020B0604020202020204" pitchFamily="34" charset="0"/>
              </a:rPr>
              <a:t>飞鸟、鸟蛋、鸟声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theme/theme1.xml><?xml version="1.0" encoding="utf-8"?>
<a:theme xmlns:a="http://schemas.openxmlformats.org/drawingml/2006/main" name="www.2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宽屏</PresentationFormat>
  <Paragraphs>91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4" baseType="lpstr">
      <vt:lpstr>Arial</vt:lpstr>
      <vt:lpstr>微软雅黑</vt:lpstr>
      <vt:lpstr>思源黑体 CN Regular</vt:lpstr>
      <vt:lpstr>Calibri</vt:lpstr>
      <vt:lpstr>Wingdings 2</vt:lpstr>
      <vt:lpstr>FandolFang R</vt:lpstr>
      <vt:lpstr>www.2ppt.com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www.ppt818.com</dc:title>
  <dc:subject>www.ppt818.com</dc:subject>
  <dc:creator>www.ppt818.com</dc:creator>
  <dc:description>www.ppt818.com-提供资源下载</dc:description>
  <cp:lastModifiedBy>Windows 用户</cp:lastModifiedBy>
  <cp:revision>2</cp:revision>
  <dcterms:created xsi:type="dcterms:W3CDTF">2021-05-07T00:34:50Z</dcterms:created>
  <dcterms:modified xsi:type="dcterms:W3CDTF">2023-01-10T05:56:19Z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2052-11.1.0.10463</vt:lpwstr>
  </property>
  <property fmtid="{D5CDD505-2E9C-101B-9397-08002B2CF9AE}" pid="3" name="ICV">
    <vt:lpwstr>E417560DB89B472A91D11CDE7C7378CE</vt:lpwstr>
  </property>
  <property fmtid="{A09F084E-AD41-489F-8076-AA5BE3082BCA}" pid="100">
    <vt:ui4>5</vt:ui4>
  </property>
  <property fmtid="{64440492-4C8B-11D1-8B70-080036B11A03}" pid="11">
    <vt:lpwstr>www.2ppt.com-爱PPT提供资源下载</vt:lpwstr>
  </property>
</Properties>
</file>