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37" r:id="rId2"/>
    <p:sldId id="430" r:id="rId3"/>
    <p:sldId id="431" r:id="rId4"/>
    <p:sldId id="421" r:id="rId5"/>
    <p:sldId id="423" r:id="rId6"/>
    <p:sldId id="424" r:id="rId7"/>
    <p:sldId id="435" r:id="rId8"/>
    <p:sldId id="434" r:id="rId9"/>
    <p:sldId id="418" r:id="rId10"/>
    <p:sldId id="436" r:id="rId11"/>
    <p:sldId id="415" r:id="rId12"/>
    <p:sldId id="426" r:id="rId13"/>
    <p:sldId id="427" r:id="rId14"/>
    <p:sldId id="425" r:id="rId15"/>
    <p:sldId id="420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9933FF"/>
    <a:srgbClr val="CC00FF"/>
    <a:srgbClr val="FF00FF"/>
    <a:srgbClr val="99CC00"/>
    <a:srgbClr val="99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208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50144-9FDD-4A19-92C6-85C0B05931F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9170C-7121-426E-8EB2-0C00EF0D17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170C-7121-426E-8EB2-0C00EF0D176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占位符 1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082675"/>
          </a:xfrm>
        </p:spPr>
        <p:txBody>
          <a:bodyPr/>
          <a:lstStyle>
            <a:lvl1pPr algn="ctr">
              <a:defRPr sz="4000" b="1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19459" name="文本占位符 2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357563"/>
            <a:ext cx="6400800" cy="865187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9460" name="日期占位符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9461" name="页脚占位符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9462" name="灯片编号占位符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9D82F3-C13C-4A67-9E48-438C297970A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30976-DDC6-4B29-868E-7A4BE9020DE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499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499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DAEF5-B12F-4605-9966-273372F8ED6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8C017-F747-49C2-8A34-D80EAA8C22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70749-9EA5-44C8-9A1D-D26D0F6C15B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BE11A-7EAE-4A55-AF66-97B5F159C5B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9F277-B33A-4DDE-B7B9-B54269D8CF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50BE2-EE13-4339-BB91-4C7C4B8DA8E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E8279-AED8-4813-8FC8-4B95599E31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A16AE-655D-4F15-A892-C96764BE583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6250"/>
            <a:ext cx="82296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843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843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43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43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283EE7A-537E-495B-A887-EAFED32FDBC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image.so.com/v?src=imageonebox&amp;q=%E7%BF%85%E8%86%80%E5%9B%BE%E7%89%87&amp;sn=0" TargetMode="Externa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7"/>
          <p:cNvSpPr>
            <a:spLocks noChangeArrowheads="1" noChangeShapeType="1" noTextEdit="1"/>
          </p:cNvSpPr>
          <p:nvPr/>
        </p:nvSpPr>
        <p:spPr bwMode="auto">
          <a:xfrm>
            <a:off x="1828800" y="-606425"/>
            <a:ext cx="1905000" cy="5175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2500"/>
                <a:gd name="adj2" fmla="val 0"/>
              </a:avLst>
            </a:prstTxWarp>
          </a:bodyPr>
          <a:lstStyle/>
          <a:p>
            <a:pPr algn="ctr"/>
            <a:endParaRPr lang="zh-CN" altLang="en-US" kern="10">
              <a:ln w="19050">
                <a:solidFill>
                  <a:schemeClr val="bg1"/>
                </a:solidFill>
                <a:rou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075" name="Picture 15" descr="框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80" y="1104894"/>
            <a:ext cx="6500812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矩形 5"/>
          <p:cNvSpPr>
            <a:spLocks noChangeArrowheads="1"/>
          </p:cNvSpPr>
          <p:nvPr/>
        </p:nvSpPr>
        <p:spPr bwMode="auto">
          <a:xfrm>
            <a:off x="1547904" y="1524050"/>
            <a:ext cx="6476988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Unit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32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Go with Transportation</a:t>
            </a:r>
          </a:p>
          <a:p>
            <a:pPr algn="ctr">
              <a:spcBef>
                <a:spcPct val="50000"/>
              </a:spcBef>
            </a:pPr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Life 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on Wheels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3077" name="Picture 3" descr="老师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516" y="3657594"/>
            <a:ext cx="28876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514654" y="539104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457200"/>
            <a:ext cx="8610600" cy="5867400"/>
          </a:xfrm>
        </p:spPr>
        <p:txBody>
          <a:bodyPr/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4.Can you imagine future transportation?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b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imagine</a:t>
            </a:r>
            <a:r>
              <a:rPr lang="zh-CN" altLang="en-US" b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，动词，想像</a:t>
            </a:r>
            <a:r>
              <a:rPr lang="en-US" altLang="zh-CN" b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;</a:t>
            </a:r>
            <a:r>
              <a:rPr lang="zh-CN" altLang="en-US" b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想到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b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imagination</a:t>
            </a:r>
            <a:r>
              <a:rPr lang="zh-CN" altLang="en-US" b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是名词， 想象，想象力；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                     想象出来的事物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b="1" smtClean="0">
                <a:latin typeface="Times New Roman" panose="02020603050405020304" pitchFamily="18" charset="0"/>
              </a:rPr>
              <a:t>常用结构：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b="1" smtClean="0">
                <a:latin typeface="Times New Roman" panose="02020603050405020304" pitchFamily="18" charset="0"/>
              </a:rPr>
              <a:t>imagine doing sth. </a:t>
            </a:r>
            <a:r>
              <a:rPr lang="zh-CN" altLang="en-US" b="1" smtClean="0">
                <a:latin typeface="Times New Roman" panose="02020603050405020304" pitchFamily="18" charset="0"/>
              </a:rPr>
              <a:t>想象做某事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b="1" smtClean="0">
                <a:latin typeface="Times New Roman" panose="02020603050405020304" pitchFamily="18" charset="0"/>
              </a:rPr>
              <a:t>use one’s imagination </a:t>
            </a:r>
            <a:r>
              <a:rPr lang="zh-CN" altLang="en-US" b="1" smtClean="0"/>
              <a:t>发挥某人的想象力</a:t>
            </a:r>
            <a:endParaRPr lang="zh-CN" altLang="en-US" b="1" smtClean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b="1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762000" y="1676400"/>
            <a:ext cx="7620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Work in pairs. Imagine the transportation of the future. Then make up a dialogue.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762000" y="2743200"/>
            <a:ext cx="739140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i="1" dirty="0">
                <a:latin typeface="Times New Roman" panose="02020603050405020304" pitchFamily="18" charset="0"/>
              </a:rPr>
              <a:t>Example: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A: What does it look like?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B: It looks like a bird. It has swings.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A: How will it help people?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B: …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971550" y="512763"/>
            <a:ext cx="4667250" cy="762000"/>
          </a:xfrm>
          <a:prstGeom prst="rect">
            <a:avLst/>
          </a:prstGeom>
          <a:noFill/>
          <a:ln>
            <a:noFill/>
          </a:ln>
          <a:effectLst>
            <a:outerShdw dist="563972" dir="14049741" sx="125000" sy="125000" algn="tl" rotWithShape="0">
              <a:srgbClr val="C7DFD3">
                <a:alpha val="7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</a:rPr>
              <a:t>四、反馈展示升华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077200" cy="1143000"/>
          </a:xfrm>
          <a:noFill/>
        </p:spPr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五、当堂训练检测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76318" y="1371600"/>
            <a:ext cx="9067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1.At the ______ (begin) of class, Wang Yan gave a report.</a:t>
            </a:r>
            <a:endParaRPr lang="zh-CN" altLang="en-US" sz="2800" b="1" dirty="0" smtClean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2.There’re _________(thousand) of workers in that factory.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3. People invented the steam engine ______________(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三千多年前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).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4_________________(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在二十世纪六十年代），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people invented the computers.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5.If we change places, you will_____________(can/be able to)see better.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6.Can you imagine_____________(live) on the moon?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219318" y="1143000"/>
            <a:ext cx="14847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beginning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600318" y="1752600"/>
            <a:ext cx="15215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thousands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262170" y="2743218"/>
            <a:ext cx="41233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over three thousand years ago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685918" y="3657600"/>
            <a:ext cx="17764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In the 1960s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5029318" y="4572000"/>
            <a:ext cx="14494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be able to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3352918" y="5486400"/>
            <a:ext cx="9188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living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  <p:bldP spid="64518" grpId="0"/>
      <p:bldP spid="64519" grpId="0"/>
      <p:bldP spid="64520" grpId="0"/>
      <p:bldP spid="64521" grpId="0"/>
      <p:bldP spid="645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81110" y="381080"/>
            <a:ext cx="8610600" cy="57451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zh-CN" sz="2800" b="1" dirty="0" smtClean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7.The man over there seems______________(be) a new teacher.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8. The girl is warm-hearted. She is always _____________(help) others.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9.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箱子里面装满了书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The box ________ _________ _________ books.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10.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做眼保健操对你的眼睛有益。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Doing eye exercises ______ ______ _______ your eyes.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11.It seems that Mr. Brown will come again.  (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同义句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Mr. Brown _________ _________ _________again.</a:t>
            </a:r>
            <a:endParaRPr lang="zh-CN" altLang="en-US" sz="2800" b="1" dirty="0" smtClean="0">
              <a:latin typeface="Times New Roman" panose="02020603050405020304" pitchFamily="18" charset="0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5486400" y="712788"/>
            <a:ext cx="11318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to  be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524000" y="2133600"/>
            <a:ext cx="1470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helping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2590800" y="3151188"/>
            <a:ext cx="39195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is             full            of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4343400" y="4191000"/>
            <a:ext cx="272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is    good     for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2743248" y="5208588"/>
            <a:ext cx="4475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seems          to     </a:t>
            </a:r>
            <a:r>
              <a:rPr lang="en-US" altLang="zh-CN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come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1" grpId="0"/>
      <p:bldP spid="65542" grpId="0"/>
      <p:bldP spid="65543" grpId="0"/>
      <p:bldP spid="655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438400" y="2667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63492" name="Text Box 6"/>
          <p:cNvSpPr txBox="1">
            <a:spLocks noChangeArrowheads="1"/>
          </p:cNvSpPr>
          <p:nvPr/>
        </p:nvSpPr>
        <p:spPr bwMode="auto">
          <a:xfrm>
            <a:off x="1600200" y="2514600"/>
            <a:ext cx="3457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4000" b="1" i="1">
                <a:solidFill>
                  <a:srgbClr val="FF0000"/>
                </a:solidFill>
              </a:rPr>
              <a:t>优胜小组：</a:t>
            </a:r>
            <a:endParaRPr lang="en-US" altLang="zh-CN" sz="4000" b="1" i="1">
              <a:solidFill>
                <a:srgbClr val="FF0000"/>
              </a:solidFill>
            </a:endParaRPr>
          </a:p>
        </p:txBody>
      </p:sp>
      <p:pic>
        <p:nvPicPr>
          <p:cNvPr id="63493" name="Picture 4" descr="图片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1143000"/>
            <a:ext cx="277177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thank u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143125"/>
            <a:ext cx="4392612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95600"/>
            <a:ext cx="2057400" cy="457200"/>
          </a:xfrm>
        </p:spPr>
        <p:txBody>
          <a:bodyPr/>
          <a:lstStyle/>
          <a:p>
            <a:pPr eaLnBrk="1" hangingPunct="1"/>
            <a:r>
              <a:rPr lang="en-US" altLang="zh-CN" sz="3200" smtClean="0"/>
              <a:t>cart</a:t>
            </a:r>
            <a:endParaRPr lang="zh-CN" altLang="zh-CN" sz="320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3581400"/>
            <a:ext cx="8229600" cy="2971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zh-CN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zh-CN" smtClean="0"/>
          </a:p>
        </p:txBody>
      </p:sp>
      <p:pic>
        <p:nvPicPr>
          <p:cNvPr id="68612" name="Picture 4" descr="I:\教学专用\新建文件夹\t01360c346d2b51656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37211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 descr="I:\教学专用\新建文件夹\t0101a79477b64b2106[2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5800" y="533400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 descr="I:\教学专用\新建文件夹\t01109d60ca14c851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733800"/>
            <a:ext cx="3733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7" descr="ps翅膀背景图图片专题_昵图网nipic.com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3657600"/>
            <a:ext cx="3810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5334000" y="2971800"/>
            <a:ext cx="1947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en-US" altLang="zh-CN" sz="2800">
                <a:solidFill>
                  <a:schemeClr val="tx2"/>
                </a:solidFill>
              </a:rPr>
              <a:t>skateboard</a:t>
            </a:r>
            <a:endParaRPr lang="zh-CN" altLang="en-US" sz="2800">
              <a:solidFill>
                <a:schemeClr val="tx2"/>
              </a:solidFill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914400" y="6019800"/>
            <a:ext cx="2132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en-US" altLang="zh-CN" sz="2800"/>
              <a:t>spaceship</a:t>
            </a:r>
            <a:endParaRPr lang="zh-CN" altLang="en-US" sz="2800"/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5562600" y="59436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en-US" altLang="zh-CN" sz="2800"/>
              <a:t>wings</a:t>
            </a:r>
            <a:endParaRPr lang="zh-CN" altLang="en-US" sz="2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6" grpId="0"/>
      <p:bldP spid="68617" grpId="0"/>
      <p:bldP spid="686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48768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FF0000"/>
                </a:solidFill>
              </a:rPr>
              <a:t>New words: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1676400" y="1447800"/>
            <a:ext cx="7467600" cy="49530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b="1" dirty="0" smtClean="0">
                <a:latin typeface="Times New Roman" panose="02020603050405020304" pitchFamily="18" charset="0"/>
              </a:rPr>
              <a:t>Jeremy            </a:t>
            </a:r>
            <a:r>
              <a:rPr lang="zh-CN" altLang="en-US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杰里米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b="1" dirty="0" smtClean="0">
                <a:latin typeface="Times New Roman" panose="02020603050405020304" pitchFamily="18" charset="0"/>
              </a:rPr>
              <a:t>pull                  </a:t>
            </a:r>
            <a:r>
              <a:rPr lang="zh-CN" altLang="en-US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拉；拖    </a:t>
            </a:r>
            <a:r>
              <a:rPr lang="en-US" altLang="zh-CN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push</a:t>
            </a:r>
            <a:r>
              <a:rPr lang="zh-CN" altLang="en-US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（反）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b="1" dirty="0" smtClean="0">
                <a:latin typeface="Times New Roman" panose="02020603050405020304" pitchFamily="18" charset="0"/>
              </a:rPr>
              <a:t>able                  </a:t>
            </a:r>
            <a:r>
              <a:rPr lang="zh-CN" altLang="en-US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能；能够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b="1" dirty="0" smtClean="0">
                <a:latin typeface="Times New Roman" panose="02020603050405020304" pitchFamily="18" charset="0"/>
              </a:rPr>
              <a:t>Power</a:t>
            </a:r>
            <a:r>
              <a:rPr lang="zh-CN" altLang="en-US" b="1" dirty="0" smtClean="0">
                <a:latin typeface="Times New Roman" panose="02020603050405020304" pitchFamily="18" charset="0"/>
              </a:rPr>
              <a:t>               </a:t>
            </a:r>
            <a:r>
              <a:rPr lang="en-US" altLang="zh-CN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v.</a:t>
            </a:r>
            <a:r>
              <a:rPr lang="zh-CN" altLang="en-US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驱动</a:t>
            </a:r>
            <a:r>
              <a:rPr lang="en-US" altLang="zh-CN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;</a:t>
            </a:r>
            <a:r>
              <a:rPr lang="zh-CN" altLang="en-US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推动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                         </a:t>
            </a:r>
            <a:r>
              <a:rPr lang="en-US" altLang="zh-CN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n.</a:t>
            </a:r>
            <a:r>
              <a:rPr lang="zh-CN" altLang="en-US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能量</a:t>
            </a:r>
            <a:r>
              <a:rPr lang="en-US" altLang="zh-CN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;</a:t>
            </a:r>
            <a:r>
              <a:rPr lang="zh-CN" altLang="en-US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力量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b="1" dirty="0" smtClean="0">
                <a:latin typeface="Times New Roman" panose="02020603050405020304" pitchFamily="18" charset="0"/>
              </a:rPr>
              <a:t>machine           </a:t>
            </a:r>
            <a:r>
              <a:rPr lang="zh-CN" altLang="en-US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机器</a:t>
            </a:r>
            <a:r>
              <a:rPr lang="en-US" altLang="zh-CN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;</a:t>
            </a:r>
            <a:r>
              <a:rPr lang="zh-CN" altLang="en-US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机械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b="1" dirty="0" smtClean="0">
                <a:latin typeface="Times New Roman" panose="02020603050405020304" pitchFamily="18" charset="0"/>
              </a:rPr>
              <a:t>space                </a:t>
            </a:r>
            <a:r>
              <a:rPr lang="zh-CN" altLang="en-US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太空</a:t>
            </a:r>
            <a:r>
              <a:rPr lang="en-US" altLang="zh-CN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;</a:t>
            </a:r>
            <a:r>
              <a:rPr lang="zh-CN" altLang="en-US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空间</a:t>
            </a:r>
            <a:r>
              <a:rPr lang="en-US" altLang="zh-CN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;</a:t>
            </a:r>
            <a:r>
              <a:rPr lang="zh-CN" altLang="en-US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距离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b="1" dirty="0" smtClean="0">
                <a:latin typeface="Times New Roman" panose="02020603050405020304" pitchFamily="18" charset="0"/>
              </a:rPr>
              <a:t>imagine             </a:t>
            </a:r>
            <a:r>
              <a:rPr lang="zh-CN" altLang="en-US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想像</a:t>
            </a:r>
            <a:r>
              <a:rPr lang="en-US" altLang="zh-CN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;</a:t>
            </a:r>
            <a:r>
              <a:rPr lang="zh-CN" altLang="en-US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想到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b="1" dirty="0" smtClean="0">
                <a:latin typeface="Times New Roman" panose="02020603050405020304" pitchFamily="18" charset="0"/>
              </a:rPr>
              <a:t>environment     </a:t>
            </a:r>
            <a:r>
              <a:rPr lang="zh-CN" altLang="en-US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环境</a:t>
            </a:r>
            <a:endParaRPr lang="en-US" altLang="zh-CN" sz="2400" b="1" dirty="0" smtClean="0">
              <a:solidFill>
                <a:schemeClr val="hlink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305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 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990600" y="1371600"/>
            <a:ext cx="8153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</a:rPr>
              <a:t>1.</a:t>
            </a:r>
            <a:r>
              <a:rPr lang="zh-CN" altLang="en-US" sz="3200" b="1" dirty="0">
                <a:latin typeface="Times New Roman" panose="02020603050405020304" pitchFamily="18" charset="0"/>
              </a:rPr>
              <a:t>识记单词</a:t>
            </a:r>
            <a:r>
              <a:rPr lang="en-US" altLang="zh-CN" sz="3200" b="1" dirty="0">
                <a:latin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</a:rPr>
              <a:t>wing; pull; cart; skateboard; able; power; appear; machine; space </a:t>
            </a:r>
            <a:r>
              <a:rPr lang="en-US" altLang="zh-CN" b="1" dirty="0"/>
              <a:t>;</a:t>
            </a:r>
            <a:r>
              <a:rPr lang="en-US" altLang="zh-CN" dirty="0"/>
              <a:t> </a:t>
            </a:r>
            <a:r>
              <a:rPr lang="en-US" altLang="zh-CN" sz="3200" b="1" dirty="0">
                <a:latin typeface="Times New Roman" panose="02020603050405020304" pitchFamily="18" charset="0"/>
              </a:rPr>
              <a:t>spaceship; imagine; environment </a:t>
            </a:r>
          </a:p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</a:rPr>
              <a:t>2.</a:t>
            </a:r>
            <a:r>
              <a:rPr lang="zh-CN" altLang="en-US" sz="3200" b="1" dirty="0">
                <a:latin typeface="Times New Roman" panose="02020603050405020304" pitchFamily="18" charset="0"/>
              </a:rPr>
              <a:t>掌握短语</a:t>
            </a:r>
            <a:r>
              <a:rPr lang="en-US" altLang="zh-CN" sz="3200" b="1" dirty="0">
                <a:latin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</a:rPr>
              <a:t>be able to; thousands of; be good for; </a:t>
            </a:r>
          </a:p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</a:rPr>
              <a:t>the beginning of;</a:t>
            </a:r>
          </a:p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</a:rPr>
              <a:t>3.</a:t>
            </a:r>
            <a:r>
              <a:rPr lang="zh-CN" altLang="en-US" sz="3200" b="1" dirty="0">
                <a:latin typeface="Times New Roman" panose="02020603050405020304" pitchFamily="18" charset="0"/>
              </a:rPr>
              <a:t>理解并应用结构：</a:t>
            </a:r>
          </a:p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</a:rPr>
              <a:t>be always doing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sth</a:t>
            </a:r>
            <a:r>
              <a:rPr lang="en-US" altLang="zh-CN" sz="3200" b="1" dirty="0">
                <a:latin typeface="Times New Roman" panose="02020603050405020304" pitchFamily="18" charset="0"/>
              </a:rPr>
              <a:t>;  </a:t>
            </a:r>
          </a:p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</a:rPr>
              <a:t>It seems that ... /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sb</a:t>
            </a:r>
            <a:r>
              <a:rPr lang="en-US" altLang="zh-CN" sz="3200" b="1" dirty="0">
                <a:latin typeface="Times New Roman" panose="02020603050405020304" pitchFamily="18" charset="0"/>
              </a:rPr>
              <a:t> seem(s) to do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sth</a:t>
            </a:r>
            <a:r>
              <a:rPr lang="en-US" altLang="zh-CN" sz="3200" b="1" dirty="0">
                <a:latin typeface="Times New Roman" panose="02020603050405020304" pitchFamily="18" charset="0"/>
              </a:rPr>
              <a:t>.</a:t>
            </a:r>
            <a:endParaRPr lang="zh-CN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buFontTx/>
              <a:buNone/>
            </a:pPr>
            <a:r>
              <a:rPr lang="zh-CN" altLang="en-US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一、认知学习目标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77200" cy="11430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二、预习成果展示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228714" y="1295400"/>
            <a:ext cx="8610600" cy="5105400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1.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在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18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世纪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________________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2. …...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的开始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___________________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3. 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几千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/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数千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_____________   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4. 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装满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……_________________________ 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5. 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对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……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有好处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________________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6.be able to__________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7.It’s fun to do </a:t>
            </a:r>
            <a:r>
              <a:rPr lang="en-US" altLang="zh-CN" sz="2800" b="1" dirty="0" err="1" smtClean="0">
                <a:latin typeface="Times New Roman" panose="02020603050405020304" pitchFamily="18" charset="0"/>
              </a:rPr>
              <a:t>sth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. ___________________ 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8.over 100 years ago _______________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9.my </a:t>
            </a:r>
            <a:r>
              <a:rPr lang="en-US" altLang="zh-CN" sz="2800" b="1" dirty="0" err="1" smtClean="0">
                <a:latin typeface="Times New Roman" panose="02020603050405020304" pitchFamily="18" charset="0"/>
              </a:rPr>
              <a:t>favourite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 type of transportation____________    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10.be always doing </a:t>
            </a:r>
            <a:r>
              <a:rPr lang="en-US" altLang="zh-CN" sz="2800" b="1" dirty="0" err="1" smtClean="0">
                <a:latin typeface="Times New Roman" panose="02020603050405020304" pitchFamily="18" charset="0"/>
              </a:rPr>
              <a:t>sth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. ________________________</a:t>
            </a:r>
            <a:r>
              <a:rPr lang="en-US" altLang="zh-CN" sz="2800" dirty="0" smtClean="0"/>
              <a:t> </a:t>
            </a:r>
            <a:endParaRPr lang="zh-CN" altLang="en-US" sz="2800" dirty="0" smtClean="0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2362314" y="1143000"/>
            <a:ext cx="17411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in the 1700s</a:t>
            </a:r>
            <a:endParaRPr lang="zh-CN" altLang="en-US" sz="24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514714" y="1676400"/>
            <a:ext cx="23823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the beginning of </a:t>
            </a:r>
            <a:endParaRPr lang="zh-CN" altLang="en-US" sz="24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286114" y="2133600"/>
            <a:ext cx="18549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thousands of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2286114" y="2590800"/>
            <a:ext cx="32944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be full of / be filled with</a:t>
            </a:r>
            <a:endParaRPr lang="zh-CN" altLang="en-US" sz="24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3200514" y="3119731"/>
            <a:ext cx="16722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be good for</a:t>
            </a:r>
            <a:endParaRPr lang="zh-CN" altLang="en-US" sz="24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2209914" y="3581396"/>
            <a:ext cx="167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能，会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3352914" y="4110305"/>
            <a:ext cx="3505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做某事很有意思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3581514" y="4567493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100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多年前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5946203" y="5024681"/>
            <a:ext cx="29690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我最喜爱的交通方式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3962416" y="5481869"/>
            <a:ext cx="3505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总是或一致做某事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  <p:bldP spid="61445" grpId="0"/>
      <p:bldP spid="61446" grpId="0"/>
      <p:bldP spid="61447" grpId="0"/>
      <p:bldP spid="61448" grpId="0"/>
      <p:bldP spid="61449" grpId="0"/>
      <p:bldP spid="61450" grpId="0"/>
      <p:bldP spid="61451" grpId="0"/>
      <p:bldP spid="61452" grpId="0"/>
      <p:bldP spid="614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三、课堂研讨助学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87630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chemeClr val="hlink"/>
                </a:solidFill>
              </a:rPr>
              <a:t>活动一：</a:t>
            </a:r>
            <a:r>
              <a:rPr lang="zh-CN" altLang="en-US" smtClean="0">
                <a:solidFill>
                  <a:schemeClr val="hlink"/>
                </a:solidFill>
              </a:rPr>
              <a:t> </a:t>
            </a:r>
            <a:r>
              <a:rPr lang="en-US" altLang="zh-CN" b="1" smtClean="0">
                <a:solidFill>
                  <a:schemeClr val="hlink"/>
                </a:solidFill>
              </a:rPr>
              <a:t>Read</a:t>
            </a:r>
            <a:r>
              <a:rPr lang="zh-CN" altLang="en-US" smtClean="0">
                <a:solidFill>
                  <a:schemeClr val="hlink"/>
                </a:solidFill>
              </a:rPr>
              <a:t> </a:t>
            </a:r>
            <a:r>
              <a:rPr lang="zh-CN" altLang="en-US" b="1" smtClean="0">
                <a:solidFill>
                  <a:schemeClr val="hlink"/>
                </a:solidFill>
              </a:rPr>
              <a:t> and </a:t>
            </a:r>
            <a:r>
              <a:rPr lang="en-US" altLang="zh-CN" b="1" smtClean="0">
                <a:solidFill>
                  <a:schemeClr val="hlink"/>
                </a:solidFill>
              </a:rPr>
              <a:t>Fill    (Let’s  do it  NO.2)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b="1" smtClean="0">
              <a:solidFill>
                <a:schemeClr val="hlink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chemeClr val="hlink"/>
                </a:solidFill>
              </a:rPr>
              <a:t>活动二： </a:t>
            </a:r>
            <a:r>
              <a:rPr lang="en-US" altLang="zh-CN" b="1" smtClean="0">
                <a:solidFill>
                  <a:schemeClr val="hlink"/>
                </a:solidFill>
              </a:rPr>
              <a:t>Listen and choose</a:t>
            </a:r>
            <a:r>
              <a:rPr lang="zh-CN" altLang="en-US" b="1" smtClean="0">
                <a:solidFill>
                  <a:schemeClr val="hlink"/>
                </a:solidFill>
              </a:rPr>
              <a:t>  </a:t>
            </a:r>
            <a:r>
              <a:rPr lang="en-US" altLang="zh-CN" b="1" smtClean="0">
                <a:solidFill>
                  <a:schemeClr val="hlink"/>
                </a:solidFill>
              </a:rPr>
              <a:t>(Let’s  do it  NO.1)</a:t>
            </a:r>
            <a:endParaRPr lang="zh-CN" altLang="en-US" b="1" smtClean="0">
              <a:solidFill>
                <a:schemeClr val="hlink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b="1" smtClean="0">
              <a:solidFill>
                <a:schemeClr val="hlink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chemeClr val="hlink"/>
                </a:solidFill>
              </a:rPr>
              <a:t>活动三：</a:t>
            </a:r>
            <a:r>
              <a:rPr lang="en-US" altLang="zh-CN" b="1" smtClean="0">
                <a:solidFill>
                  <a:schemeClr val="hlink"/>
                </a:solidFill>
              </a:rPr>
              <a:t>Read and label (Let’s  do it  NO.3)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b="1" smtClean="0">
              <a:solidFill>
                <a:schemeClr val="hlink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chemeClr val="hlink"/>
                </a:solidFill>
              </a:rPr>
              <a:t>活动四：Lanuage Points</a:t>
            </a:r>
          </a:p>
          <a:p>
            <a:endParaRPr lang="zh-CN" altLang="en-US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1"/>
          <p:cNvSpPr txBox="1">
            <a:spLocks noGrp="1" noChangeArrowheads="1"/>
          </p:cNvSpPr>
          <p:nvPr>
            <p:ph idx="1"/>
          </p:nvPr>
        </p:nvSpPr>
        <p:spPr>
          <a:xfrm>
            <a:off x="914400" y="1600200"/>
            <a:ext cx="8458200" cy="48006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1. Everything seems to be getting faster, too.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一切也似乎变得更快了。</a:t>
            </a:r>
            <a:endParaRPr lang="en-US" altLang="zh-CN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主语</a:t>
            </a:r>
            <a:r>
              <a:rPr lang="en-US" altLang="zh-CN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+seem to be +</a:t>
            </a:r>
            <a:r>
              <a:rPr lang="zh-CN" altLang="en-US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表语    </a:t>
            </a:r>
            <a:r>
              <a:rPr lang="en-US" altLang="zh-CN" b="1" dirty="0" smtClean="0">
                <a:latin typeface="Times New Roman" panose="02020603050405020304" pitchFamily="18" charset="0"/>
              </a:rPr>
              <a:t>Tom seems to be happy.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主语</a:t>
            </a:r>
            <a:r>
              <a:rPr lang="en-US" altLang="zh-CN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+seem +to do </a:t>
            </a:r>
            <a:r>
              <a:rPr lang="en-US" altLang="zh-CN" b="1" dirty="0" err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zh-CN" b="1" dirty="0" smtClean="0">
                <a:latin typeface="Times New Roman" panose="02020603050405020304" pitchFamily="18" charset="0"/>
              </a:rPr>
              <a:t>Lily doesn’t seem to like red.</a:t>
            </a:r>
            <a:r>
              <a:rPr lang="en-US" altLang="zh-CN" b="1" dirty="0" smtClean="0">
                <a:solidFill>
                  <a:schemeClr val="hlink"/>
                </a:solidFill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chemeClr val="hlink"/>
                </a:solidFill>
              </a:rPr>
              <a:t> </a:t>
            </a:r>
            <a:r>
              <a:rPr lang="en-US" altLang="zh-CN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It seems that+</a:t>
            </a:r>
            <a:r>
              <a:rPr lang="zh-CN" altLang="en-US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句子           </a:t>
            </a:r>
            <a:r>
              <a:rPr lang="en-US" altLang="zh-CN" b="1" dirty="0" smtClean="0">
                <a:latin typeface="Times New Roman" panose="02020603050405020304" pitchFamily="18" charset="0"/>
              </a:rPr>
              <a:t>It seems that Tom is happy.</a:t>
            </a:r>
            <a:endParaRPr lang="zh-CN" altLang="en-US" b="1" dirty="0" smtClean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b="1" dirty="0" smtClean="0"/>
              <a:t>1).</a:t>
            </a:r>
            <a:r>
              <a:rPr lang="zh-CN" altLang="en-US" b="1" dirty="0" smtClean="0"/>
              <a:t>那边那个人看上去像一位新老师。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b="1" u="sng" dirty="0" smtClean="0"/>
              <a:t>                                         </a:t>
            </a:r>
            <a:endParaRPr lang="zh-CN" altLang="en-US" b="1" dirty="0" smtClean="0"/>
          </a:p>
          <a:p>
            <a:pPr>
              <a:buFont typeface="Arial" panose="020B0604020202020204" pitchFamily="34" charset="0"/>
              <a:buNone/>
            </a:pPr>
            <a:r>
              <a:rPr lang="en-US" altLang="zh-CN" b="1" dirty="0" smtClean="0"/>
              <a:t>2).</a:t>
            </a:r>
            <a:r>
              <a:rPr lang="zh-CN" altLang="en-US" b="1" dirty="0" smtClean="0"/>
              <a:t>这个年轻人看起来变化很大。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b="1" dirty="0" smtClean="0"/>
              <a:t>The young man </a:t>
            </a:r>
            <a:r>
              <a:rPr lang="en-US" altLang="zh-CN" b="1" u="sng" dirty="0" smtClean="0"/>
              <a:t>              </a:t>
            </a:r>
            <a:r>
              <a:rPr lang="en-US" altLang="zh-CN" b="1" dirty="0" smtClean="0"/>
              <a:t> </a:t>
            </a:r>
            <a:r>
              <a:rPr lang="en-US" altLang="zh-CN" b="1" u="sng" dirty="0" smtClean="0"/>
              <a:t>             </a:t>
            </a:r>
            <a:r>
              <a:rPr lang="en-US" altLang="zh-CN" b="1" dirty="0" smtClean="0"/>
              <a:t> have changed much.</a:t>
            </a:r>
          </a:p>
        </p:txBody>
      </p:sp>
      <p:sp>
        <p:nvSpPr>
          <p:cNvPr id="73731" name="TextBox 1"/>
          <p:cNvSpPr txBox="1">
            <a:spLocks noChangeArrowheads="1"/>
          </p:cNvSpPr>
          <p:nvPr/>
        </p:nvSpPr>
        <p:spPr bwMode="auto">
          <a:xfrm>
            <a:off x="1066800" y="533400"/>
            <a:ext cx="670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活动四：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847893" y="4190980"/>
            <a:ext cx="7893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man over there seems to be like a new teacher.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048040" y="5119687"/>
            <a:ext cx="1812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seems     to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506" y="685872"/>
            <a:ext cx="8229600" cy="20574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2 .</a:t>
            </a:r>
            <a:r>
              <a:rPr lang="en-US" altLang="zh-CN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Then steam </a:t>
            </a:r>
            <a:r>
              <a:rPr lang="en-US" altLang="zh-CN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was able to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power boats and cars.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那时蒸汽能给船舶和汽车提供动力。</a:t>
            </a:r>
            <a:endParaRPr lang="en-US" altLang="zh-CN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b="1" dirty="0" smtClean="0">
                <a:latin typeface="Times New Roman" panose="02020603050405020304" pitchFamily="18" charset="0"/>
              </a:rPr>
              <a:t>be able to</a:t>
            </a:r>
            <a:r>
              <a:rPr lang="zh-CN" altLang="en-US" b="1" dirty="0" smtClean="0">
                <a:latin typeface="Times New Roman" panose="02020603050405020304" pitchFamily="18" charset="0"/>
              </a:rPr>
              <a:t>表示“能；能够”，后接动词原形</a:t>
            </a:r>
            <a:r>
              <a:rPr lang="en-US" altLang="zh-CN" b="1" dirty="0" smtClean="0">
                <a:latin typeface="Times New Roman" panose="02020603050405020304" pitchFamily="18" charset="0"/>
              </a:rPr>
              <a:t> </a:t>
            </a:r>
            <a:r>
              <a:rPr lang="zh-CN" altLang="en-US" b="1" dirty="0" smtClean="0">
                <a:latin typeface="Times New Roman" panose="02020603050405020304" pitchFamily="18" charset="0"/>
              </a:rPr>
              <a:t>。  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b="1" dirty="0" smtClean="0">
                <a:latin typeface="Times New Roman" panose="02020603050405020304" pitchFamily="18" charset="0"/>
              </a:rPr>
              <a:t>    </a:t>
            </a:r>
            <a:r>
              <a:rPr lang="en-US" altLang="zh-CN" b="1" dirty="0" err="1" smtClean="0">
                <a:latin typeface="Times New Roman" panose="02020603050405020304" pitchFamily="18" charset="0"/>
              </a:rPr>
              <a:t>eg.Betty</a:t>
            </a:r>
            <a:r>
              <a:rPr lang="en-US" altLang="zh-CN" b="1" dirty="0" smtClean="0">
                <a:latin typeface="Times New Roman" panose="02020603050405020304" pitchFamily="18" charset="0"/>
              </a:rPr>
              <a:t> is able to sing.</a:t>
            </a:r>
            <a:r>
              <a:rPr lang="zh-CN" altLang="en-US" b="1" dirty="0" smtClean="0">
                <a:latin typeface="Times New Roman" panose="02020603050405020304" pitchFamily="18" charset="0"/>
              </a:rPr>
              <a:t>贝蒂会唱歌。</a:t>
            </a:r>
          </a:p>
        </p:txBody>
      </p:sp>
      <p:graphicFrame>
        <p:nvGraphicFramePr>
          <p:cNvPr id="72725" name="Group 21"/>
          <p:cNvGraphicFramePr>
            <a:graphicFrameLocks noGrp="1"/>
          </p:cNvGraphicFramePr>
          <p:nvPr/>
        </p:nvGraphicFramePr>
        <p:xfrm>
          <a:off x="457308" y="2743218"/>
          <a:ext cx="8229600" cy="3733800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43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 able to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强调具体事件中有能力，指“经过努力而成功地做某事”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可用于各种时态，不与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连用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只是一般性的能力，指“有能力做某事”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只有现在式和过去式两种形式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Box 11"/>
          <p:cNvSpPr txBox="1">
            <a:spLocks noChangeArrowheads="1"/>
          </p:cNvSpPr>
          <p:nvPr/>
        </p:nvSpPr>
        <p:spPr bwMode="auto">
          <a:xfrm>
            <a:off x="381000" y="609600"/>
            <a:ext cx="8077200" cy="58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The world is always moving.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这个世界总是运动的。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be always doing </a:t>
            </a:r>
            <a:r>
              <a:rPr lang="en-US" altLang="zh-CN" sz="28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“总是或一致做某事”，</a:t>
            </a:r>
            <a:r>
              <a:rPr lang="zh-CN" altLang="en-US" sz="2800" b="1" dirty="0">
                <a:latin typeface="Times New Roman" panose="02020603050405020304" pitchFamily="18" charset="0"/>
              </a:rPr>
              <a:t>现在进行时与</a:t>
            </a:r>
            <a:r>
              <a:rPr lang="en-US" altLang="zh-CN" sz="2800" b="1" dirty="0">
                <a:latin typeface="Times New Roman" panose="02020603050405020304" pitchFamily="18" charset="0"/>
              </a:rPr>
              <a:t>always</a:t>
            </a:r>
            <a:r>
              <a:rPr lang="zh-CN" altLang="en-US" sz="2800" b="1" dirty="0">
                <a:latin typeface="Times New Roman" panose="02020603050405020304" pitchFamily="18" charset="0"/>
              </a:rPr>
              <a:t>连用，表示一个经常重复的动作或状态。常用来表达说话人的某种感情，如：赞叹、埋怨、厌烦等。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e.g. He is always talking. </a:t>
            </a:r>
            <a:r>
              <a:rPr lang="zh-CN" altLang="en-US" sz="2800" b="1" dirty="0">
                <a:latin typeface="Times New Roman" panose="02020603050405020304" pitchFamily="18" charset="0"/>
              </a:rPr>
              <a:t>他老是说话。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My mother is always saying I’m lazy. 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     我妈妈总是说我很懒。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1|0.6|0.5|0.4|0.4|0.5|0.5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WWW.2PPT.COM&#10;">
  <a:themeElements>
    <a:clrScheme name="蓝色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蓝色模板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蓝色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主题46</Template>
  <TotalTime>0</TotalTime>
  <Words>865</Words>
  <Application>Microsoft Office PowerPoint</Application>
  <PresentationFormat>全屏显示(4:3)</PresentationFormat>
  <Paragraphs>130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黑体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cart</vt:lpstr>
      <vt:lpstr>New words:</vt:lpstr>
      <vt:lpstr>PowerPoint 演示文稿</vt:lpstr>
      <vt:lpstr>二、预习成果展示</vt:lpstr>
      <vt:lpstr>三、课堂研讨助学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五、当堂训练检测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2022-02-10T03:59:51Z</dcterms:created>
  <dcterms:modified xsi:type="dcterms:W3CDTF">2023-01-16T18:55:50Z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冀教版八年级英语上册第6单元《Lesson 33 Life on Wheels 》课件">
    <vt:bool>true</vt:bool>
  </property>
  <property fmtid="{D5CDD505-2E9C-101B-9397-08002B2CF9AE}" pid="3" name="ICV">
    <vt:lpwstr>7D3363DF2C9E472A8BF203526EC5B10E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