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4" r:id="rId2"/>
    <p:sldId id="295" r:id="rId3"/>
    <p:sldId id="296" r:id="rId4"/>
    <p:sldId id="297" r:id="rId5"/>
    <p:sldId id="298" r:id="rId6"/>
    <p:sldId id="302" r:id="rId7"/>
    <p:sldId id="303" r:id="rId8"/>
    <p:sldId id="304" r:id="rId9"/>
    <p:sldId id="305" r:id="rId10"/>
    <p:sldId id="306" r:id="rId11"/>
    <p:sldId id="307" r:id="rId12"/>
    <p:sldId id="291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2000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  <a:sym typeface="Wingdings" panose="05000000000000000000" pitchFamily="2" charset="2"/>
      </a:defRPr>
    </a:lvl1pPr>
    <a:lvl2pPr marL="457200" algn="l" rtl="0" fontAlgn="base">
      <a:spcBef>
        <a:spcPct val="2000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  <a:sym typeface="Wingdings" panose="05000000000000000000" pitchFamily="2" charset="2"/>
      </a:defRPr>
    </a:lvl2pPr>
    <a:lvl3pPr marL="914400" algn="l" rtl="0" fontAlgn="base">
      <a:spcBef>
        <a:spcPct val="2000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  <a:sym typeface="Wingdings" panose="05000000000000000000" pitchFamily="2" charset="2"/>
      </a:defRPr>
    </a:lvl3pPr>
    <a:lvl4pPr marL="1371600" algn="l" rtl="0" fontAlgn="base">
      <a:spcBef>
        <a:spcPct val="2000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  <a:sym typeface="Wingdings" panose="05000000000000000000" pitchFamily="2" charset="2"/>
      </a:defRPr>
    </a:lvl4pPr>
    <a:lvl5pPr marL="1828800" algn="l" rtl="0" fontAlgn="base">
      <a:spcBef>
        <a:spcPct val="2000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  <a:sym typeface="Wingdings" panose="05000000000000000000" pitchFamily="2" charset="2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  <a:sym typeface="Wingdings" panose="05000000000000000000" pitchFamily="2" charset="2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  <a:sym typeface="Wingdings" panose="05000000000000000000" pitchFamily="2" charset="2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  <a:sym typeface="Wingdings" panose="05000000000000000000" pitchFamily="2" charset="2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  <a:sym typeface="Wingdings" panose="05000000000000000000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581" autoAdjust="0"/>
  </p:normalViewPr>
  <p:slideViewPr>
    <p:cSldViewPr>
      <p:cViewPr>
        <p:scale>
          <a:sx n="100" d="100"/>
          <a:sy n="100" d="100"/>
        </p:scale>
        <p:origin x="-43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8DF89-A6B2-4DD1-AEAF-F7A76814435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BBACD-5EC5-440E-99FC-BB820E601C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BBACD-5EC5-440E-99FC-BB820E601C8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71" name="Picture 19" descr="01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60800"/>
            <a:ext cx="9144000" cy="14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72" name="Picture 20" descr="标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95513"/>
            <a:ext cx="91630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0" y="2643188"/>
            <a:ext cx="9144000" cy="1143000"/>
          </a:xfrm>
          <a:prstGeom prst="rect">
            <a:avLst/>
          </a:prstGeom>
          <a:solidFill>
            <a:srgbClr val="7C5438">
              <a:alpha val="6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809" name="Rectangle 57"/>
          <p:cNvSpPr>
            <a:spLocks noChangeArrowheads="1"/>
          </p:cNvSpPr>
          <p:nvPr/>
        </p:nvSpPr>
        <p:spPr bwMode="auto">
          <a:xfrm>
            <a:off x="631825" y="2747963"/>
            <a:ext cx="782002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080808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4811" name="Line 59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4814" name="Group 62"/>
          <p:cNvGrpSpPr/>
          <p:nvPr/>
        </p:nvGrpSpPr>
        <p:grpSpPr bwMode="auto">
          <a:xfrm>
            <a:off x="78646" y="3647131"/>
            <a:ext cx="4287838" cy="2732087"/>
            <a:chOff x="3059" y="2115"/>
            <a:chExt cx="2701" cy="1721"/>
          </a:xfrm>
        </p:grpSpPr>
        <p:grpSp>
          <p:nvGrpSpPr>
            <p:cNvPr id="74815" name="Group 63"/>
            <p:cNvGrpSpPr/>
            <p:nvPr/>
          </p:nvGrpSpPr>
          <p:grpSpPr bwMode="auto">
            <a:xfrm>
              <a:off x="3656" y="2115"/>
              <a:ext cx="2104" cy="1641"/>
              <a:chOff x="3658" y="2533"/>
              <a:chExt cx="2104" cy="1641"/>
            </a:xfrm>
          </p:grpSpPr>
          <p:sp>
            <p:nvSpPr>
              <p:cNvPr id="74816" name="Freeform 64"/>
              <p:cNvSpPr/>
              <p:nvPr/>
            </p:nvSpPr>
            <p:spPr bwMode="auto">
              <a:xfrm rot="13340979">
                <a:off x="3825" y="2533"/>
                <a:ext cx="1698" cy="1160"/>
              </a:xfrm>
              <a:custGeom>
                <a:avLst/>
                <a:gdLst>
                  <a:gd name="T0" fmla="*/ 0 w 2112"/>
                  <a:gd name="T1" fmla="*/ 0 h 1344"/>
                  <a:gd name="T2" fmla="*/ 0 w 2112"/>
                  <a:gd name="T3" fmla="*/ 1344 h 1344"/>
                  <a:gd name="T4" fmla="*/ 2112 w 2112"/>
                  <a:gd name="T5" fmla="*/ 0 h 1344"/>
                  <a:gd name="T6" fmla="*/ 0 w 2112"/>
                  <a:gd name="T7" fmla="*/ 0 h 1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2" h="1344">
                    <a:moveTo>
                      <a:pt x="0" y="0"/>
                    </a:moveTo>
                    <a:lnTo>
                      <a:pt x="0" y="1344"/>
                    </a:lnTo>
                    <a:lnTo>
                      <a:pt x="21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F2FF">
                  <a:alpha val="50000"/>
                </a:srgbClr>
              </a:solidFill>
              <a:ln w="19050" cap="flat" cmpd="sng">
                <a:solidFill>
                  <a:srgbClr val="0033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4817" name="Group 65"/>
              <p:cNvGrpSpPr/>
              <p:nvPr/>
            </p:nvGrpSpPr>
            <p:grpSpPr bwMode="auto">
              <a:xfrm rot="29540980">
                <a:off x="4709" y="3603"/>
                <a:ext cx="953" cy="190"/>
                <a:chOff x="202" y="1833"/>
                <a:chExt cx="1104" cy="236"/>
              </a:xfrm>
            </p:grpSpPr>
            <p:grpSp>
              <p:nvGrpSpPr>
                <p:cNvPr id="74818" name="Group 66"/>
                <p:cNvGrpSpPr/>
                <p:nvPr/>
              </p:nvGrpSpPr>
              <p:grpSpPr bwMode="auto">
                <a:xfrm>
                  <a:off x="249" y="1833"/>
                  <a:ext cx="952" cy="48"/>
                  <a:chOff x="240" y="2208"/>
                  <a:chExt cx="952" cy="29"/>
                </a:xfrm>
              </p:grpSpPr>
              <p:sp>
                <p:nvSpPr>
                  <p:cNvPr id="74819" name="Line 6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40" y="2208"/>
                    <a:ext cx="0" cy="2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0" name="Line 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6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1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7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2" name="Line 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8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3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06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4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22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5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6" name="Line 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5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7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71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8" name="Line 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88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9" name="Line 7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04" y="2208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0" name="Line 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21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1" name="Line 7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37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2" name="Line 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5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3" name="Line 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70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4" name="Line 8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86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5" name="Line 8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0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6" name="Line 8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1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7" name="Line 8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36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8" name="Line 8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52" y="2208"/>
                    <a:ext cx="0" cy="2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9" name="Line 8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68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0" name="Line 8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8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1" name="Line 8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01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2" name="Line 9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18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3" name="Line 9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34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4" name="Line 9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50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5" name="Line 9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67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6" name="Line 9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8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7" name="Line 9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0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8" name="Line 9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16" y="2208"/>
                    <a:ext cx="0" cy="2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9" name="Line 9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0" name="Line 9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4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1" name="Line 9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6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2" name="Line 10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82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3" name="Line 10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8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4" name="Line 10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1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5" name="Line 10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31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6" name="Line 10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8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7" name="Line 10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64" y="2208"/>
                    <a:ext cx="0" cy="2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8" name="Line 10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80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9" name="Line 10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97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0" name="Line 10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1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1" name="Line 10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0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2" name="Line 11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46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3" name="Line 11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62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4" name="Line 11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7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5" name="Line 1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9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6" name="Line 1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12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7" name="Line 1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28" y="2208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8" name="Line 11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4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9" name="Line 1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61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70" name="Line 11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77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71" name="Line 11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94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72" name="Line 12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10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73" name="Line 12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27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74" name="Line 12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4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75" name="Line 1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5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76" name="Line 1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76" y="2208"/>
                    <a:ext cx="0" cy="2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77" name="Line 1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92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4878" name="Rectangle 126"/>
                <p:cNvSpPr>
                  <a:spLocks noChangeArrowheads="1"/>
                </p:cNvSpPr>
                <p:nvPr/>
              </p:nvSpPr>
              <p:spPr bwMode="auto">
                <a:xfrm>
                  <a:off x="202" y="1877"/>
                  <a:ext cx="1104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DDF2FF">
                          <a:alpha val="50000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99CC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04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ea typeface="宋体" panose="02010600030101010101" pitchFamily="2" charset="-122"/>
                    </a:rPr>
                    <a:t>0     1      2     3      4      5</a:t>
                  </a:r>
                  <a:endParaRPr lang="en-US" sz="2400" b="0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4879" name="Group 127"/>
              <p:cNvGrpSpPr/>
              <p:nvPr/>
            </p:nvGrpSpPr>
            <p:grpSpPr bwMode="auto">
              <a:xfrm rot="13340979">
                <a:off x="3658" y="3412"/>
                <a:ext cx="1472" cy="176"/>
                <a:chOff x="-50" y="3339"/>
                <a:chExt cx="1831" cy="204"/>
              </a:xfrm>
            </p:grpSpPr>
            <p:grpSp>
              <p:nvGrpSpPr>
                <p:cNvPr id="74880" name="Group 128"/>
                <p:cNvGrpSpPr/>
                <p:nvPr/>
              </p:nvGrpSpPr>
              <p:grpSpPr bwMode="auto">
                <a:xfrm rot="21600000">
                  <a:off x="20" y="3339"/>
                  <a:ext cx="1560" cy="36"/>
                  <a:chOff x="288" y="3658"/>
                  <a:chExt cx="4560" cy="86"/>
                </a:xfrm>
              </p:grpSpPr>
              <p:grpSp>
                <p:nvGrpSpPr>
                  <p:cNvPr id="74881" name="Group 129"/>
                  <p:cNvGrpSpPr/>
                  <p:nvPr/>
                </p:nvGrpSpPr>
                <p:grpSpPr bwMode="auto">
                  <a:xfrm>
                    <a:off x="288" y="3658"/>
                    <a:ext cx="4464" cy="86"/>
                    <a:chOff x="288" y="3658"/>
                    <a:chExt cx="4464" cy="86"/>
                  </a:xfrm>
                </p:grpSpPr>
                <p:sp>
                  <p:nvSpPr>
                    <p:cNvPr id="74882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658"/>
                      <a:ext cx="0" cy="77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83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84" name="Lin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85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86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87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88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89" name="Line 1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0" name="Line 1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1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2" name="Line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3" name="Line 1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4" name="Lin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5" name="Line 1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6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7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8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9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0" name="Line 1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1" name="Line 1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2" name="Line 1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3" name="Lin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4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5" name="Line 1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6" name="Line 1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7" name="Lin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8" name="Line 1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9" name="Line 1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0" name="Line 1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1" name="Line 1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8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2" name="Line 1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3" name="Line 1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4" name="Line 1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5" name="Line 1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6" name="Line 1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7" name="Line 1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8" name="Line 1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9" name="Line 1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0" name="Line 1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1" name="Line 1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2" name="Line 1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3" name="Line 1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4" name="Line 1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5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6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7" name="Line 1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4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8" name="Line 1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9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0" name="Line 1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92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1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2" name="Line 1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3" name="Line 1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4" name="Line 1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8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5" name="Line 1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6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7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8" name="Line 1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9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0" name="Line 1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7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1" name="Line 1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2" name="Line 1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3" name="Line 1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4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5" name="Line 1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6" name="Line 1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7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8" name="Line 1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9" name="Line 1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0" name="Line 1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1" name="Line 1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2" name="Line 2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3" name="Line 2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4" name="Line 2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5" name="Line 2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6" name="Line 2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7" name="Line 2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8" name="Line 2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9" name="Line 2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0" name="Line 2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1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2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3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4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5" name="Line 2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6" name="Line 2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7" name="Line 2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6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8" name="Line 2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9" name="Line 2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70" name="Line 2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71" name="Line 2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72" name="Line 2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73" name="Line 2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74" name="Line 2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75" name="Line 2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74976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77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4848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4978" name="Rectangle 226"/>
                <p:cNvSpPr>
                  <a:spLocks noChangeArrowheads="1"/>
                </p:cNvSpPr>
                <p:nvPr/>
              </p:nvSpPr>
              <p:spPr bwMode="auto">
                <a:xfrm rot="21600000">
                  <a:off x="-50" y="3364"/>
                  <a:ext cx="1831" cy="1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DDF2FF">
                          <a:alpha val="50000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99CC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04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ea typeface="宋体" panose="02010600030101010101" pitchFamily="2" charset="-122"/>
                    </a:rPr>
                    <a:t>0     1      2     3      4</a:t>
                  </a:r>
                </a:p>
              </p:txBody>
            </p:sp>
          </p:grpSp>
          <p:grpSp>
            <p:nvGrpSpPr>
              <p:cNvPr id="74979" name="Group 227"/>
              <p:cNvGrpSpPr/>
              <p:nvPr/>
            </p:nvGrpSpPr>
            <p:grpSpPr bwMode="auto">
              <a:xfrm rot="22186941">
                <a:off x="4095" y="3151"/>
                <a:ext cx="1254" cy="31"/>
                <a:chOff x="288" y="3658"/>
                <a:chExt cx="4560" cy="86"/>
              </a:xfrm>
            </p:grpSpPr>
            <p:grpSp>
              <p:nvGrpSpPr>
                <p:cNvPr id="74980" name="Group 228"/>
                <p:cNvGrpSpPr/>
                <p:nvPr/>
              </p:nvGrpSpPr>
              <p:grpSpPr bwMode="auto"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74981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658"/>
                    <a:ext cx="0" cy="77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82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83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38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84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85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48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86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87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88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89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0" name="Line 238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1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658"/>
                    <a:ext cx="0" cy="6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2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3" name="Line 241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4" name="Line 242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5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6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7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8" name="Line 246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9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0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1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2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3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4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5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6" name="Line 254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7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8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9" name="Line 257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0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1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2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3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4" name="Line 262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5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6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7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8" name="Line 266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9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0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1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2" name="Line 270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3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4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5" name="Line 273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6" name="Line 274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7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8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9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3658"/>
                    <a:ext cx="0" cy="6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0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2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3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4" name="Line 282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5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6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7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8" name="Line 286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9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307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0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312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1" name="Line 28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2" name="Line 29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3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4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331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5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6" name="Line 294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7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345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8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9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0" name="Line 298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1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2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3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4" name="Line 302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5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6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7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8" name="Line 306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9" name="Line 307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0" name="Line 308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1" name="Line 309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2" name="Line 310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3" name="Line 311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4" name="Line 312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5" name="Line 313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6" name="Line 314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7" name="Line 315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658"/>
                    <a:ext cx="0" cy="6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8" name="Line 316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9" name="Line 317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70" name="Line 318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71" name="Line 319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72" name="Line 320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73" name="Line 321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74" name="Line 32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5075" name="Line 323"/>
                <p:cNvSpPr>
                  <a:spLocks noChangeShapeType="1"/>
                </p:cNvSpPr>
                <p:nvPr/>
              </p:nvSpPr>
              <p:spPr bwMode="auto">
                <a:xfrm>
                  <a:off x="4800" y="3658"/>
                  <a:ext cx="0" cy="41"/>
                </a:xfrm>
                <a:prstGeom prst="line">
                  <a:avLst/>
                </a:prstGeom>
                <a:noFill/>
                <a:ln w="6350">
                  <a:solidFill>
                    <a:srgbClr val="0033CC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5076" name="Line 324"/>
                <p:cNvSpPr>
                  <a:spLocks noChangeShapeType="1"/>
                </p:cNvSpPr>
                <p:nvPr/>
              </p:nvSpPr>
              <p:spPr bwMode="auto">
                <a:xfrm>
                  <a:off x="4848" y="3658"/>
                  <a:ext cx="0" cy="86"/>
                </a:xfrm>
                <a:prstGeom prst="line">
                  <a:avLst/>
                </a:prstGeom>
                <a:noFill/>
                <a:ln w="635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5077" name="Rectangle 325" descr="PE03255_"/>
              <p:cNvSpPr>
                <a:spLocks noChangeArrowheads="1"/>
              </p:cNvSpPr>
              <p:nvPr/>
            </p:nvSpPr>
            <p:spPr bwMode="auto">
              <a:xfrm rot="22186941">
                <a:off x="4014" y="3202"/>
                <a:ext cx="174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CC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0"/>
                  </a:spcBef>
                </a:pPr>
                <a:r>
                  <a:rPr lang="en-US" sz="1000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0     1      2     3      4      5      6       7     8</a:t>
                </a:r>
              </a:p>
            </p:txBody>
          </p:sp>
          <p:sp>
            <p:nvSpPr>
              <p:cNvPr id="75078" name="Freeform 326"/>
              <p:cNvSpPr>
                <a:spLocks noChangeAspect="1"/>
              </p:cNvSpPr>
              <p:nvPr/>
            </p:nvSpPr>
            <p:spPr bwMode="auto">
              <a:xfrm rot="13340979">
                <a:off x="4452" y="3133"/>
                <a:ext cx="682" cy="466"/>
              </a:xfrm>
              <a:custGeom>
                <a:avLst/>
                <a:gdLst>
                  <a:gd name="T0" fmla="*/ 0 w 2112"/>
                  <a:gd name="T1" fmla="*/ 0 h 1344"/>
                  <a:gd name="T2" fmla="*/ 0 w 2112"/>
                  <a:gd name="T3" fmla="*/ 1344 h 1344"/>
                  <a:gd name="T4" fmla="*/ 2112 w 2112"/>
                  <a:gd name="T5" fmla="*/ 0 h 1344"/>
                  <a:gd name="T6" fmla="*/ 0 w 2112"/>
                  <a:gd name="T7" fmla="*/ 0 h 1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2" h="1344">
                    <a:moveTo>
                      <a:pt x="0" y="0"/>
                    </a:moveTo>
                    <a:lnTo>
                      <a:pt x="0" y="1344"/>
                    </a:lnTo>
                    <a:lnTo>
                      <a:pt x="21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19050" cap="flat" cmpd="sng">
                <a:solidFill>
                  <a:srgbClr val="0033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5079" name="Group 327"/>
            <p:cNvGrpSpPr/>
            <p:nvPr/>
          </p:nvGrpSpPr>
          <p:grpSpPr bwMode="auto">
            <a:xfrm rot="4845593">
              <a:off x="3136" y="2537"/>
              <a:ext cx="1222" cy="1375"/>
              <a:chOff x="756" y="2127"/>
              <a:chExt cx="1605" cy="1724"/>
            </a:xfrm>
          </p:grpSpPr>
          <p:sp>
            <p:nvSpPr>
              <p:cNvPr id="75080" name="Freeform 328"/>
              <p:cNvSpPr>
                <a:spLocks noChangeAspect="1"/>
              </p:cNvSpPr>
              <p:nvPr/>
            </p:nvSpPr>
            <p:spPr bwMode="auto">
              <a:xfrm rot="10800000">
                <a:off x="756" y="2298"/>
                <a:ext cx="1505" cy="1505"/>
              </a:xfrm>
              <a:custGeom>
                <a:avLst/>
                <a:gdLst>
                  <a:gd name="T0" fmla="*/ 0 w 480"/>
                  <a:gd name="T1" fmla="*/ 0 h 480"/>
                  <a:gd name="T2" fmla="*/ 480 w 480"/>
                  <a:gd name="T3" fmla="*/ 480 h 480"/>
                  <a:gd name="T4" fmla="*/ 0 w 480"/>
                  <a:gd name="T5" fmla="*/ 480 h 480"/>
                  <a:gd name="T6" fmla="*/ 0 w 480"/>
                  <a:gd name="T7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0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F2FF">
                  <a:alpha val="50000"/>
                </a:srgbClr>
              </a:solidFill>
              <a:ln w="9525">
                <a:solidFill>
                  <a:srgbClr val="3333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81" name="Freeform 329"/>
              <p:cNvSpPr/>
              <p:nvPr/>
            </p:nvSpPr>
            <p:spPr bwMode="auto">
              <a:xfrm rot="10800000">
                <a:off x="1476" y="2586"/>
                <a:ext cx="480" cy="480"/>
              </a:xfrm>
              <a:custGeom>
                <a:avLst/>
                <a:gdLst>
                  <a:gd name="T0" fmla="*/ 0 w 480"/>
                  <a:gd name="T1" fmla="*/ 0 h 480"/>
                  <a:gd name="T2" fmla="*/ 480 w 480"/>
                  <a:gd name="T3" fmla="*/ 480 h 480"/>
                  <a:gd name="T4" fmla="*/ 0 w 480"/>
                  <a:gd name="T5" fmla="*/ 480 h 480"/>
                  <a:gd name="T6" fmla="*/ 0 w 480"/>
                  <a:gd name="T7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0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333399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5082" name="Group 330"/>
              <p:cNvGrpSpPr/>
              <p:nvPr/>
            </p:nvGrpSpPr>
            <p:grpSpPr bwMode="auto">
              <a:xfrm>
                <a:off x="1511" y="2127"/>
                <a:ext cx="278" cy="1724"/>
                <a:chOff x="1857" y="1035"/>
                <a:chExt cx="278" cy="1724"/>
              </a:xfrm>
            </p:grpSpPr>
            <p:grpSp>
              <p:nvGrpSpPr>
                <p:cNvPr id="75083" name="Group 331"/>
                <p:cNvGrpSpPr/>
                <p:nvPr/>
              </p:nvGrpSpPr>
              <p:grpSpPr bwMode="auto">
                <a:xfrm rot="13500000">
                  <a:off x="1153" y="1955"/>
                  <a:ext cx="1560" cy="48"/>
                  <a:chOff x="288" y="3658"/>
                  <a:chExt cx="4560" cy="86"/>
                </a:xfrm>
              </p:grpSpPr>
              <p:grpSp>
                <p:nvGrpSpPr>
                  <p:cNvPr id="75084" name="Group 332"/>
                  <p:cNvGrpSpPr/>
                  <p:nvPr/>
                </p:nvGrpSpPr>
                <p:grpSpPr bwMode="auto">
                  <a:xfrm>
                    <a:off x="288" y="3658"/>
                    <a:ext cx="4464" cy="86"/>
                    <a:chOff x="288" y="3658"/>
                    <a:chExt cx="4464" cy="86"/>
                  </a:xfrm>
                </p:grpSpPr>
                <p:sp>
                  <p:nvSpPr>
                    <p:cNvPr id="75085" name="Line 3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658"/>
                      <a:ext cx="0" cy="77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86" name="Line 3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87" name="Line 3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88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89" name="Line 3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0" name="Line 3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1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2" name="Line 3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3" name="Line 3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4" name="Line 3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5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6" name="Line 3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7" name="Line 3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8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9" name="Line 3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0" name="Line 3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1" name="Line 3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2" name="Line 3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3" name="Line 3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4" name="Line 3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5" name="Line 3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6" name="Line 3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7" name="Line 3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8" name="Line 3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9" name="Line 3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0" name="Line 3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1" name="Line 3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2" name="Line 3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3" name="Line 3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4" name="Line 3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8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5" name="Line 3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6" name="Line 3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7" name="Line 3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8" name="Line 3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9" name="Line 3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0" name="Line 3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1" name="Line 3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2" name="Line 3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3" name="Line 3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4" name="Line 3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5" name="Line 3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6" name="Line 3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7" name="Line 3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8" name="Line 3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9" name="Line 3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0" name="Line 3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4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1" name="Line 3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2" name="Line 3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3" name="Line 3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92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4" name="Line 3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5" name="Line 3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6" name="Line 3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7" name="Line 3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8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8" name="Line 3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9" name="Line 3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0" name="Line 3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1" name="Line 3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2" name="Line 3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3" name="Line 3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7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4" name="Line 3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5" name="Line 3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6" name="Line 3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7" name="Line 3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8" name="Line 3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9" name="Line 3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0" name="Line 3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1" name="Line 3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2" name="Line 4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3" name="Line 4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4" name="Line 4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5" name="Line 4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6" name="Line 4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7" name="Line 4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8" name="Line 4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9" name="Line 4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0" name="Line 4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1" name="Line 4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2" name="Line 4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3" name="Line 4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4" name="Line 4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5" name="Line 4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6" name="Line 4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7" name="Line 4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8" name="Line 4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9" name="Line 4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0" name="Line 4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6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1" name="Line 4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2" name="Line 4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3" name="Line 4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4" name="Line 4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5" name="Line 4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6" name="Line 4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7" name="Line 4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8" name="Line 4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75179" name="Line 427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80" name="Line 428"/>
                  <p:cNvSpPr>
                    <a:spLocks noChangeShapeType="1"/>
                  </p:cNvSpPr>
                  <p:nvPr/>
                </p:nvSpPr>
                <p:spPr bwMode="auto">
                  <a:xfrm>
                    <a:off x="4848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5181" name="Text Box 429" descr="PE03255_"/>
                <p:cNvSpPr txBox="1">
                  <a:spLocks noChangeArrowheads="1"/>
                </p:cNvSpPr>
                <p:nvPr/>
              </p:nvSpPr>
              <p:spPr bwMode="auto">
                <a:xfrm rot="-13490394">
                  <a:off x="1857" y="1035"/>
                  <a:ext cx="278" cy="16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4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99CC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eaVert"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000000"/>
                      </a:solidFill>
                      <a:ea typeface="宋体" panose="02010600030101010101" pitchFamily="2" charset="-122"/>
                    </a:rPr>
                    <a:t>0     1      2     3      4      5     6      7      8</a:t>
                  </a:r>
                </a:p>
              </p:txBody>
            </p:sp>
          </p:grpSp>
          <p:grpSp>
            <p:nvGrpSpPr>
              <p:cNvPr id="75182" name="Group 430"/>
              <p:cNvGrpSpPr/>
              <p:nvPr/>
            </p:nvGrpSpPr>
            <p:grpSpPr bwMode="auto">
              <a:xfrm>
                <a:off x="1990" y="2505"/>
                <a:ext cx="254" cy="1148"/>
                <a:chOff x="2480" y="1486"/>
                <a:chExt cx="254" cy="1148"/>
              </a:xfrm>
            </p:grpSpPr>
            <p:sp>
              <p:nvSpPr>
                <p:cNvPr id="75183" name="Rectangle 431" descr="PE03255_"/>
                <p:cNvSpPr>
                  <a:spLocks noChangeArrowheads="1"/>
                </p:cNvSpPr>
                <p:nvPr/>
              </p:nvSpPr>
              <p:spPr bwMode="auto">
                <a:xfrm rot="5400000">
                  <a:off x="2007" y="1959"/>
                  <a:ext cx="1148" cy="2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4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99CC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000000"/>
                      </a:solidFill>
                      <a:ea typeface="宋体" panose="02010600030101010101" pitchFamily="2" charset="-122"/>
                    </a:rPr>
                    <a:t>0     1      2     3      4      5</a:t>
                  </a:r>
                </a:p>
              </p:txBody>
            </p:sp>
            <p:grpSp>
              <p:nvGrpSpPr>
                <p:cNvPr id="75184" name="Group 432"/>
                <p:cNvGrpSpPr/>
                <p:nvPr/>
              </p:nvGrpSpPr>
              <p:grpSpPr bwMode="auto">
                <a:xfrm rot="5400000">
                  <a:off x="2266" y="1954"/>
                  <a:ext cx="888" cy="48"/>
                  <a:chOff x="4104" y="2256"/>
                  <a:chExt cx="888" cy="48"/>
                </a:xfrm>
              </p:grpSpPr>
              <p:sp>
                <p:nvSpPr>
                  <p:cNvPr id="75185" name="Line 433"/>
                  <p:cNvSpPr>
                    <a:spLocks noChangeShapeType="1"/>
                  </p:cNvSpPr>
                  <p:nvPr/>
                </p:nvSpPr>
                <p:spPr bwMode="auto">
                  <a:xfrm>
                    <a:off x="4104" y="2256"/>
                    <a:ext cx="0" cy="43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86" name="Line 434"/>
                  <p:cNvSpPr>
                    <a:spLocks noChangeShapeType="1"/>
                  </p:cNvSpPr>
                  <p:nvPr/>
                </p:nvSpPr>
                <p:spPr bwMode="auto">
                  <a:xfrm>
                    <a:off x="412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87" name="Line 435"/>
                  <p:cNvSpPr>
                    <a:spLocks noChangeShapeType="1"/>
                  </p:cNvSpPr>
                  <p:nvPr/>
                </p:nvSpPr>
                <p:spPr bwMode="auto">
                  <a:xfrm>
                    <a:off x="413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88" name="Line 436"/>
                  <p:cNvSpPr>
                    <a:spLocks noChangeShapeType="1"/>
                  </p:cNvSpPr>
                  <p:nvPr/>
                </p:nvSpPr>
                <p:spPr bwMode="auto">
                  <a:xfrm>
                    <a:off x="415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89" name="Line 437"/>
                  <p:cNvSpPr>
                    <a:spLocks noChangeShapeType="1"/>
                  </p:cNvSpPr>
                  <p:nvPr/>
                </p:nvSpPr>
                <p:spPr bwMode="auto">
                  <a:xfrm>
                    <a:off x="417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0" name="Line 438"/>
                  <p:cNvSpPr>
                    <a:spLocks noChangeShapeType="1"/>
                  </p:cNvSpPr>
                  <p:nvPr/>
                </p:nvSpPr>
                <p:spPr bwMode="auto">
                  <a:xfrm>
                    <a:off x="418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1" name="Line 439"/>
                  <p:cNvSpPr>
                    <a:spLocks noChangeShapeType="1"/>
                  </p:cNvSpPr>
                  <p:nvPr/>
                </p:nvSpPr>
                <p:spPr bwMode="auto">
                  <a:xfrm>
                    <a:off x="420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2" name="Line 440"/>
                  <p:cNvSpPr>
                    <a:spLocks noChangeShapeType="1"/>
                  </p:cNvSpPr>
                  <p:nvPr/>
                </p:nvSpPr>
                <p:spPr bwMode="auto">
                  <a:xfrm>
                    <a:off x="421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3" name="Line 441"/>
                  <p:cNvSpPr>
                    <a:spLocks noChangeShapeType="1"/>
                  </p:cNvSpPr>
                  <p:nvPr/>
                </p:nvSpPr>
                <p:spPr bwMode="auto">
                  <a:xfrm>
                    <a:off x="423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4" name="Line 442"/>
                  <p:cNvSpPr>
                    <a:spLocks noChangeShapeType="1"/>
                  </p:cNvSpPr>
                  <p:nvPr/>
                </p:nvSpPr>
                <p:spPr bwMode="auto">
                  <a:xfrm>
                    <a:off x="425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5" name="Line 443"/>
                  <p:cNvSpPr>
                    <a:spLocks noChangeShapeType="1"/>
                  </p:cNvSpPr>
                  <p:nvPr/>
                </p:nvSpPr>
                <p:spPr bwMode="auto">
                  <a:xfrm>
                    <a:off x="4268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6" name="Line 444"/>
                  <p:cNvSpPr>
                    <a:spLocks noChangeShapeType="1"/>
                  </p:cNvSpPr>
                  <p:nvPr/>
                </p:nvSpPr>
                <p:spPr bwMode="auto">
                  <a:xfrm>
                    <a:off x="428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7" name="Line 445"/>
                  <p:cNvSpPr>
                    <a:spLocks noChangeShapeType="1"/>
                  </p:cNvSpPr>
                  <p:nvPr/>
                </p:nvSpPr>
                <p:spPr bwMode="auto">
                  <a:xfrm>
                    <a:off x="430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8" name="Line 446"/>
                  <p:cNvSpPr>
                    <a:spLocks noChangeShapeType="1"/>
                  </p:cNvSpPr>
                  <p:nvPr/>
                </p:nvSpPr>
                <p:spPr bwMode="auto">
                  <a:xfrm>
                    <a:off x="431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9" name="Line 447"/>
                  <p:cNvSpPr>
                    <a:spLocks noChangeShapeType="1"/>
                  </p:cNvSpPr>
                  <p:nvPr/>
                </p:nvSpPr>
                <p:spPr bwMode="auto">
                  <a:xfrm>
                    <a:off x="4334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0" name="Line 448"/>
                  <p:cNvSpPr>
                    <a:spLocks noChangeShapeType="1"/>
                  </p:cNvSpPr>
                  <p:nvPr/>
                </p:nvSpPr>
                <p:spPr bwMode="auto">
                  <a:xfrm>
                    <a:off x="435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1" name="Line 449"/>
                  <p:cNvSpPr>
                    <a:spLocks noChangeShapeType="1"/>
                  </p:cNvSpPr>
                  <p:nvPr/>
                </p:nvSpPr>
                <p:spPr bwMode="auto">
                  <a:xfrm>
                    <a:off x="436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2" name="Line 450"/>
                  <p:cNvSpPr>
                    <a:spLocks noChangeShapeType="1"/>
                  </p:cNvSpPr>
                  <p:nvPr/>
                </p:nvSpPr>
                <p:spPr bwMode="auto">
                  <a:xfrm>
                    <a:off x="438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3" name="Line 451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4" name="Line 452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5" name="Line 453"/>
                  <p:cNvSpPr>
                    <a:spLocks noChangeShapeType="1"/>
                  </p:cNvSpPr>
                  <p:nvPr/>
                </p:nvSpPr>
                <p:spPr bwMode="auto">
                  <a:xfrm>
                    <a:off x="443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6" name="Line 454"/>
                  <p:cNvSpPr>
                    <a:spLocks noChangeShapeType="1"/>
                  </p:cNvSpPr>
                  <p:nvPr/>
                </p:nvSpPr>
                <p:spPr bwMode="auto">
                  <a:xfrm>
                    <a:off x="444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7" name="Line 455"/>
                  <p:cNvSpPr>
                    <a:spLocks noChangeShapeType="1"/>
                  </p:cNvSpPr>
                  <p:nvPr/>
                </p:nvSpPr>
                <p:spPr bwMode="auto">
                  <a:xfrm>
                    <a:off x="446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8" name="Line 456"/>
                  <p:cNvSpPr>
                    <a:spLocks noChangeShapeType="1"/>
                  </p:cNvSpPr>
                  <p:nvPr/>
                </p:nvSpPr>
                <p:spPr bwMode="auto">
                  <a:xfrm>
                    <a:off x="448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9" name="Line 457"/>
                  <p:cNvSpPr>
                    <a:spLocks noChangeShapeType="1"/>
                  </p:cNvSpPr>
                  <p:nvPr/>
                </p:nvSpPr>
                <p:spPr bwMode="auto">
                  <a:xfrm>
                    <a:off x="449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0" name="Line 458"/>
                  <p:cNvSpPr>
                    <a:spLocks noChangeShapeType="1"/>
                  </p:cNvSpPr>
                  <p:nvPr/>
                </p:nvSpPr>
                <p:spPr bwMode="auto">
                  <a:xfrm>
                    <a:off x="451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1" name="Line 459"/>
                  <p:cNvSpPr>
                    <a:spLocks noChangeShapeType="1"/>
                  </p:cNvSpPr>
                  <p:nvPr/>
                </p:nvSpPr>
                <p:spPr bwMode="auto">
                  <a:xfrm>
                    <a:off x="453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2" name="Line 460"/>
                  <p:cNvSpPr>
                    <a:spLocks noChangeShapeType="1"/>
                  </p:cNvSpPr>
                  <p:nvPr/>
                </p:nvSpPr>
                <p:spPr bwMode="auto">
                  <a:xfrm>
                    <a:off x="454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3" name="Line 461"/>
                  <p:cNvSpPr>
                    <a:spLocks noChangeShapeType="1"/>
                  </p:cNvSpPr>
                  <p:nvPr/>
                </p:nvSpPr>
                <p:spPr bwMode="auto">
                  <a:xfrm>
                    <a:off x="456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4" name="Line 462"/>
                  <p:cNvSpPr>
                    <a:spLocks noChangeShapeType="1"/>
                  </p:cNvSpPr>
                  <p:nvPr/>
                </p:nvSpPr>
                <p:spPr bwMode="auto">
                  <a:xfrm>
                    <a:off x="4580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5" name="Line 463"/>
                  <p:cNvSpPr>
                    <a:spLocks noChangeShapeType="1"/>
                  </p:cNvSpPr>
                  <p:nvPr/>
                </p:nvSpPr>
                <p:spPr bwMode="auto">
                  <a:xfrm>
                    <a:off x="459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6" name="Line 464"/>
                  <p:cNvSpPr>
                    <a:spLocks noChangeShapeType="1"/>
                  </p:cNvSpPr>
                  <p:nvPr/>
                </p:nvSpPr>
                <p:spPr bwMode="auto">
                  <a:xfrm>
                    <a:off x="461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7" name="Line 465"/>
                  <p:cNvSpPr>
                    <a:spLocks noChangeShapeType="1"/>
                  </p:cNvSpPr>
                  <p:nvPr/>
                </p:nvSpPr>
                <p:spPr bwMode="auto">
                  <a:xfrm>
                    <a:off x="462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8" name="Line 466"/>
                  <p:cNvSpPr>
                    <a:spLocks noChangeShapeType="1"/>
                  </p:cNvSpPr>
                  <p:nvPr/>
                </p:nvSpPr>
                <p:spPr bwMode="auto">
                  <a:xfrm>
                    <a:off x="464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9" name="Line 467"/>
                  <p:cNvSpPr>
                    <a:spLocks noChangeShapeType="1"/>
                  </p:cNvSpPr>
                  <p:nvPr/>
                </p:nvSpPr>
                <p:spPr bwMode="auto">
                  <a:xfrm>
                    <a:off x="466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0" name="Line 468"/>
                  <p:cNvSpPr>
                    <a:spLocks noChangeShapeType="1"/>
                  </p:cNvSpPr>
                  <p:nvPr/>
                </p:nvSpPr>
                <p:spPr bwMode="auto">
                  <a:xfrm>
                    <a:off x="467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1" name="Line 469"/>
                  <p:cNvSpPr>
                    <a:spLocks noChangeShapeType="1"/>
                  </p:cNvSpPr>
                  <p:nvPr/>
                </p:nvSpPr>
                <p:spPr bwMode="auto">
                  <a:xfrm>
                    <a:off x="469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2" name="Line 470"/>
                  <p:cNvSpPr>
                    <a:spLocks noChangeShapeType="1"/>
                  </p:cNvSpPr>
                  <p:nvPr/>
                </p:nvSpPr>
                <p:spPr bwMode="auto">
                  <a:xfrm>
                    <a:off x="471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3" name="Line 471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4" name="Line 472"/>
                  <p:cNvSpPr>
                    <a:spLocks noChangeShapeType="1"/>
                  </p:cNvSpPr>
                  <p:nvPr/>
                </p:nvSpPr>
                <p:spPr bwMode="auto">
                  <a:xfrm>
                    <a:off x="474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5" name="Line 473"/>
                  <p:cNvSpPr>
                    <a:spLocks noChangeShapeType="1"/>
                  </p:cNvSpPr>
                  <p:nvPr/>
                </p:nvSpPr>
                <p:spPr bwMode="auto">
                  <a:xfrm>
                    <a:off x="476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6" name="Line 474"/>
                  <p:cNvSpPr>
                    <a:spLocks noChangeShapeType="1"/>
                  </p:cNvSpPr>
                  <p:nvPr/>
                </p:nvSpPr>
                <p:spPr bwMode="auto">
                  <a:xfrm>
                    <a:off x="477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7" name="Line 475"/>
                  <p:cNvSpPr>
                    <a:spLocks noChangeShapeType="1"/>
                  </p:cNvSpPr>
                  <p:nvPr/>
                </p:nvSpPr>
                <p:spPr bwMode="auto">
                  <a:xfrm>
                    <a:off x="479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8" name="Line 476"/>
                  <p:cNvSpPr>
                    <a:spLocks noChangeShapeType="1"/>
                  </p:cNvSpPr>
                  <p:nvPr/>
                </p:nvSpPr>
                <p:spPr bwMode="auto">
                  <a:xfrm>
                    <a:off x="4810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9" name="Line 477"/>
                  <p:cNvSpPr>
                    <a:spLocks noChangeShapeType="1"/>
                  </p:cNvSpPr>
                  <p:nvPr/>
                </p:nvSpPr>
                <p:spPr bwMode="auto">
                  <a:xfrm>
                    <a:off x="482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0" name="Line 478"/>
                  <p:cNvSpPr>
                    <a:spLocks noChangeShapeType="1"/>
                  </p:cNvSpPr>
                  <p:nvPr/>
                </p:nvSpPr>
                <p:spPr bwMode="auto">
                  <a:xfrm>
                    <a:off x="484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1" name="Line 479"/>
                  <p:cNvSpPr>
                    <a:spLocks noChangeShapeType="1"/>
                  </p:cNvSpPr>
                  <p:nvPr/>
                </p:nvSpPr>
                <p:spPr bwMode="auto">
                  <a:xfrm>
                    <a:off x="485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2" name="Line 480"/>
                  <p:cNvSpPr>
                    <a:spLocks noChangeShapeType="1"/>
                  </p:cNvSpPr>
                  <p:nvPr/>
                </p:nvSpPr>
                <p:spPr bwMode="auto">
                  <a:xfrm>
                    <a:off x="487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3" name="Line 481"/>
                  <p:cNvSpPr>
                    <a:spLocks noChangeShapeType="1"/>
                  </p:cNvSpPr>
                  <p:nvPr/>
                </p:nvSpPr>
                <p:spPr bwMode="auto">
                  <a:xfrm>
                    <a:off x="4892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4" name="Line 482"/>
                  <p:cNvSpPr>
                    <a:spLocks noChangeShapeType="1"/>
                  </p:cNvSpPr>
                  <p:nvPr/>
                </p:nvSpPr>
                <p:spPr bwMode="auto">
                  <a:xfrm>
                    <a:off x="490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5" name="Line 483"/>
                  <p:cNvSpPr>
                    <a:spLocks noChangeShapeType="1"/>
                  </p:cNvSpPr>
                  <p:nvPr/>
                </p:nvSpPr>
                <p:spPr bwMode="auto">
                  <a:xfrm>
                    <a:off x="492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6" name="Line 484"/>
                  <p:cNvSpPr>
                    <a:spLocks noChangeShapeType="1"/>
                  </p:cNvSpPr>
                  <p:nvPr/>
                </p:nvSpPr>
                <p:spPr bwMode="auto">
                  <a:xfrm>
                    <a:off x="494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7" name="Line 485"/>
                  <p:cNvSpPr>
                    <a:spLocks noChangeShapeType="1"/>
                  </p:cNvSpPr>
                  <p:nvPr/>
                </p:nvSpPr>
                <p:spPr bwMode="auto">
                  <a:xfrm>
                    <a:off x="495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8" name="Line 486"/>
                  <p:cNvSpPr>
                    <a:spLocks noChangeShapeType="1"/>
                  </p:cNvSpPr>
                  <p:nvPr/>
                </p:nvSpPr>
                <p:spPr bwMode="auto">
                  <a:xfrm>
                    <a:off x="497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9" name="Line 487"/>
                  <p:cNvSpPr>
                    <a:spLocks noChangeShapeType="1"/>
                  </p:cNvSpPr>
                  <p:nvPr/>
                </p:nvSpPr>
                <p:spPr bwMode="auto">
                  <a:xfrm>
                    <a:off x="4991" y="2256"/>
                    <a:ext cx="1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75240" name="Group 488"/>
              <p:cNvGrpSpPr/>
              <p:nvPr/>
            </p:nvGrpSpPr>
            <p:grpSpPr bwMode="auto">
              <a:xfrm>
                <a:off x="1158" y="2305"/>
                <a:ext cx="1203" cy="205"/>
                <a:chOff x="1648" y="1286"/>
                <a:chExt cx="1203" cy="205"/>
              </a:xfrm>
            </p:grpSpPr>
            <p:sp>
              <p:nvSpPr>
                <p:cNvPr id="75241" name="Rectangle 489" descr="PE03255_"/>
                <p:cNvSpPr>
                  <a:spLocks noChangeArrowheads="1"/>
                </p:cNvSpPr>
                <p:nvPr/>
              </p:nvSpPr>
              <p:spPr bwMode="auto">
                <a:xfrm>
                  <a:off x="1648" y="1298"/>
                  <a:ext cx="1203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4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99CC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000000"/>
                      </a:solidFill>
                      <a:ea typeface="宋体" panose="02010600030101010101" pitchFamily="2" charset="-122"/>
                    </a:rPr>
                    <a:t>0     1      2     3      4      5</a:t>
                  </a:r>
                </a:p>
              </p:txBody>
            </p:sp>
            <p:grpSp>
              <p:nvGrpSpPr>
                <p:cNvPr id="75242" name="Group 490"/>
                <p:cNvGrpSpPr/>
                <p:nvPr/>
              </p:nvGrpSpPr>
              <p:grpSpPr bwMode="auto">
                <a:xfrm>
                  <a:off x="1704" y="1286"/>
                  <a:ext cx="888" cy="48"/>
                  <a:chOff x="4104" y="2256"/>
                  <a:chExt cx="888" cy="48"/>
                </a:xfrm>
              </p:grpSpPr>
              <p:sp>
                <p:nvSpPr>
                  <p:cNvPr id="75243" name="Line 491"/>
                  <p:cNvSpPr>
                    <a:spLocks noChangeShapeType="1"/>
                  </p:cNvSpPr>
                  <p:nvPr/>
                </p:nvSpPr>
                <p:spPr bwMode="auto">
                  <a:xfrm>
                    <a:off x="4104" y="2256"/>
                    <a:ext cx="0" cy="43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44" name="Line 492"/>
                  <p:cNvSpPr>
                    <a:spLocks noChangeShapeType="1"/>
                  </p:cNvSpPr>
                  <p:nvPr/>
                </p:nvSpPr>
                <p:spPr bwMode="auto">
                  <a:xfrm>
                    <a:off x="412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45" name="Line 493"/>
                  <p:cNvSpPr>
                    <a:spLocks noChangeShapeType="1"/>
                  </p:cNvSpPr>
                  <p:nvPr/>
                </p:nvSpPr>
                <p:spPr bwMode="auto">
                  <a:xfrm>
                    <a:off x="413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46" name="Line 494"/>
                  <p:cNvSpPr>
                    <a:spLocks noChangeShapeType="1"/>
                  </p:cNvSpPr>
                  <p:nvPr/>
                </p:nvSpPr>
                <p:spPr bwMode="auto">
                  <a:xfrm>
                    <a:off x="415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47" name="Line 495"/>
                  <p:cNvSpPr>
                    <a:spLocks noChangeShapeType="1"/>
                  </p:cNvSpPr>
                  <p:nvPr/>
                </p:nvSpPr>
                <p:spPr bwMode="auto">
                  <a:xfrm>
                    <a:off x="417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48" name="Line 496"/>
                  <p:cNvSpPr>
                    <a:spLocks noChangeShapeType="1"/>
                  </p:cNvSpPr>
                  <p:nvPr/>
                </p:nvSpPr>
                <p:spPr bwMode="auto">
                  <a:xfrm>
                    <a:off x="418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49" name="Line 497"/>
                  <p:cNvSpPr>
                    <a:spLocks noChangeShapeType="1"/>
                  </p:cNvSpPr>
                  <p:nvPr/>
                </p:nvSpPr>
                <p:spPr bwMode="auto">
                  <a:xfrm>
                    <a:off x="420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0" name="Line 498"/>
                  <p:cNvSpPr>
                    <a:spLocks noChangeShapeType="1"/>
                  </p:cNvSpPr>
                  <p:nvPr/>
                </p:nvSpPr>
                <p:spPr bwMode="auto">
                  <a:xfrm>
                    <a:off x="421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1" name="Line 499"/>
                  <p:cNvSpPr>
                    <a:spLocks noChangeShapeType="1"/>
                  </p:cNvSpPr>
                  <p:nvPr/>
                </p:nvSpPr>
                <p:spPr bwMode="auto">
                  <a:xfrm>
                    <a:off x="423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2" name="Line 500"/>
                  <p:cNvSpPr>
                    <a:spLocks noChangeShapeType="1"/>
                  </p:cNvSpPr>
                  <p:nvPr/>
                </p:nvSpPr>
                <p:spPr bwMode="auto">
                  <a:xfrm>
                    <a:off x="425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3" name="Line 501"/>
                  <p:cNvSpPr>
                    <a:spLocks noChangeShapeType="1"/>
                  </p:cNvSpPr>
                  <p:nvPr/>
                </p:nvSpPr>
                <p:spPr bwMode="auto">
                  <a:xfrm>
                    <a:off x="4268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4" name="Line 502"/>
                  <p:cNvSpPr>
                    <a:spLocks noChangeShapeType="1"/>
                  </p:cNvSpPr>
                  <p:nvPr/>
                </p:nvSpPr>
                <p:spPr bwMode="auto">
                  <a:xfrm>
                    <a:off x="428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5" name="Line 503"/>
                  <p:cNvSpPr>
                    <a:spLocks noChangeShapeType="1"/>
                  </p:cNvSpPr>
                  <p:nvPr/>
                </p:nvSpPr>
                <p:spPr bwMode="auto">
                  <a:xfrm>
                    <a:off x="430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6" name="Line 504"/>
                  <p:cNvSpPr>
                    <a:spLocks noChangeShapeType="1"/>
                  </p:cNvSpPr>
                  <p:nvPr/>
                </p:nvSpPr>
                <p:spPr bwMode="auto">
                  <a:xfrm>
                    <a:off x="431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7" name="Line 505"/>
                  <p:cNvSpPr>
                    <a:spLocks noChangeShapeType="1"/>
                  </p:cNvSpPr>
                  <p:nvPr/>
                </p:nvSpPr>
                <p:spPr bwMode="auto">
                  <a:xfrm>
                    <a:off x="4334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8" name="Line 506"/>
                  <p:cNvSpPr>
                    <a:spLocks noChangeShapeType="1"/>
                  </p:cNvSpPr>
                  <p:nvPr/>
                </p:nvSpPr>
                <p:spPr bwMode="auto">
                  <a:xfrm>
                    <a:off x="435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9" name="Line 507"/>
                  <p:cNvSpPr>
                    <a:spLocks noChangeShapeType="1"/>
                  </p:cNvSpPr>
                  <p:nvPr/>
                </p:nvSpPr>
                <p:spPr bwMode="auto">
                  <a:xfrm>
                    <a:off x="436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0" name="Line 508"/>
                  <p:cNvSpPr>
                    <a:spLocks noChangeShapeType="1"/>
                  </p:cNvSpPr>
                  <p:nvPr/>
                </p:nvSpPr>
                <p:spPr bwMode="auto">
                  <a:xfrm>
                    <a:off x="438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1" name="Line 509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2" name="Line 510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3" name="Line 511"/>
                  <p:cNvSpPr>
                    <a:spLocks noChangeShapeType="1"/>
                  </p:cNvSpPr>
                  <p:nvPr/>
                </p:nvSpPr>
                <p:spPr bwMode="auto">
                  <a:xfrm>
                    <a:off x="443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4" name="Line 512"/>
                  <p:cNvSpPr>
                    <a:spLocks noChangeShapeType="1"/>
                  </p:cNvSpPr>
                  <p:nvPr/>
                </p:nvSpPr>
                <p:spPr bwMode="auto">
                  <a:xfrm>
                    <a:off x="444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5" name="Line 513"/>
                  <p:cNvSpPr>
                    <a:spLocks noChangeShapeType="1"/>
                  </p:cNvSpPr>
                  <p:nvPr/>
                </p:nvSpPr>
                <p:spPr bwMode="auto">
                  <a:xfrm>
                    <a:off x="446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6" name="Line 514"/>
                  <p:cNvSpPr>
                    <a:spLocks noChangeShapeType="1"/>
                  </p:cNvSpPr>
                  <p:nvPr/>
                </p:nvSpPr>
                <p:spPr bwMode="auto">
                  <a:xfrm>
                    <a:off x="448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7" name="Line 515"/>
                  <p:cNvSpPr>
                    <a:spLocks noChangeShapeType="1"/>
                  </p:cNvSpPr>
                  <p:nvPr/>
                </p:nvSpPr>
                <p:spPr bwMode="auto">
                  <a:xfrm>
                    <a:off x="449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8" name="Line 516"/>
                  <p:cNvSpPr>
                    <a:spLocks noChangeShapeType="1"/>
                  </p:cNvSpPr>
                  <p:nvPr/>
                </p:nvSpPr>
                <p:spPr bwMode="auto">
                  <a:xfrm>
                    <a:off x="451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9" name="Line 517"/>
                  <p:cNvSpPr>
                    <a:spLocks noChangeShapeType="1"/>
                  </p:cNvSpPr>
                  <p:nvPr/>
                </p:nvSpPr>
                <p:spPr bwMode="auto">
                  <a:xfrm>
                    <a:off x="453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0" name="Line 518"/>
                  <p:cNvSpPr>
                    <a:spLocks noChangeShapeType="1"/>
                  </p:cNvSpPr>
                  <p:nvPr/>
                </p:nvSpPr>
                <p:spPr bwMode="auto">
                  <a:xfrm>
                    <a:off x="454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1" name="Line 519"/>
                  <p:cNvSpPr>
                    <a:spLocks noChangeShapeType="1"/>
                  </p:cNvSpPr>
                  <p:nvPr/>
                </p:nvSpPr>
                <p:spPr bwMode="auto">
                  <a:xfrm>
                    <a:off x="456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2" name="Line 520"/>
                  <p:cNvSpPr>
                    <a:spLocks noChangeShapeType="1"/>
                  </p:cNvSpPr>
                  <p:nvPr/>
                </p:nvSpPr>
                <p:spPr bwMode="auto">
                  <a:xfrm>
                    <a:off x="4580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3" name="Line 521"/>
                  <p:cNvSpPr>
                    <a:spLocks noChangeShapeType="1"/>
                  </p:cNvSpPr>
                  <p:nvPr/>
                </p:nvSpPr>
                <p:spPr bwMode="auto">
                  <a:xfrm>
                    <a:off x="459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4" name="Line 522"/>
                  <p:cNvSpPr>
                    <a:spLocks noChangeShapeType="1"/>
                  </p:cNvSpPr>
                  <p:nvPr/>
                </p:nvSpPr>
                <p:spPr bwMode="auto">
                  <a:xfrm>
                    <a:off x="461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5" name="Line 523"/>
                  <p:cNvSpPr>
                    <a:spLocks noChangeShapeType="1"/>
                  </p:cNvSpPr>
                  <p:nvPr/>
                </p:nvSpPr>
                <p:spPr bwMode="auto">
                  <a:xfrm>
                    <a:off x="462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6" name="Line 524"/>
                  <p:cNvSpPr>
                    <a:spLocks noChangeShapeType="1"/>
                  </p:cNvSpPr>
                  <p:nvPr/>
                </p:nvSpPr>
                <p:spPr bwMode="auto">
                  <a:xfrm>
                    <a:off x="464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7" name="Line 525"/>
                  <p:cNvSpPr>
                    <a:spLocks noChangeShapeType="1"/>
                  </p:cNvSpPr>
                  <p:nvPr/>
                </p:nvSpPr>
                <p:spPr bwMode="auto">
                  <a:xfrm>
                    <a:off x="466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8" name="Line 526"/>
                  <p:cNvSpPr>
                    <a:spLocks noChangeShapeType="1"/>
                  </p:cNvSpPr>
                  <p:nvPr/>
                </p:nvSpPr>
                <p:spPr bwMode="auto">
                  <a:xfrm>
                    <a:off x="467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9" name="Line 527"/>
                  <p:cNvSpPr>
                    <a:spLocks noChangeShapeType="1"/>
                  </p:cNvSpPr>
                  <p:nvPr/>
                </p:nvSpPr>
                <p:spPr bwMode="auto">
                  <a:xfrm>
                    <a:off x="469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0" name="Line 528"/>
                  <p:cNvSpPr>
                    <a:spLocks noChangeShapeType="1"/>
                  </p:cNvSpPr>
                  <p:nvPr/>
                </p:nvSpPr>
                <p:spPr bwMode="auto">
                  <a:xfrm>
                    <a:off x="471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1" name="Line 529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2" name="Line 530"/>
                  <p:cNvSpPr>
                    <a:spLocks noChangeShapeType="1"/>
                  </p:cNvSpPr>
                  <p:nvPr/>
                </p:nvSpPr>
                <p:spPr bwMode="auto">
                  <a:xfrm>
                    <a:off x="474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3" name="Line 531"/>
                  <p:cNvSpPr>
                    <a:spLocks noChangeShapeType="1"/>
                  </p:cNvSpPr>
                  <p:nvPr/>
                </p:nvSpPr>
                <p:spPr bwMode="auto">
                  <a:xfrm>
                    <a:off x="476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4" name="Line 532"/>
                  <p:cNvSpPr>
                    <a:spLocks noChangeShapeType="1"/>
                  </p:cNvSpPr>
                  <p:nvPr/>
                </p:nvSpPr>
                <p:spPr bwMode="auto">
                  <a:xfrm>
                    <a:off x="477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5" name="Line 533"/>
                  <p:cNvSpPr>
                    <a:spLocks noChangeShapeType="1"/>
                  </p:cNvSpPr>
                  <p:nvPr/>
                </p:nvSpPr>
                <p:spPr bwMode="auto">
                  <a:xfrm>
                    <a:off x="479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6" name="Line 534"/>
                  <p:cNvSpPr>
                    <a:spLocks noChangeShapeType="1"/>
                  </p:cNvSpPr>
                  <p:nvPr/>
                </p:nvSpPr>
                <p:spPr bwMode="auto">
                  <a:xfrm>
                    <a:off x="4810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7" name="Line 535"/>
                  <p:cNvSpPr>
                    <a:spLocks noChangeShapeType="1"/>
                  </p:cNvSpPr>
                  <p:nvPr/>
                </p:nvSpPr>
                <p:spPr bwMode="auto">
                  <a:xfrm>
                    <a:off x="482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8" name="Line 536"/>
                  <p:cNvSpPr>
                    <a:spLocks noChangeShapeType="1"/>
                  </p:cNvSpPr>
                  <p:nvPr/>
                </p:nvSpPr>
                <p:spPr bwMode="auto">
                  <a:xfrm>
                    <a:off x="484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9" name="Line 537"/>
                  <p:cNvSpPr>
                    <a:spLocks noChangeShapeType="1"/>
                  </p:cNvSpPr>
                  <p:nvPr/>
                </p:nvSpPr>
                <p:spPr bwMode="auto">
                  <a:xfrm>
                    <a:off x="485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90" name="Line 538"/>
                  <p:cNvSpPr>
                    <a:spLocks noChangeShapeType="1"/>
                  </p:cNvSpPr>
                  <p:nvPr/>
                </p:nvSpPr>
                <p:spPr bwMode="auto">
                  <a:xfrm>
                    <a:off x="487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91" name="Line 539"/>
                  <p:cNvSpPr>
                    <a:spLocks noChangeShapeType="1"/>
                  </p:cNvSpPr>
                  <p:nvPr/>
                </p:nvSpPr>
                <p:spPr bwMode="auto">
                  <a:xfrm>
                    <a:off x="4892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92" name="Line 540"/>
                  <p:cNvSpPr>
                    <a:spLocks noChangeShapeType="1"/>
                  </p:cNvSpPr>
                  <p:nvPr/>
                </p:nvSpPr>
                <p:spPr bwMode="auto">
                  <a:xfrm>
                    <a:off x="490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93" name="Line 541"/>
                  <p:cNvSpPr>
                    <a:spLocks noChangeShapeType="1"/>
                  </p:cNvSpPr>
                  <p:nvPr/>
                </p:nvSpPr>
                <p:spPr bwMode="auto">
                  <a:xfrm>
                    <a:off x="492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94" name="Line 542"/>
                  <p:cNvSpPr>
                    <a:spLocks noChangeShapeType="1"/>
                  </p:cNvSpPr>
                  <p:nvPr/>
                </p:nvSpPr>
                <p:spPr bwMode="auto">
                  <a:xfrm>
                    <a:off x="494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95" name="Line 543"/>
                  <p:cNvSpPr>
                    <a:spLocks noChangeShapeType="1"/>
                  </p:cNvSpPr>
                  <p:nvPr/>
                </p:nvSpPr>
                <p:spPr bwMode="auto">
                  <a:xfrm>
                    <a:off x="495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96" name="Line 544"/>
                  <p:cNvSpPr>
                    <a:spLocks noChangeShapeType="1"/>
                  </p:cNvSpPr>
                  <p:nvPr/>
                </p:nvSpPr>
                <p:spPr bwMode="auto">
                  <a:xfrm>
                    <a:off x="497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97" name="Line 545"/>
                  <p:cNvSpPr>
                    <a:spLocks noChangeShapeType="1"/>
                  </p:cNvSpPr>
                  <p:nvPr/>
                </p:nvSpPr>
                <p:spPr bwMode="auto">
                  <a:xfrm>
                    <a:off x="4991" y="2256"/>
                    <a:ext cx="1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48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CC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99CC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48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48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8" grpId="0" animBg="1"/>
      <p:bldP spid="74809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71" name="Picture 19" descr="01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60800"/>
            <a:ext cx="9144000" cy="14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72" name="Picture 20" descr="标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95513"/>
            <a:ext cx="91630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0" y="2643188"/>
            <a:ext cx="9144000" cy="1143000"/>
          </a:xfrm>
          <a:prstGeom prst="rect">
            <a:avLst/>
          </a:prstGeom>
          <a:solidFill>
            <a:srgbClr val="7C5438">
              <a:alpha val="64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809" name="Rectangle 57"/>
          <p:cNvSpPr>
            <a:spLocks noChangeArrowheads="1"/>
          </p:cNvSpPr>
          <p:nvPr/>
        </p:nvSpPr>
        <p:spPr bwMode="auto">
          <a:xfrm>
            <a:off x="631825" y="2747963"/>
            <a:ext cx="7820025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080808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4811" name="Line 59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4814" name="Group 62"/>
          <p:cNvGrpSpPr/>
          <p:nvPr/>
        </p:nvGrpSpPr>
        <p:grpSpPr bwMode="auto">
          <a:xfrm>
            <a:off x="250825" y="3573463"/>
            <a:ext cx="4287838" cy="2732087"/>
            <a:chOff x="3059" y="2115"/>
            <a:chExt cx="2701" cy="1721"/>
          </a:xfrm>
        </p:grpSpPr>
        <p:grpSp>
          <p:nvGrpSpPr>
            <p:cNvPr id="74815" name="Group 63"/>
            <p:cNvGrpSpPr/>
            <p:nvPr/>
          </p:nvGrpSpPr>
          <p:grpSpPr bwMode="auto">
            <a:xfrm>
              <a:off x="3656" y="2115"/>
              <a:ext cx="2104" cy="1641"/>
              <a:chOff x="3658" y="2533"/>
              <a:chExt cx="2104" cy="1641"/>
            </a:xfrm>
          </p:grpSpPr>
          <p:sp>
            <p:nvSpPr>
              <p:cNvPr id="74816" name="Freeform 64"/>
              <p:cNvSpPr/>
              <p:nvPr/>
            </p:nvSpPr>
            <p:spPr bwMode="auto">
              <a:xfrm rot="13340979">
                <a:off x="3825" y="2533"/>
                <a:ext cx="1698" cy="1160"/>
              </a:xfrm>
              <a:custGeom>
                <a:avLst/>
                <a:gdLst>
                  <a:gd name="T0" fmla="*/ 0 w 2112"/>
                  <a:gd name="T1" fmla="*/ 0 h 1344"/>
                  <a:gd name="T2" fmla="*/ 0 w 2112"/>
                  <a:gd name="T3" fmla="*/ 1344 h 1344"/>
                  <a:gd name="T4" fmla="*/ 2112 w 2112"/>
                  <a:gd name="T5" fmla="*/ 0 h 1344"/>
                  <a:gd name="T6" fmla="*/ 0 w 2112"/>
                  <a:gd name="T7" fmla="*/ 0 h 1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2" h="1344">
                    <a:moveTo>
                      <a:pt x="0" y="0"/>
                    </a:moveTo>
                    <a:lnTo>
                      <a:pt x="0" y="1344"/>
                    </a:lnTo>
                    <a:lnTo>
                      <a:pt x="21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F2FF">
                  <a:alpha val="50000"/>
                </a:srgbClr>
              </a:solidFill>
              <a:ln w="19050" cap="flat" cmpd="sng">
                <a:solidFill>
                  <a:srgbClr val="0033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4817" name="Group 65"/>
              <p:cNvGrpSpPr/>
              <p:nvPr/>
            </p:nvGrpSpPr>
            <p:grpSpPr bwMode="auto">
              <a:xfrm rot="29540980">
                <a:off x="4709" y="3603"/>
                <a:ext cx="953" cy="190"/>
                <a:chOff x="202" y="1833"/>
                <a:chExt cx="1104" cy="236"/>
              </a:xfrm>
            </p:grpSpPr>
            <p:grpSp>
              <p:nvGrpSpPr>
                <p:cNvPr id="74818" name="Group 66"/>
                <p:cNvGrpSpPr/>
                <p:nvPr/>
              </p:nvGrpSpPr>
              <p:grpSpPr bwMode="auto">
                <a:xfrm>
                  <a:off x="249" y="1833"/>
                  <a:ext cx="952" cy="48"/>
                  <a:chOff x="240" y="2208"/>
                  <a:chExt cx="952" cy="29"/>
                </a:xfrm>
              </p:grpSpPr>
              <p:sp>
                <p:nvSpPr>
                  <p:cNvPr id="74819" name="Line 6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40" y="2208"/>
                    <a:ext cx="0" cy="2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0" name="Line 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6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1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7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2" name="Line 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8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3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06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4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22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5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6" name="Line 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5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7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71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8" name="Line 7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88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29" name="Line 7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04" y="2208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0" name="Line 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21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1" name="Line 7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37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2" name="Line 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5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3" name="Line 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70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4" name="Line 8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86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5" name="Line 8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0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6" name="Line 8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1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7" name="Line 8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36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8" name="Line 8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52" y="2208"/>
                    <a:ext cx="0" cy="2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39" name="Line 8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68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0" name="Line 8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8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1" name="Line 8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01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2" name="Line 9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18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3" name="Line 9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34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4" name="Line 9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50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5" name="Line 9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67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6" name="Line 9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8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7" name="Line 9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00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8" name="Line 9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16" y="2208"/>
                    <a:ext cx="0" cy="2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49" name="Line 9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3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0" name="Line 9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4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1" name="Line 9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6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2" name="Line 10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82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3" name="Line 10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8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4" name="Line 10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1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5" name="Line 10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31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6" name="Line 10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8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7" name="Line 10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64" y="2208"/>
                    <a:ext cx="0" cy="2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8" name="Line 10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80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59" name="Line 10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97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0" name="Line 10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1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1" name="Line 10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0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2" name="Line 11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46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3" name="Line 11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62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4" name="Line 11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7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5" name="Line 1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9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6" name="Line 11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12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7" name="Line 11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28" y="2208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8" name="Line 11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45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69" name="Line 11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61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70" name="Line 11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77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71" name="Line 11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094" y="2208"/>
                    <a:ext cx="0" cy="2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72" name="Line 12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10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73" name="Line 12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27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74" name="Line 12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43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75" name="Line 1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59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76" name="Line 1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76" y="2208"/>
                    <a:ext cx="0" cy="2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877" name="Line 1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92" y="2208"/>
                    <a:ext cx="0" cy="14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4878" name="Rectangle 126"/>
                <p:cNvSpPr>
                  <a:spLocks noChangeArrowheads="1"/>
                </p:cNvSpPr>
                <p:nvPr/>
              </p:nvSpPr>
              <p:spPr bwMode="auto">
                <a:xfrm>
                  <a:off x="202" y="1877"/>
                  <a:ext cx="1104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DDF2FF">
                          <a:alpha val="50000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99CC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04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ea typeface="宋体" panose="02010600030101010101" pitchFamily="2" charset="-122"/>
                    </a:rPr>
                    <a:t>0     1      2     3      4      5</a:t>
                  </a:r>
                  <a:endParaRPr lang="en-US" sz="2400" b="0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74879" name="Group 127"/>
              <p:cNvGrpSpPr/>
              <p:nvPr/>
            </p:nvGrpSpPr>
            <p:grpSpPr bwMode="auto">
              <a:xfrm rot="13340979">
                <a:off x="3658" y="3412"/>
                <a:ext cx="1472" cy="176"/>
                <a:chOff x="-50" y="3339"/>
                <a:chExt cx="1831" cy="204"/>
              </a:xfrm>
            </p:grpSpPr>
            <p:grpSp>
              <p:nvGrpSpPr>
                <p:cNvPr id="74880" name="Group 128"/>
                <p:cNvGrpSpPr/>
                <p:nvPr/>
              </p:nvGrpSpPr>
              <p:grpSpPr bwMode="auto">
                <a:xfrm rot="21600000">
                  <a:off x="20" y="3339"/>
                  <a:ext cx="1560" cy="36"/>
                  <a:chOff x="288" y="3658"/>
                  <a:chExt cx="4560" cy="86"/>
                </a:xfrm>
              </p:grpSpPr>
              <p:grpSp>
                <p:nvGrpSpPr>
                  <p:cNvPr id="74881" name="Group 129"/>
                  <p:cNvGrpSpPr/>
                  <p:nvPr/>
                </p:nvGrpSpPr>
                <p:grpSpPr bwMode="auto">
                  <a:xfrm>
                    <a:off x="288" y="3658"/>
                    <a:ext cx="4464" cy="86"/>
                    <a:chOff x="288" y="3658"/>
                    <a:chExt cx="4464" cy="86"/>
                  </a:xfrm>
                </p:grpSpPr>
                <p:sp>
                  <p:nvSpPr>
                    <p:cNvPr id="74882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658"/>
                      <a:ext cx="0" cy="77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83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84" name="Lin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85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86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87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88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89" name="Line 1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0" name="Line 1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1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2" name="Line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3" name="Line 1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4" name="Lin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5" name="Line 1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6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7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8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899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0" name="Line 1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1" name="Line 1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2" name="Line 1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3" name="Lin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4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5" name="Line 1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6" name="Line 1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7" name="Lin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8" name="Line 1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09" name="Line 1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0" name="Line 1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1" name="Line 1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8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2" name="Line 1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3" name="Line 1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4" name="Line 1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5" name="Line 1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6" name="Line 1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7" name="Line 1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8" name="Line 1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19" name="Line 1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0" name="Line 1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1" name="Line 1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2" name="Line 1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3" name="Line 1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4" name="Line 1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5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6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7" name="Line 1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4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8" name="Line 1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29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0" name="Line 1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92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1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2" name="Line 1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3" name="Line 1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4" name="Line 1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8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5" name="Line 1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6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7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8" name="Line 1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39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0" name="Line 1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7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1" name="Line 1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2" name="Line 1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3" name="Line 1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4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5" name="Line 1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6" name="Line 1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7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8" name="Line 1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49" name="Line 1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0" name="Line 1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1" name="Line 1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2" name="Line 2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3" name="Line 2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4" name="Line 2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5" name="Line 2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6" name="Line 2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7" name="Line 2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8" name="Line 2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59" name="Line 2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0" name="Line 2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1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2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3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4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5" name="Line 2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6" name="Line 2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7" name="Line 2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6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8" name="Line 2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69" name="Line 2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70" name="Line 2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71" name="Line 2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72" name="Line 2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73" name="Line 2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74" name="Line 2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4975" name="Line 2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74976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77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4848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4978" name="Rectangle 226"/>
                <p:cNvSpPr>
                  <a:spLocks noChangeArrowheads="1"/>
                </p:cNvSpPr>
                <p:nvPr/>
              </p:nvSpPr>
              <p:spPr bwMode="auto">
                <a:xfrm rot="21600000">
                  <a:off x="-50" y="3364"/>
                  <a:ext cx="1831" cy="1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DDF2FF">
                          <a:alpha val="50000"/>
                        </a:srgb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99CC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04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ea typeface="宋体" panose="02010600030101010101" pitchFamily="2" charset="-122"/>
                    </a:rPr>
                    <a:t>0     1      2     3      4</a:t>
                  </a:r>
                </a:p>
              </p:txBody>
            </p:sp>
          </p:grpSp>
          <p:grpSp>
            <p:nvGrpSpPr>
              <p:cNvPr id="74979" name="Group 227"/>
              <p:cNvGrpSpPr/>
              <p:nvPr/>
            </p:nvGrpSpPr>
            <p:grpSpPr bwMode="auto">
              <a:xfrm rot="22186941">
                <a:off x="4095" y="3151"/>
                <a:ext cx="1254" cy="31"/>
                <a:chOff x="288" y="3658"/>
                <a:chExt cx="4560" cy="86"/>
              </a:xfrm>
            </p:grpSpPr>
            <p:grpSp>
              <p:nvGrpSpPr>
                <p:cNvPr id="74980" name="Group 228"/>
                <p:cNvGrpSpPr/>
                <p:nvPr/>
              </p:nvGrpSpPr>
              <p:grpSpPr bwMode="auto"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74981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658"/>
                    <a:ext cx="0" cy="77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82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33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83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38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84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85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48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86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528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87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88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89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0" name="Line 238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1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658"/>
                    <a:ext cx="0" cy="6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2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3" name="Line 241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4" name="Line 242"/>
                  <p:cNvSpPr>
                    <a:spLocks noChangeShapeType="1"/>
                  </p:cNvSpPr>
                  <p:nvPr/>
                </p:nvSpPr>
                <p:spPr bwMode="auto">
                  <a:xfrm>
                    <a:off x="91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5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6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100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7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8" name="Line 246"/>
                  <p:cNvSpPr>
                    <a:spLocks noChangeShapeType="1"/>
                  </p:cNvSpPr>
                  <p:nvPr/>
                </p:nvSpPr>
                <p:spPr bwMode="auto">
                  <a:xfrm>
                    <a:off x="110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4999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0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1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2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3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4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5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6" name="Line 254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7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153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8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09" name="Line 257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0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1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172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2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3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4" name="Line 262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5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6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7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8" name="Line 266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19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0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1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2" name="Line 270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3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4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5" name="Line 273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6" name="Line 274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7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8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29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3658"/>
                    <a:ext cx="0" cy="6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0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2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3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4" name="Line 282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5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6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7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8" name="Line 286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39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307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0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312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1" name="Line 28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2" name="Line 29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3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4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331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5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6" name="Line 294"/>
                  <p:cNvSpPr>
                    <a:spLocks noChangeShapeType="1"/>
                  </p:cNvSpPr>
                  <p:nvPr/>
                </p:nvSpPr>
                <p:spPr bwMode="auto">
                  <a:xfrm>
                    <a:off x="340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7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345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8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3504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49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0" name="Line 298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1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364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2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3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4" name="Line 302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5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6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7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8" name="Line 306"/>
                  <p:cNvSpPr>
                    <a:spLocks noChangeShapeType="1"/>
                  </p:cNvSpPr>
                  <p:nvPr/>
                </p:nvSpPr>
                <p:spPr bwMode="auto">
                  <a:xfrm>
                    <a:off x="398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59" name="Line 307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0" name="Line 308"/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1" name="Line 309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2" name="Line 310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3" name="Line 311"/>
                  <p:cNvSpPr>
                    <a:spLocks noChangeShapeType="1"/>
                  </p:cNvSpPr>
                  <p:nvPr/>
                </p:nvSpPr>
                <p:spPr bwMode="auto">
                  <a:xfrm>
                    <a:off x="4224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4" name="Line 312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5" name="Line 313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6" name="Line 314"/>
                  <p:cNvSpPr>
                    <a:spLocks noChangeShapeType="1"/>
                  </p:cNvSpPr>
                  <p:nvPr/>
                </p:nvSpPr>
                <p:spPr bwMode="auto">
                  <a:xfrm>
                    <a:off x="4368" y="3658"/>
                    <a:ext cx="0" cy="42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7" name="Line 315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3658"/>
                    <a:ext cx="0" cy="6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8" name="Line 316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69" name="Line 317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70" name="Line 318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71" name="Line 319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3658"/>
                    <a:ext cx="0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72" name="Line 320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73" name="Line 321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074" name="Line 32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5075" name="Line 323"/>
                <p:cNvSpPr>
                  <a:spLocks noChangeShapeType="1"/>
                </p:cNvSpPr>
                <p:nvPr/>
              </p:nvSpPr>
              <p:spPr bwMode="auto">
                <a:xfrm>
                  <a:off x="4800" y="3658"/>
                  <a:ext cx="0" cy="41"/>
                </a:xfrm>
                <a:prstGeom prst="line">
                  <a:avLst/>
                </a:prstGeom>
                <a:noFill/>
                <a:ln w="6350">
                  <a:solidFill>
                    <a:srgbClr val="0033CC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5076" name="Line 324"/>
                <p:cNvSpPr>
                  <a:spLocks noChangeShapeType="1"/>
                </p:cNvSpPr>
                <p:nvPr/>
              </p:nvSpPr>
              <p:spPr bwMode="auto">
                <a:xfrm>
                  <a:off x="4848" y="3658"/>
                  <a:ext cx="0" cy="86"/>
                </a:xfrm>
                <a:prstGeom prst="line">
                  <a:avLst/>
                </a:prstGeom>
                <a:noFill/>
                <a:ln w="635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5077" name="Rectangle 325" descr="PE03255_"/>
              <p:cNvSpPr>
                <a:spLocks noChangeArrowheads="1"/>
              </p:cNvSpPr>
              <p:nvPr/>
            </p:nvSpPr>
            <p:spPr bwMode="auto">
              <a:xfrm rot="22186941">
                <a:off x="4014" y="3202"/>
                <a:ext cx="174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4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99CC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0"/>
                  </a:spcBef>
                </a:pPr>
                <a:r>
                  <a:rPr lang="en-US" sz="1000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宋体" panose="02010600030101010101" pitchFamily="2" charset="-122"/>
                  </a:rPr>
                  <a:t>0     1      2     3      4      5      6       7     8</a:t>
                </a:r>
              </a:p>
            </p:txBody>
          </p:sp>
          <p:sp>
            <p:nvSpPr>
              <p:cNvPr id="75078" name="Freeform 326"/>
              <p:cNvSpPr>
                <a:spLocks noChangeAspect="1"/>
              </p:cNvSpPr>
              <p:nvPr/>
            </p:nvSpPr>
            <p:spPr bwMode="auto">
              <a:xfrm rot="13340979">
                <a:off x="4452" y="3133"/>
                <a:ext cx="682" cy="466"/>
              </a:xfrm>
              <a:custGeom>
                <a:avLst/>
                <a:gdLst>
                  <a:gd name="T0" fmla="*/ 0 w 2112"/>
                  <a:gd name="T1" fmla="*/ 0 h 1344"/>
                  <a:gd name="T2" fmla="*/ 0 w 2112"/>
                  <a:gd name="T3" fmla="*/ 1344 h 1344"/>
                  <a:gd name="T4" fmla="*/ 2112 w 2112"/>
                  <a:gd name="T5" fmla="*/ 0 h 1344"/>
                  <a:gd name="T6" fmla="*/ 0 w 2112"/>
                  <a:gd name="T7" fmla="*/ 0 h 1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12" h="1344">
                    <a:moveTo>
                      <a:pt x="0" y="0"/>
                    </a:moveTo>
                    <a:lnTo>
                      <a:pt x="0" y="1344"/>
                    </a:lnTo>
                    <a:lnTo>
                      <a:pt x="21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19050" cap="flat" cmpd="sng">
                <a:solidFill>
                  <a:srgbClr val="0033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5079" name="Group 327"/>
            <p:cNvGrpSpPr/>
            <p:nvPr/>
          </p:nvGrpSpPr>
          <p:grpSpPr bwMode="auto">
            <a:xfrm rot="4845593">
              <a:off x="3136" y="2537"/>
              <a:ext cx="1222" cy="1375"/>
              <a:chOff x="756" y="2127"/>
              <a:chExt cx="1605" cy="1724"/>
            </a:xfrm>
          </p:grpSpPr>
          <p:sp>
            <p:nvSpPr>
              <p:cNvPr id="75080" name="Freeform 328"/>
              <p:cNvSpPr>
                <a:spLocks noChangeAspect="1"/>
              </p:cNvSpPr>
              <p:nvPr/>
            </p:nvSpPr>
            <p:spPr bwMode="auto">
              <a:xfrm rot="10800000">
                <a:off x="756" y="2298"/>
                <a:ext cx="1505" cy="1505"/>
              </a:xfrm>
              <a:custGeom>
                <a:avLst/>
                <a:gdLst>
                  <a:gd name="T0" fmla="*/ 0 w 480"/>
                  <a:gd name="T1" fmla="*/ 0 h 480"/>
                  <a:gd name="T2" fmla="*/ 480 w 480"/>
                  <a:gd name="T3" fmla="*/ 480 h 480"/>
                  <a:gd name="T4" fmla="*/ 0 w 480"/>
                  <a:gd name="T5" fmla="*/ 480 h 480"/>
                  <a:gd name="T6" fmla="*/ 0 w 480"/>
                  <a:gd name="T7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0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F2FF">
                  <a:alpha val="50000"/>
                </a:srgbClr>
              </a:solidFill>
              <a:ln w="9525">
                <a:solidFill>
                  <a:srgbClr val="3333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5081" name="Freeform 329"/>
              <p:cNvSpPr/>
              <p:nvPr/>
            </p:nvSpPr>
            <p:spPr bwMode="auto">
              <a:xfrm rot="10800000">
                <a:off x="1476" y="2586"/>
                <a:ext cx="480" cy="480"/>
              </a:xfrm>
              <a:custGeom>
                <a:avLst/>
                <a:gdLst>
                  <a:gd name="T0" fmla="*/ 0 w 480"/>
                  <a:gd name="T1" fmla="*/ 0 h 480"/>
                  <a:gd name="T2" fmla="*/ 480 w 480"/>
                  <a:gd name="T3" fmla="*/ 480 h 480"/>
                  <a:gd name="T4" fmla="*/ 0 w 480"/>
                  <a:gd name="T5" fmla="*/ 480 h 480"/>
                  <a:gd name="T6" fmla="*/ 0 w 480"/>
                  <a:gd name="T7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0" h="480">
                    <a:moveTo>
                      <a:pt x="0" y="0"/>
                    </a:moveTo>
                    <a:lnTo>
                      <a:pt x="480" y="480"/>
                    </a:lnTo>
                    <a:lnTo>
                      <a:pt x="0" y="48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333399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5082" name="Group 330"/>
              <p:cNvGrpSpPr/>
              <p:nvPr/>
            </p:nvGrpSpPr>
            <p:grpSpPr bwMode="auto">
              <a:xfrm>
                <a:off x="1511" y="2127"/>
                <a:ext cx="278" cy="1724"/>
                <a:chOff x="1857" y="1035"/>
                <a:chExt cx="278" cy="1724"/>
              </a:xfrm>
            </p:grpSpPr>
            <p:grpSp>
              <p:nvGrpSpPr>
                <p:cNvPr id="75083" name="Group 331"/>
                <p:cNvGrpSpPr/>
                <p:nvPr/>
              </p:nvGrpSpPr>
              <p:grpSpPr bwMode="auto">
                <a:xfrm rot="13500000">
                  <a:off x="1153" y="1955"/>
                  <a:ext cx="1560" cy="48"/>
                  <a:chOff x="288" y="3658"/>
                  <a:chExt cx="4560" cy="86"/>
                </a:xfrm>
              </p:grpSpPr>
              <p:grpSp>
                <p:nvGrpSpPr>
                  <p:cNvPr id="75084" name="Group 332"/>
                  <p:cNvGrpSpPr/>
                  <p:nvPr/>
                </p:nvGrpSpPr>
                <p:grpSpPr bwMode="auto">
                  <a:xfrm>
                    <a:off x="288" y="3658"/>
                    <a:ext cx="4464" cy="86"/>
                    <a:chOff x="288" y="3658"/>
                    <a:chExt cx="4464" cy="86"/>
                  </a:xfrm>
                </p:grpSpPr>
                <p:sp>
                  <p:nvSpPr>
                    <p:cNvPr id="75085" name="Line 3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" y="3658"/>
                      <a:ext cx="0" cy="77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86" name="Line 3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87" name="Line 3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88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89" name="Line 3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0" name="Line 3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1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2" name="Line 3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3" name="Line 3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4" name="Line 3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5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8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6" name="Line 3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7" name="Line 3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8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099" name="Line 3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0" name="Line 3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1" name="Line 3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2" name="Line 3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3" name="Line 3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4" name="Line 3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5" name="Line 3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6" name="Line 3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7" name="Line 3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8" name="Line 3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09" name="Line 3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0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0" name="Line 3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1" name="Line 3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2" name="Line 3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3" name="Line 3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4" name="Line 3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80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5" name="Line 3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6" name="Line 3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7" name="Line 3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8" name="Line 3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7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19" name="Line 3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0" name="Line 3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1" name="Line 3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2" name="Line 3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3" name="Line 3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4" name="Line 3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5" name="Line 3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6" name="Line 3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7" name="Line 3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8" name="Line 3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29" name="Line 3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0" name="Line 3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4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1" name="Line 3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2" name="Line 3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3" name="Line 3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92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4" name="Line 3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5" name="Line 3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6" name="Line 3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3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7" name="Line 3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8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8" name="Line 3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39" name="Line 3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0" name="Line 3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1" name="Line 3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2" name="Line 3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3" name="Line 3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7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4" name="Line 3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2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5" name="Line 3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6" name="Line 3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7" name="Line 3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64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8" name="Line 3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49" name="Line 3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0" name="Line 3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0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1" name="Line 3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2" name="Line 4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4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3" name="Line 4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4" name="Line 4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0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5" name="Line 4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4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6" name="Line 4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7" name="Line 4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8" name="Line 4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59" name="Line 4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0" name="Line 4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8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1" name="Line 4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3658"/>
                      <a:ext cx="0" cy="86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2" name="Line 4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8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3" name="Line 4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4" name="Line 4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8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5" name="Line 4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28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6" name="Line 4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76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7" name="Line 4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8" name="Line 4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69" name="Line 4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20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0" name="Line 4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368" y="3658"/>
                      <a:ext cx="0" cy="4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1" name="Line 4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3658"/>
                      <a:ext cx="0" cy="69"/>
                    </a:xfrm>
                    <a:prstGeom prst="line">
                      <a:avLst/>
                    </a:prstGeom>
                    <a:noFill/>
                    <a:ln w="6350">
                      <a:solidFill>
                        <a:schemeClr val="hlink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2" name="Line 4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3" name="Line 4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1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4" name="Line 4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60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5" name="Line 4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3658"/>
                      <a:ext cx="0" cy="63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6" name="Line 4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56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7" name="Line 4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5178" name="Line 4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52" y="3658"/>
                      <a:ext cx="0" cy="4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33CC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75179" name="Line 427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3658"/>
                    <a:ext cx="0" cy="41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80" name="Line 428"/>
                  <p:cNvSpPr>
                    <a:spLocks noChangeShapeType="1"/>
                  </p:cNvSpPr>
                  <p:nvPr/>
                </p:nvSpPr>
                <p:spPr bwMode="auto">
                  <a:xfrm>
                    <a:off x="4848" y="3658"/>
                    <a:ext cx="0" cy="86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5181" name="Text Box 429" descr="PE03255_"/>
                <p:cNvSpPr txBox="1">
                  <a:spLocks noChangeArrowheads="1"/>
                </p:cNvSpPr>
                <p:nvPr/>
              </p:nvSpPr>
              <p:spPr bwMode="auto">
                <a:xfrm rot="-13490394">
                  <a:off x="1857" y="1035"/>
                  <a:ext cx="278" cy="16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4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99CC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vert="eaVert"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000000"/>
                      </a:solidFill>
                      <a:ea typeface="宋体" panose="02010600030101010101" pitchFamily="2" charset="-122"/>
                    </a:rPr>
                    <a:t>0     1      2     3      4      5     6      7      8</a:t>
                  </a:r>
                </a:p>
              </p:txBody>
            </p:sp>
          </p:grpSp>
          <p:grpSp>
            <p:nvGrpSpPr>
              <p:cNvPr id="75182" name="Group 430"/>
              <p:cNvGrpSpPr/>
              <p:nvPr/>
            </p:nvGrpSpPr>
            <p:grpSpPr bwMode="auto">
              <a:xfrm>
                <a:off x="1990" y="2505"/>
                <a:ext cx="254" cy="1148"/>
                <a:chOff x="2480" y="1486"/>
                <a:chExt cx="254" cy="1148"/>
              </a:xfrm>
            </p:grpSpPr>
            <p:sp>
              <p:nvSpPr>
                <p:cNvPr id="75183" name="Rectangle 431" descr="PE03255_"/>
                <p:cNvSpPr>
                  <a:spLocks noChangeArrowheads="1"/>
                </p:cNvSpPr>
                <p:nvPr/>
              </p:nvSpPr>
              <p:spPr bwMode="auto">
                <a:xfrm rot="5400000">
                  <a:off x="2007" y="1959"/>
                  <a:ext cx="1148" cy="2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4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99CC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000000"/>
                      </a:solidFill>
                      <a:ea typeface="宋体" panose="02010600030101010101" pitchFamily="2" charset="-122"/>
                    </a:rPr>
                    <a:t>0     1      2     3      4      5</a:t>
                  </a:r>
                </a:p>
              </p:txBody>
            </p:sp>
            <p:grpSp>
              <p:nvGrpSpPr>
                <p:cNvPr id="75184" name="Group 432"/>
                <p:cNvGrpSpPr/>
                <p:nvPr/>
              </p:nvGrpSpPr>
              <p:grpSpPr bwMode="auto">
                <a:xfrm rot="5400000">
                  <a:off x="2266" y="1954"/>
                  <a:ext cx="888" cy="48"/>
                  <a:chOff x="4104" y="2256"/>
                  <a:chExt cx="888" cy="48"/>
                </a:xfrm>
              </p:grpSpPr>
              <p:sp>
                <p:nvSpPr>
                  <p:cNvPr id="75185" name="Line 433"/>
                  <p:cNvSpPr>
                    <a:spLocks noChangeShapeType="1"/>
                  </p:cNvSpPr>
                  <p:nvPr/>
                </p:nvSpPr>
                <p:spPr bwMode="auto">
                  <a:xfrm>
                    <a:off x="4104" y="2256"/>
                    <a:ext cx="0" cy="43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86" name="Line 434"/>
                  <p:cNvSpPr>
                    <a:spLocks noChangeShapeType="1"/>
                  </p:cNvSpPr>
                  <p:nvPr/>
                </p:nvSpPr>
                <p:spPr bwMode="auto">
                  <a:xfrm>
                    <a:off x="412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87" name="Line 435"/>
                  <p:cNvSpPr>
                    <a:spLocks noChangeShapeType="1"/>
                  </p:cNvSpPr>
                  <p:nvPr/>
                </p:nvSpPr>
                <p:spPr bwMode="auto">
                  <a:xfrm>
                    <a:off x="413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88" name="Line 436"/>
                  <p:cNvSpPr>
                    <a:spLocks noChangeShapeType="1"/>
                  </p:cNvSpPr>
                  <p:nvPr/>
                </p:nvSpPr>
                <p:spPr bwMode="auto">
                  <a:xfrm>
                    <a:off x="415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89" name="Line 437"/>
                  <p:cNvSpPr>
                    <a:spLocks noChangeShapeType="1"/>
                  </p:cNvSpPr>
                  <p:nvPr/>
                </p:nvSpPr>
                <p:spPr bwMode="auto">
                  <a:xfrm>
                    <a:off x="417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0" name="Line 438"/>
                  <p:cNvSpPr>
                    <a:spLocks noChangeShapeType="1"/>
                  </p:cNvSpPr>
                  <p:nvPr/>
                </p:nvSpPr>
                <p:spPr bwMode="auto">
                  <a:xfrm>
                    <a:off x="418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1" name="Line 439"/>
                  <p:cNvSpPr>
                    <a:spLocks noChangeShapeType="1"/>
                  </p:cNvSpPr>
                  <p:nvPr/>
                </p:nvSpPr>
                <p:spPr bwMode="auto">
                  <a:xfrm>
                    <a:off x="420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2" name="Line 440"/>
                  <p:cNvSpPr>
                    <a:spLocks noChangeShapeType="1"/>
                  </p:cNvSpPr>
                  <p:nvPr/>
                </p:nvSpPr>
                <p:spPr bwMode="auto">
                  <a:xfrm>
                    <a:off x="421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3" name="Line 441"/>
                  <p:cNvSpPr>
                    <a:spLocks noChangeShapeType="1"/>
                  </p:cNvSpPr>
                  <p:nvPr/>
                </p:nvSpPr>
                <p:spPr bwMode="auto">
                  <a:xfrm>
                    <a:off x="423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4" name="Line 442"/>
                  <p:cNvSpPr>
                    <a:spLocks noChangeShapeType="1"/>
                  </p:cNvSpPr>
                  <p:nvPr/>
                </p:nvSpPr>
                <p:spPr bwMode="auto">
                  <a:xfrm>
                    <a:off x="425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5" name="Line 443"/>
                  <p:cNvSpPr>
                    <a:spLocks noChangeShapeType="1"/>
                  </p:cNvSpPr>
                  <p:nvPr/>
                </p:nvSpPr>
                <p:spPr bwMode="auto">
                  <a:xfrm>
                    <a:off x="4268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6" name="Line 444"/>
                  <p:cNvSpPr>
                    <a:spLocks noChangeShapeType="1"/>
                  </p:cNvSpPr>
                  <p:nvPr/>
                </p:nvSpPr>
                <p:spPr bwMode="auto">
                  <a:xfrm>
                    <a:off x="428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7" name="Line 445"/>
                  <p:cNvSpPr>
                    <a:spLocks noChangeShapeType="1"/>
                  </p:cNvSpPr>
                  <p:nvPr/>
                </p:nvSpPr>
                <p:spPr bwMode="auto">
                  <a:xfrm>
                    <a:off x="430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8" name="Line 446"/>
                  <p:cNvSpPr>
                    <a:spLocks noChangeShapeType="1"/>
                  </p:cNvSpPr>
                  <p:nvPr/>
                </p:nvSpPr>
                <p:spPr bwMode="auto">
                  <a:xfrm>
                    <a:off x="431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199" name="Line 447"/>
                  <p:cNvSpPr>
                    <a:spLocks noChangeShapeType="1"/>
                  </p:cNvSpPr>
                  <p:nvPr/>
                </p:nvSpPr>
                <p:spPr bwMode="auto">
                  <a:xfrm>
                    <a:off x="4334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0" name="Line 448"/>
                  <p:cNvSpPr>
                    <a:spLocks noChangeShapeType="1"/>
                  </p:cNvSpPr>
                  <p:nvPr/>
                </p:nvSpPr>
                <p:spPr bwMode="auto">
                  <a:xfrm>
                    <a:off x="435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1" name="Line 449"/>
                  <p:cNvSpPr>
                    <a:spLocks noChangeShapeType="1"/>
                  </p:cNvSpPr>
                  <p:nvPr/>
                </p:nvSpPr>
                <p:spPr bwMode="auto">
                  <a:xfrm>
                    <a:off x="436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2" name="Line 450"/>
                  <p:cNvSpPr>
                    <a:spLocks noChangeShapeType="1"/>
                  </p:cNvSpPr>
                  <p:nvPr/>
                </p:nvSpPr>
                <p:spPr bwMode="auto">
                  <a:xfrm>
                    <a:off x="438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3" name="Line 451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4" name="Line 452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5" name="Line 453"/>
                  <p:cNvSpPr>
                    <a:spLocks noChangeShapeType="1"/>
                  </p:cNvSpPr>
                  <p:nvPr/>
                </p:nvSpPr>
                <p:spPr bwMode="auto">
                  <a:xfrm>
                    <a:off x="443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6" name="Line 454"/>
                  <p:cNvSpPr>
                    <a:spLocks noChangeShapeType="1"/>
                  </p:cNvSpPr>
                  <p:nvPr/>
                </p:nvSpPr>
                <p:spPr bwMode="auto">
                  <a:xfrm>
                    <a:off x="444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7" name="Line 455"/>
                  <p:cNvSpPr>
                    <a:spLocks noChangeShapeType="1"/>
                  </p:cNvSpPr>
                  <p:nvPr/>
                </p:nvSpPr>
                <p:spPr bwMode="auto">
                  <a:xfrm>
                    <a:off x="446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8" name="Line 456"/>
                  <p:cNvSpPr>
                    <a:spLocks noChangeShapeType="1"/>
                  </p:cNvSpPr>
                  <p:nvPr/>
                </p:nvSpPr>
                <p:spPr bwMode="auto">
                  <a:xfrm>
                    <a:off x="448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09" name="Line 457"/>
                  <p:cNvSpPr>
                    <a:spLocks noChangeShapeType="1"/>
                  </p:cNvSpPr>
                  <p:nvPr/>
                </p:nvSpPr>
                <p:spPr bwMode="auto">
                  <a:xfrm>
                    <a:off x="449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0" name="Line 458"/>
                  <p:cNvSpPr>
                    <a:spLocks noChangeShapeType="1"/>
                  </p:cNvSpPr>
                  <p:nvPr/>
                </p:nvSpPr>
                <p:spPr bwMode="auto">
                  <a:xfrm>
                    <a:off x="451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1" name="Line 459"/>
                  <p:cNvSpPr>
                    <a:spLocks noChangeShapeType="1"/>
                  </p:cNvSpPr>
                  <p:nvPr/>
                </p:nvSpPr>
                <p:spPr bwMode="auto">
                  <a:xfrm>
                    <a:off x="453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2" name="Line 460"/>
                  <p:cNvSpPr>
                    <a:spLocks noChangeShapeType="1"/>
                  </p:cNvSpPr>
                  <p:nvPr/>
                </p:nvSpPr>
                <p:spPr bwMode="auto">
                  <a:xfrm>
                    <a:off x="454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3" name="Line 461"/>
                  <p:cNvSpPr>
                    <a:spLocks noChangeShapeType="1"/>
                  </p:cNvSpPr>
                  <p:nvPr/>
                </p:nvSpPr>
                <p:spPr bwMode="auto">
                  <a:xfrm>
                    <a:off x="456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4" name="Line 462"/>
                  <p:cNvSpPr>
                    <a:spLocks noChangeShapeType="1"/>
                  </p:cNvSpPr>
                  <p:nvPr/>
                </p:nvSpPr>
                <p:spPr bwMode="auto">
                  <a:xfrm>
                    <a:off x="4580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5" name="Line 463"/>
                  <p:cNvSpPr>
                    <a:spLocks noChangeShapeType="1"/>
                  </p:cNvSpPr>
                  <p:nvPr/>
                </p:nvSpPr>
                <p:spPr bwMode="auto">
                  <a:xfrm>
                    <a:off x="459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6" name="Line 464"/>
                  <p:cNvSpPr>
                    <a:spLocks noChangeShapeType="1"/>
                  </p:cNvSpPr>
                  <p:nvPr/>
                </p:nvSpPr>
                <p:spPr bwMode="auto">
                  <a:xfrm>
                    <a:off x="461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7" name="Line 465"/>
                  <p:cNvSpPr>
                    <a:spLocks noChangeShapeType="1"/>
                  </p:cNvSpPr>
                  <p:nvPr/>
                </p:nvSpPr>
                <p:spPr bwMode="auto">
                  <a:xfrm>
                    <a:off x="462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8" name="Line 466"/>
                  <p:cNvSpPr>
                    <a:spLocks noChangeShapeType="1"/>
                  </p:cNvSpPr>
                  <p:nvPr/>
                </p:nvSpPr>
                <p:spPr bwMode="auto">
                  <a:xfrm>
                    <a:off x="464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19" name="Line 467"/>
                  <p:cNvSpPr>
                    <a:spLocks noChangeShapeType="1"/>
                  </p:cNvSpPr>
                  <p:nvPr/>
                </p:nvSpPr>
                <p:spPr bwMode="auto">
                  <a:xfrm>
                    <a:off x="466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0" name="Line 468"/>
                  <p:cNvSpPr>
                    <a:spLocks noChangeShapeType="1"/>
                  </p:cNvSpPr>
                  <p:nvPr/>
                </p:nvSpPr>
                <p:spPr bwMode="auto">
                  <a:xfrm>
                    <a:off x="467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1" name="Line 469"/>
                  <p:cNvSpPr>
                    <a:spLocks noChangeShapeType="1"/>
                  </p:cNvSpPr>
                  <p:nvPr/>
                </p:nvSpPr>
                <p:spPr bwMode="auto">
                  <a:xfrm>
                    <a:off x="469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2" name="Line 470"/>
                  <p:cNvSpPr>
                    <a:spLocks noChangeShapeType="1"/>
                  </p:cNvSpPr>
                  <p:nvPr/>
                </p:nvSpPr>
                <p:spPr bwMode="auto">
                  <a:xfrm>
                    <a:off x="471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3" name="Line 471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4" name="Line 472"/>
                  <p:cNvSpPr>
                    <a:spLocks noChangeShapeType="1"/>
                  </p:cNvSpPr>
                  <p:nvPr/>
                </p:nvSpPr>
                <p:spPr bwMode="auto">
                  <a:xfrm>
                    <a:off x="474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5" name="Line 473"/>
                  <p:cNvSpPr>
                    <a:spLocks noChangeShapeType="1"/>
                  </p:cNvSpPr>
                  <p:nvPr/>
                </p:nvSpPr>
                <p:spPr bwMode="auto">
                  <a:xfrm>
                    <a:off x="476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6" name="Line 474"/>
                  <p:cNvSpPr>
                    <a:spLocks noChangeShapeType="1"/>
                  </p:cNvSpPr>
                  <p:nvPr/>
                </p:nvSpPr>
                <p:spPr bwMode="auto">
                  <a:xfrm>
                    <a:off x="477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7" name="Line 475"/>
                  <p:cNvSpPr>
                    <a:spLocks noChangeShapeType="1"/>
                  </p:cNvSpPr>
                  <p:nvPr/>
                </p:nvSpPr>
                <p:spPr bwMode="auto">
                  <a:xfrm>
                    <a:off x="479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8" name="Line 476"/>
                  <p:cNvSpPr>
                    <a:spLocks noChangeShapeType="1"/>
                  </p:cNvSpPr>
                  <p:nvPr/>
                </p:nvSpPr>
                <p:spPr bwMode="auto">
                  <a:xfrm>
                    <a:off x="4810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29" name="Line 477"/>
                  <p:cNvSpPr>
                    <a:spLocks noChangeShapeType="1"/>
                  </p:cNvSpPr>
                  <p:nvPr/>
                </p:nvSpPr>
                <p:spPr bwMode="auto">
                  <a:xfrm>
                    <a:off x="482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0" name="Line 478"/>
                  <p:cNvSpPr>
                    <a:spLocks noChangeShapeType="1"/>
                  </p:cNvSpPr>
                  <p:nvPr/>
                </p:nvSpPr>
                <p:spPr bwMode="auto">
                  <a:xfrm>
                    <a:off x="484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1" name="Line 479"/>
                  <p:cNvSpPr>
                    <a:spLocks noChangeShapeType="1"/>
                  </p:cNvSpPr>
                  <p:nvPr/>
                </p:nvSpPr>
                <p:spPr bwMode="auto">
                  <a:xfrm>
                    <a:off x="485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2" name="Line 480"/>
                  <p:cNvSpPr>
                    <a:spLocks noChangeShapeType="1"/>
                  </p:cNvSpPr>
                  <p:nvPr/>
                </p:nvSpPr>
                <p:spPr bwMode="auto">
                  <a:xfrm>
                    <a:off x="487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3" name="Line 481"/>
                  <p:cNvSpPr>
                    <a:spLocks noChangeShapeType="1"/>
                  </p:cNvSpPr>
                  <p:nvPr/>
                </p:nvSpPr>
                <p:spPr bwMode="auto">
                  <a:xfrm>
                    <a:off x="4892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4" name="Line 482"/>
                  <p:cNvSpPr>
                    <a:spLocks noChangeShapeType="1"/>
                  </p:cNvSpPr>
                  <p:nvPr/>
                </p:nvSpPr>
                <p:spPr bwMode="auto">
                  <a:xfrm>
                    <a:off x="490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5" name="Line 483"/>
                  <p:cNvSpPr>
                    <a:spLocks noChangeShapeType="1"/>
                  </p:cNvSpPr>
                  <p:nvPr/>
                </p:nvSpPr>
                <p:spPr bwMode="auto">
                  <a:xfrm>
                    <a:off x="492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6" name="Line 484"/>
                  <p:cNvSpPr>
                    <a:spLocks noChangeShapeType="1"/>
                  </p:cNvSpPr>
                  <p:nvPr/>
                </p:nvSpPr>
                <p:spPr bwMode="auto">
                  <a:xfrm>
                    <a:off x="494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7" name="Line 485"/>
                  <p:cNvSpPr>
                    <a:spLocks noChangeShapeType="1"/>
                  </p:cNvSpPr>
                  <p:nvPr/>
                </p:nvSpPr>
                <p:spPr bwMode="auto">
                  <a:xfrm>
                    <a:off x="495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8" name="Line 486"/>
                  <p:cNvSpPr>
                    <a:spLocks noChangeShapeType="1"/>
                  </p:cNvSpPr>
                  <p:nvPr/>
                </p:nvSpPr>
                <p:spPr bwMode="auto">
                  <a:xfrm>
                    <a:off x="497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39" name="Line 487"/>
                  <p:cNvSpPr>
                    <a:spLocks noChangeShapeType="1"/>
                  </p:cNvSpPr>
                  <p:nvPr/>
                </p:nvSpPr>
                <p:spPr bwMode="auto">
                  <a:xfrm>
                    <a:off x="4991" y="2256"/>
                    <a:ext cx="1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75240" name="Group 488"/>
              <p:cNvGrpSpPr/>
              <p:nvPr/>
            </p:nvGrpSpPr>
            <p:grpSpPr bwMode="auto">
              <a:xfrm>
                <a:off x="1158" y="2305"/>
                <a:ext cx="1203" cy="205"/>
                <a:chOff x="1648" y="1286"/>
                <a:chExt cx="1203" cy="205"/>
              </a:xfrm>
            </p:grpSpPr>
            <p:sp>
              <p:nvSpPr>
                <p:cNvPr id="75241" name="Rectangle 489" descr="PE03255_"/>
                <p:cNvSpPr>
                  <a:spLocks noChangeArrowheads="1"/>
                </p:cNvSpPr>
                <p:nvPr/>
              </p:nvSpPr>
              <p:spPr bwMode="auto">
                <a:xfrm>
                  <a:off x="1648" y="1298"/>
                  <a:ext cx="1203" cy="1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blipFill dpi="0" rotWithShape="0">
                        <a:blip r:embed="rId4"/>
                        <a:srcRect/>
                        <a:stretch>
                          <a:fillRect/>
                        </a:stretch>
                      </a:blip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99CC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000000"/>
                      </a:solidFill>
                      <a:ea typeface="宋体" panose="02010600030101010101" pitchFamily="2" charset="-122"/>
                    </a:rPr>
                    <a:t>0     1      2     3      4      5</a:t>
                  </a:r>
                </a:p>
              </p:txBody>
            </p:sp>
            <p:grpSp>
              <p:nvGrpSpPr>
                <p:cNvPr id="75242" name="Group 490"/>
                <p:cNvGrpSpPr/>
                <p:nvPr/>
              </p:nvGrpSpPr>
              <p:grpSpPr bwMode="auto">
                <a:xfrm>
                  <a:off x="1704" y="1286"/>
                  <a:ext cx="888" cy="48"/>
                  <a:chOff x="4104" y="2256"/>
                  <a:chExt cx="888" cy="48"/>
                </a:xfrm>
              </p:grpSpPr>
              <p:sp>
                <p:nvSpPr>
                  <p:cNvPr id="75243" name="Line 491"/>
                  <p:cNvSpPr>
                    <a:spLocks noChangeShapeType="1"/>
                  </p:cNvSpPr>
                  <p:nvPr/>
                </p:nvSpPr>
                <p:spPr bwMode="auto">
                  <a:xfrm>
                    <a:off x="4104" y="2256"/>
                    <a:ext cx="0" cy="43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44" name="Line 492"/>
                  <p:cNvSpPr>
                    <a:spLocks noChangeShapeType="1"/>
                  </p:cNvSpPr>
                  <p:nvPr/>
                </p:nvSpPr>
                <p:spPr bwMode="auto">
                  <a:xfrm>
                    <a:off x="412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45" name="Line 493"/>
                  <p:cNvSpPr>
                    <a:spLocks noChangeShapeType="1"/>
                  </p:cNvSpPr>
                  <p:nvPr/>
                </p:nvSpPr>
                <p:spPr bwMode="auto">
                  <a:xfrm>
                    <a:off x="413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46" name="Line 494"/>
                  <p:cNvSpPr>
                    <a:spLocks noChangeShapeType="1"/>
                  </p:cNvSpPr>
                  <p:nvPr/>
                </p:nvSpPr>
                <p:spPr bwMode="auto">
                  <a:xfrm>
                    <a:off x="415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47" name="Line 495"/>
                  <p:cNvSpPr>
                    <a:spLocks noChangeShapeType="1"/>
                  </p:cNvSpPr>
                  <p:nvPr/>
                </p:nvSpPr>
                <p:spPr bwMode="auto">
                  <a:xfrm>
                    <a:off x="417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48" name="Line 496"/>
                  <p:cNvSpPr>
                    <a:spLocks noChangeShapeType="1"/>
                  </p:cNvSpPr>
                  <p:nvPr/>
                </p:nvSpPr>
                <p:spPr bwMode="auto">
                  <a:xfrm>
                    <a:off x="418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49" name="Line 497"/>
                  <p:cNvSpPr>
                    <a:spLocks noChangeShapeType="1"/>
                  </p:cNvSpPr>
                  <p:nvPr/>
                </p:nvSpPr>
                <p:spPr bwMode="auto">
                  <a:xfrm>
                    <a:off x="420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0" name="Line 498"/>
                  <p:cNvSpPr>
                    <a:spLocks noChangeShapeType="1"/>
                  </p:cNvSpPr>
                  <p:nvPr/>
                </p:nvSpPr>
                <p:spPr bwMode="auto">
                  <a:xfrm>
                    <a:off x="421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1" name="Line 499"/>
                  <p:cNvSpPr>
                    <a:spLocks noChangeShapeType="1"/>
                  </p:cNvSpPr>
                  <p:nvPr/>
                </p:nvSpPr>
                <p:spPr bwMode="auto">
                  <a:xfrm>
                    <a:off x="423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2" name="Line 500"/>
                  <p:cNvSpPr>
                    <a:spLocks noChangeShapeType="1"/>
                  </p:cNvSpPr>
                  <p:nvPr/>
                </p:nvSpPr>
                <p:spPr bwMode="auto">
                  <a:xfrm>
                    <a:off x="425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3" name="Line 501"/>
                  <p:cNvSpPr>
                    <a:spLocks noChangeShapeType="1"/>
                  </p:cNvSpPr>
                  <p:nvPr/>
                </p:nvSpPr>
                <p:spPr bwMode="auto">
                  <a:xfrm>
                    <a:off x="4268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4" name="Line 502"/>
                  <p:cNvSpPr>
                    <a:spLocks noChangeShapeType="1"/>
                  </p:cNvSpPr>
                  <p:nvPr/>
                </p:nvSpPr>
                <p:spPr bwMode="auto">
                  <a:xfrm>
                    <a:off x="428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5" name="Line 503"/>
                  <p:cNvSpPr>
                    <a:spLocks noChangeShapeType="1"/>
                  </p:cNvSpPr>
                  <p:nvPr/>
                </p:nvSpPr>
                <p:spPr bwMode="auto">
                  <a:xfrm>
                    <a:off x="430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6" name="Line 504"/>
                  <p:cNvSpPr>
                    <a:spLocks noChangeShapeType="1"/>
                  </p:cNvSpPr>
                  <p:nvPr/>
                </p:nvSpPr>
                <p:spPr bwMode="auto">
                  <a:xfrm>
                    <a:off x="431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7" name="Line 505"/>
                  <p:cNvSpPr>
                    <a:spLocks noChangeShapeType="1"/>
                  </p:cNvSpPr>
                  <p:nvPr/>
                </p:nvSpPr>
                <p:spPr bwMode="auto">
                  <a:xfrm>
                    <a:off x="4334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8" name="Line 506"/>
                  <p:cNvSpPr>
                    <a:spLocks noChangeShapeType="1"/>
                  </p:cNvSpPr>
                  <p:nvPr/>
                </p:nvSpPr>
                <p:spPr bwMode="auto">
                  <a:xfrm>
                    <a:off x="435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59" name="Line 507"/>
                  <p:cNvSpPr>
                    <a:spLocks noChangeShapeType="1"/>
                  </p:cNvSpPr>
                  <p:nvPr/>
                </p:nvSpPr>
                <p:spPr bwMode="auto">
                  <a:xfrm>
                    <a:off x="436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0" name="Line 508"/>
                  <p:cNvSpPr>
                    <a:spLocks noChangeShapeType="1"/>
                  </p:cNvSpPr>
                  <p:nvPr/>
                </p:nvSpPr>
                <p:spPr bwMode="auto">
                  <a:xfrm>
                    <a:off x="438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1" name="Line 509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2" name="Line 510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3" name="Line 511"/>
                  <p:cNvSpPr>
                    <a:spLocks noChangeShapeType="1"/>
                  </p:cNvSpPr>
                  <p:nvPr/>
                </p:nvSpPr>
                <p:spPr bwMode="auto">
                  <a:xfrm>
                    <a:off x="443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4" name="Line 512"/>
                  <p:cNvSpPr>
                    <a:spLocks noChangeShapeType="1"/>
                  </p:cNvSpPr>
                  <p:nvPr/>
                </p:nvSpPr>
                <p:spPr bwMode="auto">
                  <a:xfrm>
                    <a:off x="444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5" name="Line 513"/>
                  <p:cNvSpPr>
                    <a:spLocks noChangeShapeType="1"/>
                  </p:cNvSpPr>
                  <p:nvPr/>
                </p:nvSpPr>
                <p:spPr bwMode="auto">
                  <a:xfrm>
                    <a:off x="446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6" name="Line 514"/>
                  <p:cNvSpPr>
                    <a:spLocks noChangeShapeType="1"/>
                  </p:cNvSpPr>
                  <p:nvPr/>
                </p:nvSpPr>
                <p:spPr bwMode="auto">
                  <a:xfrm>
                    <a:off x="448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7" name="Line 515"/>
                  <p:cNvSpPr>
                    <a:spLocks noChangeShapeType="1"/>
                  </p:cNvSpPr>
                  <p:nvPr/>
                </p:nvSpPr>
                <p:spPr bwMode="auto">
                  <a:xfrm>
                    <a:off x="449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8" name="Line 516"/>
                  <p:cNvSpPr>
                    <a:spLocks noChangeShapeType="1"/>
                  </p:cNvSpPr>
                  <p:nvPr/>
                </p:nvSpPr>
                <p:spPr bwMode="auto">
                  <a:xfrm>
                    <a:off x="451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69" name="Line 517"/>
                  <p:cNvSpPr>
                    <a:spLocks noChangeShapeType="1"/>
                  </p:cNvSpPr>
                  <p:nvPr/>
                </p:nvSpPr>
                <p:spPr bwMode="auto">
                  <a:xfrm>
                    <a:off x="453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0" name="Line 518"/>
                  <p:cNvSpPr>
                    <a:spLocks noChangeShapeType="1"/>
                  </p:cNvSpPr>
                  <p:nvPr/>
                </p:nvSpPr>
                <p:spPr bwMode="auto">
                  <a:xfrm>
                    <a:off x="454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1" name="Line 519"/>
                  <p:cNvSpPr>
                    <a:spLocks noChangeShapeType="1"/>
                  </p:cNvSpPr>
                  <p:nvPr/>
                </p:nvSpPr>
                <p:spPr bwMode="auto">
                  <a:xfrm>
                    <a:off x="456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2" name="Line 520"/>
                  <p:cNvSpPr>
                    <a:spLocks noChangeShapeType="1"/>
                  </p:cNvSpPr>
                  <p:nvPr/>
                </p:nvSpPr>
                <p:spPr bwMode="auto">
                  <a:xfrm>
                    <a:off x="4580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3" name="Line 521"/>
                  <p:cNvSpPr>
                    <a:spLocks noChangeShapeType="1"/>
                  </p:cNvSpPr>
                  <p:nvPr/>
                </p:nvSpPr>
                <p:spPr bwMode="auto">
                  <a:xfrm>
                    <a:off x="459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4" name="Line 522"/>
                  <p:cNvSpPr>
                    <a:spLocks noChangeShapeType="1"/>
                  </p:cNvSpPr>
                  <p:nvPr/>
                </p:nvSpPr>
                <p:spPr bwMode="auto">
                  <a:xfrm>
                    <a:off x="461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5" name="Line 523"/>
                  <p:cNvSpPr>
                    <a:spLocks noChangeShapeType="1"/>
                  </p:cNvSpPr>
                  <p:nvPr/>
                </p:nvSpPr>
                <p:spPr bwMode="auto">
                  <a:xfrm>
                    <a:off x="462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6" name="Line 524"/>
                  <p:cNvSpPr>
                    <a:spLocks noChangeShapeType="1"/>
                  </p:cNvSpPr>
                  <p:nvPr/>
                </p:nvSpPr>
                <p:spPr bwMode="auto">
                  <a:xfrm>
                    <a:off x="4646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7" name="Line 525"/>
                  <p:cNvSpPr>
                    <a:spLocks noChangeShapeType="1"/>
                  </p:cNvSpPr>
                  <p:nvPr/>
                </p:nvSpPr>
                <p:spPr bwMode="auto">
                  <a:xfrm>
                    <a:off x="466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8" name="Line 526"/>
                  <p:cNvSpPr>
                    <a:spLocks noChangeShapeType="1"/>
                  </p:cNvSpPr>
                  <p:nvPr/>
                </p:nvSpPr>
                <p:spPr bwMode="auto">
                  <a:xfrm>
                    <a:off x="467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79" name="Line 527"/>
                  <p:cNvSpPr>
                    <a:spLocks noChangeShapeType="1"/>
                  </p:cNvSpPr>
                  <p:nvPr/>
                </p:nvSpPr>
                <p:spPr bwMode="auto">
                  <a:xfrm>
                    <a:off x="469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0" name="Line 528"/>
                  <p:cNvSpPr>
                    <a:spLocks noChangeShapeType="1"/>
                  </p:cNvSpPr>
                  <p:nvPr/>
                </p:nvSpPr>
                <p:spPr bwMode="auto">
                  <a:xfrm>
                    <a:off x="4712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1" name="Line 529"/>
                  <p:cNvSpPr>
                    <a:spLocks noChangeShapeType="1"/>
                  </p:cNvSpPr>
                  <p:nvPr/>
                </p:nvSpPr>
                <p:spPr bwMode="auto">
                  <a:xfrm>
                    <a:off x="4728" y="2256"/>
                    <a:ext cx="0" cy="48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2" name="Line 530"/>
                  <p:cNvSpPr>
                    <a:spLocks noChangeShapeType="1"/>
                  </p:cNvSpPr>
                  <p:nvPr/>
                </p:nvSpPr>
                <p:spPr bwMode="auto">
                  <a:xfrm>
                    <a:off x="474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3" name="Line 531"/>
                  <p:cNvSpPr>
                    <a:spLocks noChangeShapeType="1"/>
                  </p:cNvSpPr>
                  <p:nvPr/>
                </p:nvSpPr>
                <p:spPr bwMode="auto">
                  <a:xfrm>
                    <a:off x="476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4" name="Line 532"/>
                  <p:cNvSpPr>
                    <a:spLocks noChangeShapeType="1"/>
                  </p:cNvSpPr>
                  <p:nvPr/>
                </p:nvSpPr>
                <p:spPr bwMode="auto">
                  <a:xfrm>
                    <a:off x="4777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5" name="Line 533"/>
                  <p:cNvSpPr>
                    <a:spLocks noChangeShapeType="1"/>
                  </p:cNvSpPr>
                  <p:nvPr/>
                </p:nvSpPr>
                <p:spPr bwMode="auto">
                  <a:xfrm>
                    <a:off x="479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6" name="Line 534"/>
                  <p:cNvSpPr>
                    <a:spLocks noChangeShapeType="1"/>
                  </p:cNvSpPr>
                  <p:nvPr/>
                </p:nvSpPr>
                <p:spPr bwMode="auto">
                  <a:xfrm>
                    <a:off x="4810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7" name="Line 535"/>
                  <p:cNvSpPr>
                    <a:spLocks noChangeShapeType="1"/>
                  </p:cNvSpPr>
                  <p:nvPr/>
                </p:nvSpPr>
                <p:spPr bwMode="auto">
                  <a:xfrm>
                    <a:off x="482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8" name="Line 536"/>
                  <p:cNvSpPr>
                    <a:spLocks noChangeShapeType="1"/>
                  </p:cNvSpPr>
                  <p:nvPr/>
                </p:nvSpPr>
                <p:spPr bwMode="auto">
                  <a:xfrm>
                    <a:off x="4843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89" name="Line 537"/>
                  <p:cNvSpPr>
                    <a:spLocks noChangeShapeType="1"/>
                  </p:cNvSpPr>
                  <p:nvPr/>
                </p:nvSpPr>
                <p:spPr bwMode="auto">
                  <a:xfrm>
                    <a:off x="485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90" name="Line 538"/>
                  <p:cNvSpPr>
                    <a:spLocks noChangeShapeType="1"/>
                  </p:cNvSpPr>
                  <p:nvPr/>
                </p:nvSpPr>
                <p:spPr bwMode="auto">
                  <a:xfrm>
                    <a:off x="4876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91" name="Line 539"/>
                  <p:cNvSpPr>
                    <a:spLocks noChangeShapeType="1"/>
                  </p:cNvSpPr>
                  <p:nvPr/>
                </p:nvSpPr>
                <p:spPr bwMode="auto">
                  <a:xfrm>
                    <a:off x="4892" y="2256"/>
                    <a:ext cx="0" cy="39"/>
                  </a:xfrm>
                  <a:prstGeom prst="line">
                    <a:avLst/>
                  </a:prstGeom>
                  <a:noFill/>
                  <a:ln w="6350">
                    <a:solidFill>
                      <a:schemeClr val="hlink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92" name="Line 540"/>
                  <p:cNvSpPr>
                    <a:spLocks noChangeShapeType="1"/>
                  </p:cNvSpPr>
                  <p:nvPr/>
                </p:nvSpPr>
                <p:spPr bwMode="auto">
                  <a:xfrm>
                    <a:off x="4909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93" name="Line 541"/>
                  <p:cNvSpPr>
                    <a:spLocks noChangeShapeType="1"/>
                  </p:cNvSpPr>
                  <p:nvPr/>
                </p:nvSpPr>
                <p:spPr bwMode="auto">
                  <a:xfrm>
                    <a:off x="4925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94" name="Line 542"/>
                  <p:cNvSpPr>
                    <a:spLocks noChangeShapeType="1"/>
                  </p:cNvSpPr>
                  <p:nvPr/>
                </p:nvSpPr>
                <p:spPr bwMode="auto">
                  <a:xfrm>
                    <a:off x="4941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95" name="Line 543"/>
                  <p:cNvSpPr>
                    <a:spLocks noChangeShapeType="1"/>
                  </p:cNvSpPr>
                  <p:nvPr/>
                </p:nvSpPr>
                <p:spPr bwMode="auto">
                  <a:xfrm>
                    <a:off x="4958" y="2256"/>
                    <a:ext cx="0" cy="35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96" name="Line 544"/>
                  <p:cNvSpPr>
                    <a:spLocks noChangeShapeType="1"/>
                  </p:cNvSpPr>
                  <p:nvPr/>
                </p:nvSpPr>
                <p:spPr bwMode="auto">
                  <a:xfrm>
                    <a:off x="4974" y="2256"/>
                    <a:ext cx="0" cy="23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5297" name="Line 545"/>
                  <p:cNvSpPr>
                    <a:spLocks noChangeShapeType="1"/>
                  </p:cNvSpPr>
                  <p:nvPr/>
                </p:nvSpPr>
                <p:spPr bwMode="auto">
                  <a:xfrm>
                    <a:off x="4991" y="2256"/>
                    <a:ext cx="1" cy="0"/>
                  </a:xfrm>
                  <a:prstGeom prst="line">
                    <a:avLst/>
                  </a:prstGeom>
                  <a:noFill/>
                  <a:ln w="6350">
                    <a:solidFill>
                      <a:srgbClr val="0033CC"/>
                    </a:solidFill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pic>
        <p:nvPicPr>
          <p:cNvPr id="75298" name="Picture 546" descr="ppt/media/image5.png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0"/>
            <a:ext cx="6111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48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CC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99CC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48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48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8" grpId="0" animBg="1"/>
      <p:bldP spid="74809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Freeform 3"/>
          <p:cNvSpPr/>
          <p:nvPr/>
        </p:nvSpPr>
        <p:spPr bwMode="auto">
          <a:xfrm>
            <a:off x="0" y="333375"/>
            <a:ext cx="9134475" cy="219075"/>
          </a:xfrm>
          <a:custGeom>
            <a:avLst/>
            <a:gdLst>
              <a:gd name="T0" fmla="*/ 0 w 5754"/>
              <a:gd name="T1" fmla="*/ 138 h 138"/>
              <a:gd name="T2" fmla="*/ 578 w 5754"/>
              <a:gd name="T3" fmla="*/ 136 h 138"/>
              <a:gd name="T4" fmla="*/ 720 w 5754"/>
              <a:gd name="T5" fmla="*/ 2 h 138"/>
              <a:gd name="T6" fmla="*/ 5754 w 5754"/>
              <a:gd name="T7" fmla="*/ 0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54" h="138">
                <a:moveTo>
                  <a:pt x="0" y="138"/>
                </a:moveTo>
                <a:lnTo>
                  <a:pt x="578" y="136"/>
                </a:lnTo>
                <a:lnTo>
                  <a:pt x="720" y="2"/>
                </a:lnTo>
                <a:lnTo>
                  <a:pt x="5754" y="0"/>
                </a:lnTo>
              </a:path>
            </a:pathLst>
          </a:custGeom>
          <a:noFill/>
          <a:ln w="76200" cmpd="tri">
            <a:solidFill>
              <a:srgbClr val="00FF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76200" cmpd="tri">
            <a:solidFill>
              <a:srgbClr val="00CC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91880" y="5826191"/>
            <a:ext cx="3038011" cy="464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200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94126" y="2564904"/>
            <a:ext cx="695575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600" kern="10" dirty="0" smtClean="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函数与它的表示法</a:t>
            </a:r>
            <a:endParaRPr lang="zh-CN" altLang="en-US" sz="6600" kern="10" dirty="0">
              <a:ln w="9525">
                <a:solidFill>
                  <a:srgbClr val="FFFF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汉仪小隶书简" pitchFamily="49" charset="-122"/>
              <a:ea typeface="汉仪小隶书简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36271" y="1268760"/>
            <a:ext cx="58609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 kern="10" dirty="0" smtClean="0">
                <a:ln w="9525">
                  <a:solidFill>
                    <a:schemeClr val="folHlink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第</a:t>
            </a:r>
            <a:r>
              <a:rPr lang="en-US" altLang="zh-CN" sz="4400" kern="10" dirty="0" smtClean="0">
                <a:ln w="9525">
                  <a:solidFill>
                    <a:schemeClr val="folHlink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5</a:t>
            </a:r>
            <a:r>
              <a:rPr lang="zh-CN" altLang="en-US" sz="4400" kern="10" dirty="0" smtClean="0">
                <a:ln w="9525">
                  <a:solidFill>
                    <a:schemeClr val="folHlink"/>
                  </a:solidFill>
                  <a:rou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章  对函数的再探索</a:t>
            </a:r>
            <a:endParaRPr lang="zh-CN" altLang="en-US" sz="4400" kern="10" dirty="0">
              <a:ln w="9525">
                <a:solidFill>
                  <a:schemeClr val="folHlink"/>
                </a:solidFill>
                <a:round/>
              </a:ln>
              <a:solidFill>
                <a:srgbClr val="FF33CC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827212" y="713779"/>
            <a:ext cx="1338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练习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2: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179512" y="1336079"/>
            <a:ext cx="8469313" cy="154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    </a:t>
            </a:r>
            <a:r>
              <a:rPr lang="zh-CN" altLang="en-US" dirty="0">
                <a:latin typeface="Times New Roman" panose="02020603050405020304" pitchFamily="18" charset="0"/>
              </a:rPr>
              <a:t>等腰三角形</a:t>
            </a:r>
            <a:r>
              <a:rPr lang="en-US" altLang="zh-CN" i="1" dirty="0">
                <a:latin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</a:rPr>
              <a:t>的周长为</a:t>
            </a:r>
            <a:r>
              <a:rPr lang="en-US" altLang="zh-CN" dirty="0">
                <a:latin typeface="Times New Roman" panose="02020603050405020304" pitchFamily="18" charset="0"/>
              </a:rPr>
              <a:t>10cm,</a:t>
            </a:r>
            <a:r>
              <a:rPr lang="zh-CN" altLang="en-US" dirty="0">
                <a:latin typeface="Times New Roman" panose="02020603050405020304" pitchFamily="18" charset="0"/>
              </a:rPr>
              <a:t>底边</a:t>
            </a:r>
            <a:r>
              <a:rPr lang="en-US" altLang="zh-CN" i="1" dirty="0">
                <a:latin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</a:rPr>
              <a:t>长为</a:t>
            </a:r>
            <a:r>
              <a:rPr lang="en-US" altLang="zh-CN" i="1" dirty="0">
                <a:latin typeface="Times New Roman" panose="02020603050405020304" pitchFamily="18" charset="0"/>
              </a:rPr>
              <a:t>y</a:t>
            </a:r>
            <a:r>
              <a:rPr lang="en-US" altLang="zh-CN" dirty="0">
                <a:latin typeface="Times New Roman" panose="02020603050405020304" pitchFamily="18" charset="0"/>
              </a:rPr>
              <a:t>(cm),</a:t>
            </a:r>
          </a:p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    </a:t>
            </a:r>
            <a:r>
              <a:rPr lang="zh-CN" altLang="en-US" dirty="0">
                <a:latin typeface="Times New Roman" panose="02020603050405020304" pitchFamily="18" charset="0"/>
              </a:rPr>
              <a:t>腰</a:t>
            </a:r>
            <a:r>
              <a:rPr lang="en-US" altLang="zh-CN" i="1" dirty="0">
                <a:latin typeface="Times New Roman" panose="02020603050405020304" pitchFamily="18" charset="0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</a:rPr>
              <a:t>长为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</a:rPr>
              <a:t>cm</a:t>
            </a:r>
            <a:r>
              <a:rPr lang="zh-CN" altLang="en-US" dirty="0">
                <a:latin typeface="Times New Roman" panose="02020603050405020304" pitchFamily="18" charset="0"/>
              </a:rPr>
              <a:t>）</a:t>
            </a:r>
          </a:p>
          <a:p>
            <a:pPr>
              <a:spcBef>
                <a:spcPct val="2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        </a:t>
            </a:r>
            <a:r>
              <a:rPr lang="en-US" altLang="zh-CN" dirty="0">
                <a:latin typeface="Times New Roman" panose="02020603050405020304" pitchFamily="18" charset="0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</a:rPr>
              <a:t>写出</a:t>
            </a:r>
            <a:r>
              <a:rPr lang="en-US" altLang="zh-CN" i="1" dirty="0">
                <a:latin typeface="Times New Roman" panose="02020603050405020304" pitchFamily="18" charset="0"/>
              </a:rPr>
              <a:t>y</a:t>
            </a:r>
            <a:r>
              <a:rPr lang="zh-CN" altLang="en-US" dirty="0">
                <a:latin typeface="Times New Roman" panose="02020603050405020304" pitchFamily="18" charset="0"/>
              </a:rPr>
              <a:t>与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</a:rPr>
              <a:t>之间的函数解析式</a:t>
            </a:r>
            <a:r>
              <a:rPr lang="en-US" altLang="zh-CN" dirty="0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898650" y="3857029"/>
            <a:ext cx="5153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(2)</a:t>
            </a:r>
            <a:r>
              <a:rPr lang="zh-CN" altLang="en-US" dirty="0">
                <a:latin typeface="Times New Roman" panose="02020603050405020304" pitchFamily="18" charset="0"/>
              </a:rPr>
              <a:t>指出自变量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zh-CN" altLang="en-US" dirty="0">
                <a:latin typeface="Times New Roman" panose="02020603050405020304" pitchFamily="18" charset="0"/>
              </a:rPr>
              <a:t>可以取值的范围</a:t>
            </a:r>
            <a:r>
              <a:rPr lang="en-US" altLang="zh-CN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547937" y="3352204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endParaRPr lang="zh-CN" altLang="zh-CN">
              <a:latin typeface="Times New Roman" panose="02020603050405020304" pitchFamily="18" charset="0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1763837" y="3064867"/>
            <a:ext cx="2808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=10-2</a:t>
            </a:r>
            <a:r>
              <a:rPr lang="en-US" altLang="zh-CN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1979737" y="4577754"/>
            <a:ext cx="3095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2.5</a:t>
            </a: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＜</a:t>
            </a:r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＜</a:t>
            </a:r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0120" name="AutoShape 8"/>
          <p:cNvSpPr>
            <a:spLocks noChangeArrowheads="1"/>
          </p:cNvSpPr>
          <p:nvPr/>
        </p:nvSpPr>
        <p:spPr bwMode="auto">
          <a:xfrm>
            <a:off x="6732712" y="2704504"/>
            <a:ext cx="1511300" cy="1800225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6659687" y="3280767"/>
            <a:ext cx="574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7382000" y="4361854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7883650" y="3209329"/>
            <a:ext cx="57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i="1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0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734814" y="682352"/>
            <a:ext cx="1338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练习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3: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539552" y="1480865"/>
            <a:ext cx="8126412" cy="154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</a:t>
            </a:r>
            <a:r>
              <a:rPr lang="zh-CN" altLang="en-US" dirty="0">
                <a:latin typeface="Times New Roman" panose="02020603050405020304" pitchFamily="18" charset="0"/>
              </a:rPr>
              <a:t>油箱中有油</a:t>
            </a:r>
            <a:r>
              <a:rPr lang="en-US" altLang="zh-CN" dirty="0">
                <a:latin typeface="Times New Roman" panose="02020603050405020304" pitchFamily="18" charset="0"/>
              </a:rPr>
              <a:t>300L,</a:t>
            </a:r>
            <a:r>
              <a:rPr lang="zh-CN" altLang="en-US" dirty="0">
                <a:latin typeface="Times New Roman" panose="02020603050405020304" pitchFamily="18" charset="0"/>
              </a:rPr>
              <a:t>油从管道中匀速流出</a:t>
            </a:r>
            <a:r>
              <a:rPr lang="en-US" altLang="zh-CN" dirty="0">
                <a:latin typeface="Times New Roman" panose="02020603050405020304" pitchFamily="18" charset="0"/>
              </a:rPr>
              <a:t>,1</a:t>
            </a:r>
            <a:r>
              <a:rPr lang="zh-CN" altLang="en-US" dirty="0">
                <a:latin typeface="Times New Roman" panose="02020603050405020304" pitchFamily="18" charset="0"/>
              </a:rPr>
              <a:t>小时流完</a:t>
            </a:r>
            <a:r>
              <a:rPr lang="en-US" altLang="zh-CN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</a:t>
            </a:r>
            <a:r>
              <a:rPr lang="zh-CN" altLang="en-US" dirty="0">
                <a:latin typeface="Times New Roman" panose="02020603050405020304" pitchFamily="18" charset="0"/>
              </a:rPr>
              <a:t>写出油箱中剩余的油量</a:t>
            </a:r>
            <a:r>
              <a:rPr lang="en-US" altLang="zh-CN" dirty="0">
                <a:latin typeface="Times New Roman" panose="02020603050405020304" pitchFamily="18" charset="0"/>
              </a:rPr>
              <a:t>Q(L)</a:t>
            </a:r>
            <a:r>
              <a:rPr lang="zh-CN" altLang="en-US" dirty="0">
                <a:latin typeface="Times New Roman" panose="02020603050405020304" pitchFamily="18" charset="0"/>
              </a:rPr>
              <a:t>与油流出时间</a:t>
            </a:r>
            <a:r>
              <a:rPr lang="en-US" altLang="zh-CN" dirty="0">
                <a:latin typeface="Times New Roman" panose="02020603050405020304" pitchFamily="18" charset="0"/>
              </a:rPr>
              <a:t>t(s)</a:t>
            </a:r>
            <a:r>
              <a:rPr lang="zh-CN" altLang="en-US" dirty="0">
                <a:latin typeface="Times New Roman" panose="02020603050405020304" pitchFamily="18" charset="0"/>
              </a:rPr>
              <a:t>之间</a:t>
            </a:r>
          </a:p>
          <a:p>
            <a:pPr>
              <a:spcBef>
                <a:spcPct val="2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    的函数解析式</a:t>
            </a:r>
            <a:r>
              <a:rPr lang="en-US" altLang="zh-CN" dirty="0">
                <a:latin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</a:rPr>
              <a:t>并指出自变量</a:t>
            </a:r>
            <a:r>
              <a:rPr lang="en-US" altLang="zh-CN" dirty="0">
                <a:latin typeface="Times New Roman" panose="02020603050405020304" pitchFamily="18" charset="0"/>
              </a:rPr>
              <a:t>t </a:t>
            </a:r>
            <a:r>
              <a:rPr lang="zh-CN" altLang="en-US" dirty="0">
                <a:latin typeface="Times New Roman" panose="02020603050405020304" pitchFamily="18" charset="0"/>
              </a:rPr>
              <a:t>可以取值的范围</a:t>
            </a:r>
            <a:r>
              <a:rPr lang="en-US" altLang="zh-CN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526977" y="3322365"/>
            <a:ext cx="49164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函数解析式</a:t>
            </a:r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Q</a:t>
            </a:r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=300 -        </a:t>
            </a:r>
            <a:r>
              <a:rPr lang="en-US" altLang="zh-CN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547614" y="4217715"/>
            <a:ext cx="54721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的取值范围</a:t>
            </a:r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:  0≤</a:t>
            </a:r>
            <a:r>
              <a:rPr lang="en-US" altLang="zh-CN" sz="3200" i="1" dirty="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≤3600</a:t>
            </a:r>
          </a:p>
        </p:txBody>
      </p:sp>
      <p:grpSp>
        <p:nvGrpSpPr>
          <p:cNvPr id="91142" name="Group 6"/>
          <p:cNvGrpSpPr/>
          <p:nvPr/>
        </p:nvGrpSpPr>
        <p:grpSpPr bwMode="auto">
          <a:xfrm>
            <a:off x="2698552" y="2993752"/>
            <a:ext cx="3240087" cy="1033463"/>
            <a:chOff x="3230" y="3035"/>
            <a:chExt cx="620" cy="256"/>
          </a:xfrm>
        </p:grpSpPr>
        <p:sp>
          <p:nvSpPr>
            <p:cNvPr id="91143" name="Text Box 7"/>
            <p:cNvSpPr txBox="1">
              <a:spLocks noChangeArrowheads="1"/>
            </p:cNvSpPr>
            <p:nvPr/>
          </p:nvSpPr>
          <p:spPr bwMode="auto">
            <a:xfrm>
              <a:off x="3230" y="3035"/>
              <a:ext cx="405" cy="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1144" name="Object 8"/>
            <p:cNvGraphicFramePr>
              <a:graphicFrameLocks noChangeAspect="1"/>
            </p:cNvGraphicFramePr>
            <p:nvPr/>
          </p:nvGraphicFramePr>
          <p:xfrm>
            <a:off x="3723" y="3043"/>
            <a:ext cx="127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51" name="Equation" r:id="rId3" imgW="203200" imgH="393700" progId="Equation.DSMT4">
                    <p:embed/>
                  </p:oleObj>
                </mc:Choice>
                <mc:Fallback>
                  <p:oleObj name="Equation" r:id="rId3" imgW="203200" imgH="3937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3" y="3043"/>
                          <a:ext cx="127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WordArt 4"/>
          <p:cNvSpPr>
            <a:spLocks noChangeArrowheads="1" noChangeShapeType="1" noTextEdit="1"/>
          </p:cNvSpPr>
          <p:nvPr/>
        </p:nvSpPr>
        <p:spPr bwMode="auto">
          <a:xfrm>
            <a:off x="3132138" y="908050"/>
            <a:ext cx="18002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 dirty="0">
                <a:ln w="12700">
                  <a:solidFill>
                    <a:srgbClr val="FFFF00"/>
                  </a:solidFill>
                  <a:miter lim="800000"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作业</a:t>
            </a:r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765175"/>
            <a:ext cx="1295400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187624" y="3212976"/>
            <a:ext cx="65976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课本</a:t>
            </a:r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: P8    </a:t>
            </a:r>
            <a:r>
              <a:rPr lang="en-US" altLang="zh-CN" sz="40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T4    </a:t>
            </a:r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T5    </a:t>
            </a:r>
            <a:r>
              <a:rPr lang="en-US" altLang="zh-CN" sz="4000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P9   T2 </a:t>
            </a:r>
            <a:r>
              <a:rPr lang="en-US" altLang="zh-CN" sz="4000" dirty="0" smtClean="0"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endParaRPr lang="en-US" altLang="zh-CN" sz="4000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WordArt 2"/>
          <p:cNvSpPr>
            <a:spLocks noChangeArrowheads="1" noChangeShapeType="1" noTextEdit="1"/>
          </p:cNvSpPr>
          <p:nvPr/>
        </p:nvSpPr>
        <p:spPr bwMode="auto">
          <a:xfrm>
            <a:off x="958056" y="980281"/>
            <a:ext cx="280828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spc="720" dirty="0">
                <a:ln w="9525">
                  <a:solidFill>
                    <a:schemeClr val="tx1"/>
                  </a:solidFill>
                  <a:rou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观察与思考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958056" y="2435225"/>
            <a:ext cx="58461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3600" dirty="0" smtClean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你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还记得什么是函数吗？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958056" y="3440252"/>
            <a:ext cx="7398179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ea typeface="宋体" panose="02010600030101010101" pitchFamily="2" charset="-122"/>
              </a:rPr>
              <a:t>在现实生活中，函数关系是处处存在的</a:t>
            </a:r>
            <a:r>
              <a:rPr lang="zh-CN" altLang="en-US" dirty="0" smtClean="0">
                <a:solidFill>
                  <a:srgbClr val="0000FF"/>
                </a:solidFill>
                <a:ea typeface="宋体" panose="02010600030101010101" pitchFamily="2" charset="-122"/>
              </a:rPr>
              <a:t>。</a:t>
            </a:r>
            <a:endParaRPr lang="zh-CN" altLang="en-US" dirty="0">
              <a:solidFill>
                <a:srgbClr val="0000FF"/>
              </a:solidFill>
              <a:ea typeface="宋体" panose="02010600030101010101" pitchFamily="2" charset="-122"/>
            </a:endParaRPr>
          </a:p>
          <a:p>
            <a:pPr marL="342900" indent="-342900">
              <a:spcBef>
                <a:spcPct val="50000"/>
              </a:spcBef>
            </a:pPr>
            <a:r>
              <a:rPr lang="zh-CN" altLang="en-US" dirty="0">
                <a:solidFill>
                  <a:srgbClr val="0000FF"/>
                </a:solidFill>
                <a:ea typeface="宋体" panose="02010600030101010101" pitchFamily="2" charset="-122"/>
              </a:rPr>
              <a:t>你知道表示函数关系的方法通常有哪几种吗</a:t>
            </a:r>
            <a:r>
              <a:rPr lang="zh-CN" altLang="en-US" dirty="0" smtClean="0">
                <a:solidFill>
                  <a:srgbClr val="0000FF"/>
                </a:solidFill>
                <a:ea typeface="宋体" panose="02010600030101010101" pitchFamily="2" charset="-122"/>
              </a:rPr>
              <a:t>？</a:t>
            </a:r>
            <a:endParaRPr lang="zh-CN" altLang="en-US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/>
          <p:nvPr/>
        </p:nvGrpSpPr>
        <p:grpSpPr bwMode="auto">
          <a:xfrm>
            <a:off x="468313" y="620713"/>
            <a:ext cx="1909762" cy="809625"/>
            <a:chOff x="0" y="709"/>
            <a:chExt cx="1203" cy="510"/>
          </a:xfrm>
        </p:grpSpPr>
        <p:pic>
          <p:nvPicPr>
            <p:cNvPr id="79875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709"/>
              <a:ext cx="793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9876" name="Text Box 4"/>
            <p:cNvSpPr txBox="1">
              <a:spLocks noChangeArrowheads="1"/>
            </p:cNvSpPr>
            <p:nvPr/>
          </p:nvSpPr>
          <p:spPr bwMode="auto">
            <a:xfrm>
              <a:off x="295" y="799"/>
              <a:ext cx="9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spcBef>
                  <a:spcPct val="0"/>
                </a:spcBef>
              </a:pPr>
              <a:endParaRPr lang="zh-CN" altLang="zh-CN" sz="18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0" y="1484313"/>
            <a:ext cx="8780463" cy="33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6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   函</a:t>
            </a:r>
            <a:r>
              <a:rPr lang="zh-CN" altLang="en-US" sz="3600" dirty="0">
                <a:solidFill>
                  <a:srgbClr val="FF3300"/>
                </a:solidFill>
                <a:latin typeface="Times New Roman" panose="02020603050405020304" pitchFamily="18" charset="0"/>
              </a:rPr>
              <a:t>数定义</a:t>
            </a:r>
          </a:p>
          <a:p>
            <a:pPr>
              <a:spcBef>
                <a:spcPct val="20000"/>
              </a:spcBef>
            </a:pPr>
            <a:endParaRPr lang="zh-CN" altLang="en-US" sz="3600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</a:pPr>
            <a:r>
              <a:rPr lang="zh-C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在同一个变化过程中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,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有两个变量</a:t>
            </a:r>
            <a:r>
              <a:rPr lang="en-US" altLang="zh-CN" sz="3200" i="1" dirty="0" err="1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,</a:t>
            </a:r>
            <a:r>
              <a:rPr lang="en-US" altLang="zh-CN" sz="3200" i="1" dirty="0" err="1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.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如果对于变量</a:t>
            </a:r>
            <a:r>
              <a:rPr lang="en-US" altLang="zh-CN" sz="3200" i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在可以取值的范围内每取 一个确定值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,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变量</a:t>
            </a:r>
            <a:r>
              <a:rPr lang="en-US" altLang="zh-CN" sz="3200" i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都有一个惟一确定的值与它对应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,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那么就说</a:t>
            </a:r>
            <a:r>
              <a:rPr lang="en-US" altLang="zh-CN" sz="3200" i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是</a:t>
            </a:r>
            <a:r>
              <a:rPr lang="en-US" altLang="zh-CN" sz="3200" i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的函数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25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dirty="0">
                <a:solidFill>
                  <a:srgbClr val="FF3300"/>
                </a:solidFill>
                <a:ea typeface="华文新魏" panose="02010800040101010101" pitchFamily="2" charset="-122"/>
              </a:rPr>
              <a:t>表示函数关系的方法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755650" y="3090863"/>
            <a:ext cx="7148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</a:rPr>
              <a:t>）用数学式子表示函数的方法叫做解析法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55650" y="3933825"/>
            <a:ext cx="7148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</a:rPr>
              <a:t>）用表格表示函数关系的方法叫做列表法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755650" y="4652963"/>
            <a:ext cx="7148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</a:rPr>
              <a:t>）用图象表示函数关系的方法叫做图像法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611188" y="1700213"/>
            <a:ext cx="7685087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用来表达函数关系的数学式子叫做函数解析式或</a:t>
            </a:r>
          </a:p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函数关系式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850" y="476250"/>
            <a:ext cx="2087563" cy="919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539750" y="2708275"/>
            <a:ext cx="4826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）在这个问题中，速度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与</a:t>
            </a:r>
          </a:p>
          <a:p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时间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之间的函数关系是用</a:t>
            </a:r>
          </a:p>
          <a:p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哪种方法表示的？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539750" y="4437063"/>
            <a:ext cx="403225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）时间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的取值范围是</a:t>
            </a:r>
          </a:p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什么？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3687763" y="3736975"/>
            <a:ext cx="1255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</a:rPr>
              <a:t>图像法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2247900" y="4983163"/>
            <a:ext cx="1352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0≤</a:t>
            </a:r>
            <a:r>
              <a:rPr lang="en-US" altLang="zh-CN" i="1" dirty="0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≤7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133350" y="1484313"/>
            <a:ext cx="5301451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一辆汽车在行驶中，速度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v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随时</a:t>
            </a:r>
          </a:p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间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变化的情况如图所示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zh-CN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1928" name="Picture 8"/>
          <p:cNvPicPr>
            <a:picLocks noChangeAspect="1" noChangeArrowheads="1"/>
          </p:cNvPicPr>
          <p:nvPr/>
        </p:nvPicPr>
        <p:blipFill>
          <a:blip r:embed="rId3" cstate="email"/>
          <a:srcRect l="26357" t="15619" r="7704" b="10855"/>
          <a:stretch>
            <a:fillRect/>
          </a:stretch>
        </p:blipFill>
        <p:spPr bwMode="auto">
          <a:xfrm>
            <a:off x="5795963" y="1916113"/>
            <a:ext cx="3076575" cy="338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/>
      <p:bldP spid="819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063" y="1628775"/>
            <a:ext cx="3313112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395288" y="4365625"/>
            <a:ext cx="8143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4400" i="1" dirty="0">
                <a:latin typeface="Times New Roman" panose="02020603050405020304" pitchFamily="18" charset="0"/>
              </a:rPr>
              <a:t>S</a:t>
            </a:r>
            <a:r>
              <a:rPr lang="en-US" altLang="zh-CN" sz="4400" dirty="0">
                <a:latin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8602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547813" y="3933825"/>
          <a:ext cx="244792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2" name="Equation" r:id="rId4" imgW="609600" imgH="393700" progId="Equation.DSMT4">
                  <p:embed/>
                </p:oleObj>
              </mc:Choice>
              <mc:Fallback>
                <p:oleObj name="Equation" r:id="rId4" imgW="609600" imgH="393700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933825"/>
                        <a:ext cx="2447925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4716463" y="5157788"/>
            <a:ext cx="12557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</a:rPr>
              <a:t>解析法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323850" y="1268413"/>
            <a:ext cx="5362575" cy="308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如图，正三角形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内接与</a:t>
            </a:r>
          </a:p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  圆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，设圆的半径为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。试写</a:t>
            </a:r>
          </a:p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  出图中阴影部分的面积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与</a:t>
            </a:r>
          </a:p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i="1" dirty="0">
                <a:solidFill>
                  <a:srgbClr val="0000FF"/>
                </a:solidFill>
                <a:latin typeface="Times New Roman" panose="02020603050405020304" pitchFamily="18" charset="0"/>
              </a:rPr>
              <a:t>r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的函数关系，它们之间的</a:t>
            </a:r>
          </a:p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 函数关系是用哪种方法表示的？</a:t>
            </a:r>
          </a:p>
          <a:p>
            <a:pPr>
              <a:spcBef>
                <a:spcPct val="20000"/>
              </a:spcBef>
            </a:pPr>
            <a:endParaRPr lang="en-US" altLang="zh-CN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1763713" y="4292600"/>
            <a:ext cx="7921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3851275" y="4292600"/>
            <a:ext cx="792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1116013" y="4437063"/>
            <a:ext cx="541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/>
            <a:r>
              <a:rPr lang="en-US" altLang="zh-CN" dirty="0">
                <a:ea typeface="宋体" panose="02010600030101010101" pitchFamily="2" charset="-122"/>
              </a:rPr>
              <a:t>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1" grpId="0"/>
      <p:bldP spid="86023" grpId="0"/>
      <p:bldP spid="86024" grpId="0"/>
      <p:bldP spid="860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395288" y="1004888"/>
            <a:ext cx="7851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例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1  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求下列函数中自变量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可以取值的范围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971550" y="2012950"/>
            <a:ext cx="1916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(1) </a:t>
            </a:r>
            <a:r>
              <a:rPr lang="en-US" altLang="zh-CN" sz="3200" i="1" dirty="0">
                <a:latin typeface="Times New Roman" panose="02020603050405020304" pitchFamily="18" charset="0"/>
              </a:rPr>
              <a:t>y</a:t>
            </a:r>
            <a:r>
              <a:rPr lang="en-US" altLang="zh-CN" sz="3200" dirty="0">
                <a:latin typeface="Times New Roman" panose="02020603050405020304" pitchFamily="18" charset="0"/>
              </a:rPr>
              <a:t>=3</a:t>
            </a:r>
            <a:r>
              <a:rPr lang="en-US" altLang="zh-CN" sz="3200" i="1" dirty="0">
                <a:latin typeface="Times New Roman" panose="02020603050405020304" pitchFamily="18" charset="0"/>
              </a:rPr>
              <a:t>x</a:t>
            </a:r>
            <a:r>
              <a:rPr lang="en-US" altLang="zh-CN" sz="3200" dirty="0"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4787900" y="1989138"/>
            <a:ext cx="1138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(2) </a:t>
            </a:r>
            <a:r>
              <a:rPr lang="en-US" altLang="zh-CN" i="1" dirty="0">
                <a:latin typeface="Times New Roman" panose="02020603050405020304" pitchFamily="18" charset="0"/>
              </a:rPr>
              <a:t>y </a:t>
            </a:r>
            <a:r>
              <a:rPr lang="en-US" altLang="zh-CN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7046" name="Object 6"/>
          <p:cNvGraphicFramePr>
            <a:graphicFrameLocks noChangeAspect="1"/>
          </p:cNvGraphicFramePr>
          <p:nvPr/>
        </p:nvGraphicFramePr>
        <p:xfrm>
          <a:off x="0" y="0"/>
          <a:ext cx="3429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89" name="公式" r:id="rId4" imgW="342900" imgH="393700" progId="Equation.3">
                  <p:embed/>
                </p:oleObj>
              </mc:Choice>
              <mc:Fallback>
                <p:oleObj name="公式" r:id="rId4" imgW="3429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429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5795963" y="1916113"/>
          <a:ext cx="787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0" name="Equation" r:id="rId6" imgW="393700" imgH="393700" progId="Equation.DSMT4">
                  <p:embed/>
                </p:oleObj>
              </mc:Choice>
              <mc:Fallback>
                <p:oleObj name="Equation" r:id="rId6" imgW="3937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916113"/>
                        <a:ext cx="78740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7050" name="Group 10"/>
          <p:cNvGrpSpPr/>
          <p:nvPr/>
        </p:nvGrpSpPr>
        <p:grpSpPr bwMode="auto">
          <a:xfrm>
            <a:off x="0" y="3644900"/>
            <a:ext cx="2700338" cy="576263"/>
            <a:chOff x="599" y="2186"/>
            <a:chExt cx="943" cy="233"/>
          </a:xfrm>
        </p:grpSpPr>
        <p:sp>
          <p:nvSpPr>
            <p:cNvPr id="87051" name="Text Box 11"/>
            <p:cNvSpPr txBox="1">
              <a:spLocks noChangeArrowheads="1"/>
            </p:cNvSpPr>
            <p:nvPr/>
          </p:nvSpPr>
          <p:spPr bwMode="auto">
            <a:xfrm>
              <a:off x="599" y="2186"/>
              <a:ext cx="67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b="0">
                  <a:latin typeface="Times New Roman" panose="02020603050405020304" pitchFamily="18" charset="0"/>
                </a:rPr>
                <a:t>          (3) </a:t>
              </a:r>
              <a:r>
                <a:rPr lang="en-US" altLang="zh-CN" i="1">
                  <a:latin typeface="Times New Roman" panose="02020603050405020304" pitchFamily="18" charset="0"/>
                </a:rPr>
                <a:t>y</a:t>
              </a:r>
              <a:r>
                <a:rPr lang="en-US" altLang="zh-CN" b="0">
                  <a:latin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87052" name="Object 12"/>
            <p:cNvGraphicFramePr>
              <a:graphicFrameLocks noChangeAspect="1"/>
            </p:cNvGraphicFramePr>
            <p:nvPr/>
          </p:nvGraphicFramePr>
          <p:xfrm>
            <a:off x="1278" y="2275"/>
            <a:ext cx="264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91" name="Equation" r:id="rId8" imgW="419100" imgH="228600" progId="Equation.DSMT4">
                    <p:embed/>
                  </p:oleObj>
                </mc:Choice>
                <mc:Fallback>
                  <p:oleObj name="Equation" r:id="rId8" imgW="419100" imgH="2286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8" y="2275"/>
                          <a:ext cx="264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7053" name="Group 13"/>
          <p:cNvGrpSpPr/>
          <p:nvPr/>
        </p:nvGrpSpPr>
        <p:grpSpPr bwMode="auto">
          <a:xfrm>
            <a:off x="3563938" y="3789363"/>
            <a:ext cx="3097212" cy="879475"/>
            <a:chOff x="3061" y="2115"/>
            <a:chExt cx="1173" cy="281"/>
          </a:xfrm>
        </p:grpSpPr>
        <p:sp>
          <p:nvSpPr>
            <p:cNvPr id="87054" name="Text Box 14"/>
            <p:cNvSpPr txBox="1">
              <a:spLocks noChangeArrowheads="1"/>
            </p:cNvSpPr>
            <p:nvPr/>
          </p:nvSpPr>
          <p:spPr bwMode="auto">
            <a:xfrm>
              <a:off x="3061" y="2115"/>
              <a:ext cx="868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b="0" dirty="0">
                  <a:latin typeface="Times New Roman" panose="02020603050405020304" pitchFamily="18" charset="0"/>
                </a:rPr>
                <a:t>             (4) </a:t>
              </a:r>
              <a:r>
                <a:rPr lang="en-US" altLang="zh-CN" i="1" dirty="0">
                  <a:latin typeface="Times New Roman" panose="02020603050405020304" pitchFamily="18" charset="0"/>
                </a:rPr>
                <a:t>y </a:t>
              </a:r>
              <a:r>
                <a:rPr lang="en-US" altLang="zh-CN" b="0" dirty="0">
                  <a:latin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87055" name="Object 15"/>
            <p:cNvGraphicFramePr>
              <a:graphicFrameLocks noChangeAspect="1"/>
            </p:cNvGraphicFramePr>
            <p:nvPr/>
          </p:nvGraphicFramePr>
          <p:xfrm>
            <a:off x="3898" y="2132"/>
            <a:ext cx="33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92" name="Equation" r:id="rId10" imgW="533400" imgH="419100" progId="Equation.DSMT4">
                    <p:embed/>
                  </p:oleObj>
                </mc:Choice>
                <mc:Fallback>
                  <p:oleObj name="Equation" r:id="rId10" imgW="533400" imgH="4191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8" y="2132"/>
                          <a:ext cx="336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1331913" y="27082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endParaRPr lang="zh-CN" altLang="zh-CN">
              <a:latin typeface="Times New Roman" panose="02020603050405020304" pitchFamily="18" charset="0"/>
            </a:endParaRP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1187450" y="2759075"/>
            <a:ext cx="3313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400" b="0" i="1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取任意实数</a:t>
            </a:r>
          </a:p>
        </p:txBody>
      </p:sp>
      <p:graphicFrame>
        <p:nvGraphicFramePr>
          <p:cNvPr id="87058" name="Object 18"/>
          <p:cNvGraphicFramePr>
            <a:graphicFrameLocks noChangeAspect="1"/>
          </p:cNvGraphicFramePr>
          <p:nvPr/>
        </p:nvGraphicFramePr>
        <p:xfrm>
          <a:off x="5580063" y="2781300"/>
          <a:ext cx="1177925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3" name="Equation" r:id="rId12" imgW="533400" imgH="393700" progId="Equation.DSMT4">
                  <p:embed/>
                </p:oleObj>
              </mc:Choice>
              <mc:Fallback>
                <p:oleObj name="Equation" r:id="rId12" imgW="533400" imgH="393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781300"/>
                        <a:ext cx="1177925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1455738" y="4457700"/>
            <a:ext cx="1747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i="1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</a:rPr>
              <a:t>≥1</a:t>
            </a:r>
          </a:p>
        </p:txBody>
      </p:sp>
      <p:grpSp>
        <p:nvGrpSpPr>
          <p:cNvPr id="87060" name="Group 20"/>
          <p:cNvGrpSpPr/>
          <p:nvPr/>
        </p:nvGrpSpPr>
        <p:grpSpPr bwMode="auto">
          <a:xfrm>
            <a:off x="5580063" y="5084763"/>
            <a:ext cx="727075" cy="749300"/>
            <a:chOff x="3593" y="2795"/>
            <a:chExt cx="458" cy="472"/>
          </a:xfrm>
        </p:grpSpPr>
        <p:sp>
          <p:nvSpPr>
            <p:cNvPr id="87061" name="Text Box 21"/>
            <p:cNvSpPr txBox="1">
              <a:spLocks noChangeArrowheads="1"/>
            </p:cNvSpPr>
            <p:nvPr/>
          </p:nvSpPr>
          <p:spPr bwMode="auto">
            <a:xfrm>
              <a:off x="3593" y="2853"/>
              <a:ext cx="3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sz="2400" i="1">
                  <a:latin typeface="Times New Roman" panose="02020603050405020304" pitchFamily="18" charset="0"/>
                </a:rPr>
                <a:t>x&lt;</a:t>
              </a:r>
            </a:p>
          </p:txBody>
        </p:sp>
        <p:graphicFrame>
          <p:nvGraphicFramePr>
            <p:cNvPr id="87062" name="Object 22"/>
            <p:cNvGraphicFramePr>
              <a:graphicFrameLocks noChangeAspect="1"/>
            </p:cNvGraphicFramePr>
            <p:nvPr/>
          </p:nvGraphicFramePr>
          <p:xfrm>
            <a:off x="3923" y="2795"/>
            <a:ext cx="128" cy="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94" name="公式" r:id="rId14" imgW="203200" imgH="748665" progId="Equation.3">
                    <p:embed/>
                  </p:oleObj>
                </mc:Choice>
                <mc:Fallback>
                  <p:oleObj name="公式" r:id="rId14" imgW="203200" imgH="748665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" y="2795"/>
                          <a:ext cx="128" cy="4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7" grpId="0"/>
      <p:bldP spid="870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023938" y="661988"/>
            <a:ext cx="6088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例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2 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一根蜡烛长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20cm,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每小时燃掉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5cm</a:t>
            </a:r>
            <a:r>
              <a:rPr lang="en-US" altLang="zh-CN" b="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042988" y="1341438"/>
            <a:ext cx="8016875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>
                <a:latin typeface="Times New Roman" panose="02020603050405020304" pitchFamily="18" charset="0"/>
              </a:rPr>
              <a:t>(1)</a:t>
            </a:r>
            <a:r>
              <a:rPr lang="zh-CN" altLang="en-US">
                <a:latin typeface="Times New Roman" panose="02020603050405020304" pitchFamily="18" charset="0"/>
              </a:rPr>
              <a:t>写出蜡烛剩余的长度</a:t>
            </a:r>
            <a:r>
              <a:rPr lang="en-US" altLang="zh-CN" i="1">
                <a:latin typeface="Times New Roman" panose="02020603050405020304" pitchFamily="18" charset="0"/>
              </a:rPr>
              <a:t>y</a:t>
            </a:r>
            <a:r>
              <a:rPr lang="zh-CN" altLang="en-US">
                <a:latin typeface="Times New Roman" panose="02020603050405020304" pitchFamily="18" charset="0"/>
              </a:rPr>
              <a:t>（</a:t>
            </a:r>
            <a:r>
              <a:rPr lang="en-US" altLang="zh-CN">
                <a:latin typeface="Times New Roman" panose="02020603050405020304" pitchFamily="18" charset="0"/>
              </a:rPr>
              <a:t>cm</a:t>
            </a:r>
            <a:r>
              <a:rPr lang="zh-CN" altLang="en-US">
                <a:latin typeface="Times New Roman" panose="02020603050405020304" pitchFamily="18" charset="0"/>
              </a:rPr>
              <a:t>）与燃烧时间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zh-CN" altLang="en-US">
                <a:latin typeface="Times New Roman" panose="02020603050405020304" pitchFamily="18" charset="0"/>
              </a:rPr>
              <a:t>（</a:t>
            </a:r>
            <a:r>
              <a:rPr lang="en-US" altLang="zh-CN">
                <a:latin typeface="Times New Roman" panose="02020603050405020304" pitchFamily="18" charset="0"/>
              </a:rPr>
              <a:t>h</a:t>
            </a:r>
            <a:r>
              <a:rPr lang="zh-CN" altLang="en-US">
                <a:latin typeface="Times New Roman" panose="02020603050405020304" pitchFamily="18" charset="0"/>
              </a:rPr>
              <a:t>）</a:t>
            </a:r>
          </a:p>
          <a:p>
            <a:pPr>
              <a:spcBef>
                <a:spcPct val="20000"/>
              </a:spcBef>
            </a:pPr>
            <a:r>
              <a:rPr lang="zh-CN" altLang="en-US">
                <a:latin typeface="Times New Roman" panose="02020603050405020304" pitchFamily="18" charset="0"/>
              </a:rPr>
              <a:t>     之间的函数解析式</a:t>
            </a:r>
            <a:r>
              <a:rPr lang="en-US" altLang="zh-CN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971550" y="3213100"/>
            <a:ext cx="482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>
                <a:latin typeface="Times New Roman" panose="02020603050405020304" pitchFamily="18" charset="0"/>
              </a:rPr>
              <a:t>(2)</a:t>
            </a:r>
            <a:r>
              <a:rPr lang="zh-CN" altLang="en-US">
                <a:latin typeface="Times New Roman" panose="02020603050405020304" pitchFamily="18" charset="0"/>
              </a:rPr>
              <a:t>求自变量</a:t>
            </a:r>
            <a:r>
              <a:rPr lang="en-US" altLang="zh-CN" i="1">
                <a:latin typeface="Times New Roman" panose="02020603050405020304" pitchFamily="18" charset="0"/>
              </a:rPr>
              <a:t>x</a:t>
            </a:r>
            <a:r>
              <a:rPr lang="zh-CN" altLang="en-US">
                <a:latin typeface="Times New Roman" panose="02020603050405020304" pitchFamily="18" charset="0"/>
              </a:rPr>
              <a:t>可以取值的范围</a:t>
            </a:r>
            <a:r>
              <a:rPr lang="en-US" altLang="zh-CN"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1042988" y="4508500"/>
            <a:ext cx="436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>
                <a:latin typeface="Times New Roman" panose="02020603050405020304" pitchFamily="18" charset="0"/>
              </a:rPr>
              <a:t>(3)</a:t>
            </a:r>
            <a:r>
              <a:rPr lang="zh-CN" altLang="en-US">
                <a:latin typeface="Times New Roman" panose="02020603050405020304" pitchFamily="18" charset="0"/>
              </a:rPr>
              <a:t>蜡烛点燃</a:t>
            </a:r>
            <a:r>
              <a:rPr lang="en-US" altLang="zh-CN">
                <a:latin typeface="Times New Roman" panose="02020603050405020304" pitchFamily="18" charset="0"/>
              </a:rPr>
              <a:t>2h</a:t>
            </a:r>
            <a:r>
              <a:rPr lang="zh-CN" altLang="en-US">
                <a:latin typeface="Times New Roman" panose="02020603050405020304" pitchFamily="18" charset="0"/>
              </a:rPr>
              <a:t>后还剩多长</a:t>
            </a:r>
            <a:r>
              <a:rPr lang="en-US" altLang="zh-CN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763713" y="242093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endParaRPr lang="zh-CN" altLang="zh-CN">
              <a:latin typeface="Times New Roman" panose="02020603050405020304" pitchFamily="18" charset="0"/>
            </a:endParaRP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1671638" y="2343150"/>
            <a:ext cx="2900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i="1">
                <a:solidFill>
                  <a:srgbClr val="FF33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=20-5</a:t>
            </a:r>
            <a:r>
              <a:rPr lang="en-US" altLang="zh-CN" sz="3200" i="1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1835150" y="378936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endParaRPr lang="zh-CN" altLang="zh-CN">
              <a:latin typeface="Times New Roman" panose="02020603050405020304" pitchFamily="18" charset="0"/>
            </a:endParaRP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1692275" y="3813175"/>
            <a:ext cx="3167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0≤</a:t>
            </a:r>
            <a:r>
              <a:rPr lang="en-US" altLang="zh-CN" sz="3200" i="1">
                <a:solidFill>
                  <a:srgbClr val="FF3300"/>
                </a:solidFill>
                <a:latin typeface="Times New Roman" panose="02020603050405020304" pitchFamily="18" charset="0"/>
              </a:rPr>
              <a:t>x </a:t>
            </a: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≤4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1908175" y="51577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endParaRPr lang="zh-CN" altLang="zh-CN">
              <a:latin typeface="Times New Roman" panose="02020603050405020304" pitchFamily="18" charset="0"/>
            </a:endParaRP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2032000" y="5078413"/>
            <a:ext cx="2900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10cm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/>
      <p:bldP spid="880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879475" y="469900"/>
            <a:ext cx="1338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练习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1: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827088" y="1149350"/>
            <a:ext cx="73167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   </a:t>
            </a:r>
            <a:r>
              <a:rPr lang="zh-CN" altLang="en-US" sz="3200" dirty="0">
                <a:latin typeface="Times New Roman" panose="02020603050405020304" pitchFamily="18" charset="0"/>
              </a:rPr>
              <a:t>求下列函数中自变量</a:t>
            </a:r>
            <a:r>
              <a:rPr lang="en-US" altLang="zh-CN" sz="3200" dirty="0">
                <a:latin typeface="Times New Roman" panose="02020603050405020304" pitchFamily="18" charset="0"/>
              </a:rPr>
              <a:t>x</a:t>
            </a:r>
            <a:r>
              <a:rPr lang="zh-CN" altLang="en-US" sz="3200" dirty="0">
                <a:latin typeface="Times New Roman" panose="02020603050405020304" pitchFamily="18" charset="0"/>
              </a:rPr>
              <a:t>可以取值的范围</a:t>
            </a:r>
            <a:r>
              <a:rPr lang="en-US" altLang="zh-CN" sz="3200" dirty="0"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89092" name="Group 4"/>
          <p:cNvGrpSpPr/>
          <p:nvPr/>
        </p:nvGrpSpPr>
        <p:grpSpPr bwMode="auto">
          <a:xfrm>
            <a:off x="1187450" y="2060575"/>
            <a:ext cx="1871663" cy="720725"/>
            <a:chOff x="748" y="1298"/>
            <a:chExt cx="1130" cy="354"/>
          </a:xfrm>
        </p:grpSpPr>
        <p:sp>
          <p:nvSpPr>
            <p:cNvPr id="89093" name="Text Box 5"/>
            <p:cNvSpPr txBox="1">
              <a:spLocks noChangeArrowheads="1"/>
            </p:cNvSpPr>
            <p:nvPr/>
          </p:nvSpPr>
          <p:spPr bwMode="auto">
            <a:xfrm>
              <a:off x="748" y="1298"/>
              <a:ext cx="644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b="0" dirty="0">
                  <a:latin typeface="Times New Roman" panose="02020603050405020304" pitchFamily="18" charset="0"/>
                </a:rPr>
                <a:t>(1) y=</a:t>
              </a:r>
            </a:p>
          </p:txBody>
        </p:sp>
        <p:graphicFrame>
          <p:nvGraphicFramePr>
            <p:cNvPr id="89094" name="Object 6"/>
            <p:cNvGraphicFramePr>
              <a:graphicFrameLocks noChangeAspect="1"/>
            </p:cNvGraphicFramePr>
            <p:nvPr/>
          </p:nvGraphicFramePr>
          <p:xfrm>
            <a:off x="1541" y="1315"/>
            <a:ext cx="337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39" name="Equation" r:id="rId3" imgW="393700" imgH="393700" progId="Equation.DSMT4">
                    <p:embed/>
                  </p:oleObj>
                </mc:Choice>
                <mc:Fallback>
                  <p:oleObj name="Equation" r:id="rId3" imgW="393700" imgH="3937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1" y="1315"/>
                          <a:ext cx="337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4695825" y="20081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endParaRPr lang="zh-CN" altLang="zh-CN">
              <a:latin typeface="Times New Roman" panose="02020603050405020304" pitchFamily="18" charset="0"/>
            </a:endParaRP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4787900" y="198913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b="0" dirty="0">
                <a:latin typeface="Times New Roman" panose="02020603050405020304" pitchFamily="18" charset="0"/>
              </a:rPr>
              <a:t>(2) y=</a:t>
            </a:r>
          </a:p>
        </p:txBody>
      </p:sp>
      <p:graphicFrame>
        <p:nvGraphicFramePr>
          <p:cNvPr id="89097" name="Object 9"/>
          <p:cNvGraphicFramePr>
            <a:graphicFrameLocks noChangeAspect="1"/>
          </p:cNvGraphicFramePr>
          <p:nvPr/>
        </p:nvGraphicFramePr>
        <p:xfrm>
          <a:off x="5940425" y="1773238"/>
          <a:ext cx="10604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40" name="Equation" r:id="rId5" imgW="393700" imgH="393700" progId="Equation.DSMT4">
                  <p:embed/>
                </p:oleObj>
              </mc:Choice>
              <mc:Fallback>
                <p:oleObj name="Equation" r:id="rId5" imgW="3937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1773238"/>
                        <a:ext cx="106045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9098" name="Group 10"/>
          <p:cNvGrpSpPr/>
          <p:nvPr/>
        </p:nvGrpSpPr>
        <p:grpSpPr bwMode="auto">
          <a:xfrm>
            <a:off x="684213" y="3644900"/>
            <a:ext cx="2520950" cy="863600"/>
            <a:chOff x="599" y="2186"/>
            <a:chExt cx="1117" cy="249"/>
          </a:xfrm>
        </p:grpSpPr>
        <p:sp>
          <p:nvSpPr>
            <p:cNvPr id="89099" name="Text Box 11"/>
            <p:cNvSpPr txBox="1">
              <a:spLocks noChangeArrowheads="1"/>
            </p:cNvSpPr>
            <p:nvPr/>
          </p:nvSpPr>
          <p:spPr bwMode="auto">
            <a:xfrm>
              <a:off x="599" y="2186"/>
              <a:ext cx="788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b="0" dirty="0">
                  <a:latin typeface="Times New Roman" panose="02020603050405020304" pitchFamily="18" charset="0"/>
                </a:rPr>
                <a:t>        (3) y=</a:t>
              </a:r>
            </a:p>
          </p:txBody>
        </p:sp>
        <p:graphicFrame>
          <p:nvGraphicFramePr>
            <p:cNvPr id="89100" name="Object 12"/>
            <p:cNvGraphicFramePr>
              <a:graphicFrameLocks noChangeAspect="1"/>
            </p:cNvGraphicFramePr>
            <p:nvPr/>
          </p:nvGraphicFramePr>
          <p:xfrm>
            <a:off x="1388" y="2291"/>
            <a:ext cx="32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41" name="Equation" r:id="rId7" imgW="520700" imgH="228600" progId="Equation.DSMT4">
                    <p:embed/>
                  </p:oleObj>
                </mc:Choice>
                <mc:Fallback>
                  <p:oleObj name="Equation" r:id="rId7" imgW="520700" imgH="2286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8" y="2291"/>
                          <a:ext cx="32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9101" name="Group 13"/>
          <p:cNvGrpSpPr/>
          <p:nvPr/>
        </p:nvGrpSpPr>
        <p:grpSpPr bwMode="auto">
          <a:xfrm>
            <a:off x="3924300" y="3860800"/>
            <a:ext cx="2663825" cy="681038"/>
            <a:chOff x="3061" y="2115"/>
            <a:chExt cx="1062" cy="281"/>
          </a:xfrm>
        </p:grpSpPr>
        <p:sp>
          <p:nvSpPr>
            <p:cNvPr id="89102" name="Text Box 14"/>
            <p:cNvSpPr txBox="1">
              <a:spLocks noChangeArrowheads="1"/>
            </p:cNvSpPr>
            <p:nvPr/>
          </p:nvSpPr>
          <p:spPr bwMode="auto">
            <a:xfrm>
              <a:off x="3061" y="2115"/>
              <a:ext cx="709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b="0" dirty="0">
                  <a:latin typeface="Times New Roman" panose="02020603050405020304" pitchFamily="18" charset="0"/>
                </a:rPr>
                <a:t>        (4) y=</a:t>
              </a:r>
            </a:p>
          </p:txBody>
        </p:sp>
        <p:graphicFrame>
          <p:nvGraphicFramePr>
            <p:cNvPr id="89103" name="Object 15"/>
            <p:cNvGraphicFramePr>
              <a:graphicFrameLocks noChangeAspect="1"/>
            </p:cNvGraphicFramePr>
            <p:nvPr/>
          </p:nvGraphicFramePr>
          <p:xfrm>
            <a:off x="3803" y="2132"/>
            <a:ext cx="320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42" name="Equation" r:id="rId9" imgW="508000" imgH="419100" progId="Equation.DSMT4">
                    <p:embed/>
                  </p:oleObj>
                </mc:Choice>
                <mc:Fallback>
                  <p:oleObj name="Equation" r:id="rId9" imgW="508000" imgH="4191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3" y="2132"/>
                          <a:ext cx="320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1403350" y="3068638"/>
            <a:ext cx="3024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400" i="1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为任意实数</a:t>
            </a:r>
          </a:p>
        </p:txBody>
      </p:sp>
      <p:grpSp>
        <p:nvGrpSpPr>
          <p:cNvPr id="89105" name="Group 17"/>
          <p:cNvGrpSpPr/>
          <p:nvPr/>
        </p:nvGrpSpPr>
        <p:grpSpPr bwMode="auto">
          <a:xfrm>
            <a:off x="4787900" y="2852738"/>
            <a:ext cx="2376488" cy="1190625"/>
            <a:chOff x="3366" y="1765"/>
            <a:chExt cx="570" cy="255"/>
          </a:xfrm>
        </p:grpSpPr>
        <p:sp>
          <p:nvSpPr>
            <p:cNvPr id="89106" name="Text Box 18"/>
            <p:cNvSpPr txBox="1">
              <a:spLocks noChangeArrowheads="1"/>
            </p:cNvSpPr>
            <p:nvPr/>
          </p:nvSpPr>
          <p:spPr bwMode="auto">
            <a:xfrm>
              <a:off x="3366" y="1765"/>
              <a:ext cx="41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sz="2400" i="1">
                  <a:latin typeface="Times New Roman" panose="02020603050405020304" pitchFamily="18" charset="0"/>
                </a:rPr>
                <a:t>          </a:t>
              </a:r>
            </a:p>
            <a:p>
              <a:pPr>
                <a:spcBef>
                  <a:spcPct val="20000"/>
                </a:spcBef>
              </a:pPr>
              <a:r>
                <a:rPr lang="en-US" altLang="zh-CN" sz="2400" i="1">
                  <a:latin typeface="Times New Roman" panose="02020603050405020304" pitchFamily="18" charset="0"/>
                </a:rPr>
                <a:t>              x</a:t>
              </a:r>
              <a:r>
                <a:rPr lang="en-US" altLang="zh-CN" sz="2400">
                  <a:latin typeface="Times New Roman" panose="02020603050405020304" pitchFamily="18" charset="0"/>
                </a:rPr>
                <a:t>≠</a:t>
              </a:r>
            </a:p>
          </p:txBody>
        </p:sp>
        <p:graphicFrame>
          <p:nvGraphicFramePr>
            <p:cNvPr id="89107" name="Object 19"/>
            <p:cNvGraphicFramePr>
              <a:graphicFrameLocks noChangeAspect="1"/>
            </p:cNvGraphicFramePr>
            <p:nvPr/>
          </p:nvGraphicFramePr>
          <p:xfrm>
            <a:off x="3776" y="1773"/>
            <a:ext cx="160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43" name="Equation" r:id="rId11" imgW="254000" imgH="393700" progId="Equation.DSMT4">
                    <p:embed/>
                  </p:oleObj>
                </mc:Choice>
                <mc:Fallback>
                  <p:oleObj name="Equation" r:id="rId11" imgW="254000" imgH="3937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6" y="1773"/>
                          <a:ext cx="160" cy="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1763713" y="4797425"/>
            <a:ext cx="2252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i="1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≤3</a:t>
            </a:r>
          </a:p>
        </p:txBody>
      </p:sp>
      <p:grpSp>
        <p:nvGrpSpPr>
          <p:cNvPr id="89109" name="Group 21"/>
          <p:cNvGrpSpPr/>
          <p:nvPr/>
        </p:nvGrpSpPr>
        <p:grpSpPr bwMode="auto">
          <a:xfrm>
            <a:off x="3419475" y="4941888"/>
            <a:ext cx="3600450" cy="936625"/>
            <a:chOff x="3230" y="3035"/>
            <a:chExt cx="637" cy="256"/>
          </a:xfrm>
        </p:grpSpPr>
        <p:sp>
          <p:nvSpPr>
            <p:cNvPr id="89110" name="Text Box 22"/>
            <p:cNvSpPr txBox="1">
              <a:spLocks noChangeArrowheads="1"/>
            </p:cNvSpPr>
            <p:nvPr/>
          </p:nvSpPr>
          <p:spPr bwMode="auto">
            <a:xfrm>
              <a:off x="3230" y="3035"/>
              <a:ext cx="405" cy="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sz="2400" i="1">
                  <a:latin typeface="Times New Roman" panose="02020603050405020304" pitchFamily="18" charset="0"/>
                </a:rPr>
                <a:t>                 </a:t>
              </a:r>
              <a:r>
                <a:rPr lang="en-US" altLang="zh-CN" sz="3600" i="1">
                  <a:latin typeface="Times New Roman" panose="02020603050405020304" pitchFamily="18" charset="0"/>
                </a:rPr>
                <a:t> </a:t>
              </a:r>
              <a:endParaRPr lang="en-US" altLang="zh-CN" sz="36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89111" name="Object 23"/>
            <p:cNvGraphicFramePr>
              <a:graphicFrameLocks noChangeAspect="1"/>
            </p:cNvGraphicFramePr>
            <p:nvPr/>
          </p:nvGraphicFramePr>
          <p:xfrm>
            <a:off x="3707" y="3043"/>
            <a:ext cx="16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44" name="Equation" r:id="rId13" imgW="254000" imgH="393700" progId="Equation.DSMT4">
                    <p:embed/>
                  </p:oleObj>
                </mc:Choice>
                <mc:Fallback>
                  <p:oleObj name="Equation" r:id="rId13" imgW="254000" imgH="3937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7" y="3043"/>
                          <a:ext cx="160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9112" name="Text Box 24"/>
          <p:cNvSpPr txBox="1">
            <a:spLocks noChangeArrowheads="1"/>
          </p:cNvSpPr>
          <p:nvPr/>
        </p:nvSpPr>
        <p:spPr bwMode="auto">
          <a:xfrm>
            <a:off x="4356100" y="5157788"/>
            <a:ext cx="2159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华文新魏" panose="02010800040101010101" pitchFamily="2" charset="-122"/>
              </a:rPr>
              <a:t>           x</a:t>
            </a:r>
            <a:r>
              <a:rPr lang="zh-CN" altLang="en-US">
                <a:latin typeface="Times New Roman" panose="02020603050405020304" pitchFamily="18" charset="0"/>
                <a:ea typeface="华文新魏" panose="02010800040101010101" pitchFamily="2" charset="-122"/>
              </a:rPr>
              <a:t>＞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4" grpId="0"/>
      <p:bldP spid="89108" grpId="0"/>
    </p:bldLst>
  </p:timing>
</p:sld>
</file>

<file path=ppt/theme/theme1.xml><?xml version="1.0" encoding="utf-8"?>
<a:theme xmlns:a="http://schemas.openxmlformats.org/drawingml/2006/main" name="WWW.2PPT.COM">
  <a:themeElements>
    <a:clrScheme name="数学模板8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数学模板8下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华文新魏" panose="02010800040101010101" pitchFamily="2" charset="-122"/>
            <a:sym typeface="Wingdings" panose="05000000000000000000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华文新魏" panose="02010800040101010101" pitchFamily="2" charset="-122"/>
            <a:sym typeface="Wingdings" panose="05000000000000000000" pitchFamily="2" charset="2"/>
          </a:defRPr>
        </a:defPPr>
      </a:lstStyle>
    </a:lnDef>
  </a:objectDefaults>
  <a:extraClrSchemeLst>
    <a:extraClrScheme>
      <a:clrScheme name="数学模板8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数学模板8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数学模板8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数学模板8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数学模板8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数学模板8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模板8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模板8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模板8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模板8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模板8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数学模板8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全屏显示(4:3)</PresentationFormat>
  <Paragraphs>82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仿宋_GB2312</vt:lpstr>
      <vt:lpstr>汉仪小隶书简</vt:lpstr>
      <vt:lpstr>华文行楷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Equation</vt:lpstr>
      <vt:lpstr>公式</vt:lpstr>
      <vt:lpstr>PowerPoint 演示文稿</vt:lpstr>
      <vt:lpstr>PowerPoint 演示文稿</vt:lpstr>
      <vt:lpstr>PowerPoint 演示文稿</vt:lpstr>
      <vt:lpstr>表示函数关系的方法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2009-06-14T07:46:00Z</dcterms:created>
  <dcterms:modified xsi:type="dcterms:W3CDTF">2023-01-16T18:55:57Z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14B7258EC63144D69A51DC90C196A16F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