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46" y="114"/>
      </p:cViewPr>
      <p:guideLst>
        <p:guide pos="416"/>
        <p:guide pos="7256"/>
        <p:guide orient="horz" pos="600"/>
        <p:guide orient="horz" pos="663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F2EA437-B6AA-41E9-B7F6-6348D0BA3E1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4EB2CB0-8294-4AB9-A844-D9FA6B17003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ACC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4975" y="2132330"/>
            <a:ext cx="7075805" cy="2824480"/>
            <a:chOff x="6147269" y="2844265"/>
            <a:chExt cx="5112386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112386" cy="1589115"/>
              <a:chOff x="-4714868" y="2110674"/>
              <a:chExt cx="5112386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112386" cy="1036393"/>
                <a:chOff x="-4714868" y="2110674"/>
                <a:chExt cx="5112386" cy="103639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5" y="2110674"/>
                  <a:ext cx="5106273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</a:t>
                  </a: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ACC4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.2 </a:t>
                  </a:r>
                  <a:r>
                    <a:rPr lang="zh-CN" altLang="en-US" sz="40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数的产生十进制计数法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 bwMode="auto">
          <a:xfrm>
            <a:off x="6895874" y="3177006"/>
            <a:ext cx="4352804" cy="1969293"/>
            <a:chOff x="3044281" y="747523"/>
            <a:chExt cx="4351579" cy="1969293"/>
          </a:xfrm>
        </p:grpSpPr>
        <p:pic>
          <p:nvPicPr>
            <p:cNvPr id="1536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81796" y="1302354"/>
              <a:ext cx="1414064" cy="1414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AutoShape 27"/>
            <p:cNvSpPr>
              <a:spLocks noChangeArrowheads="1"/>
            </p:cNvSpPr>
            <p:nvPr/>
          </p:nvSpPr>
          <p:spPr bwMode="auto">
            <a:xfrm>
              <a:off x="3044281" y="747523"/>
              <a:ext cx="2578597" cy="1109662"/>
            </a:xfrm>
            <a:prstGeom prst="wedgeRoundRectCallout">
              <a:avLst>
                <a:gd name="adj1" fmla="val 58898"/>
                <a:gd name="adj2" fmla="val 18593"/>
                <a:gd name="adj3" fmla="val 16667"/>
              </a:avLst>
            </a:prstGeom>
            <a:solidFill>
              <a:srgbClr val="FFCC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68" name="矩形 26"/>
            <p:cNvSpPr>
              <a:spLocks noChangeArrowheads="1"/>
            </p:cNvSpPr>
            <p:nvPr/>
          </p:nvSpPr>
          <p:spPr bwMode="auto">
            <a:xfrm>
              <a:off x="3145809" y="894898"/>
              <a:ext cx="2490716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数字可以用来记</a:t>
              </a:r>
              <a:endPara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录物体的个数。</a:t>
              </a:r>
              <a:endPara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65" name="矩形 30"/>
          <p:cNvSpPr>
            <a:spLocks noChangeArrowheads="1"/>
          </p:cNvSpPr>
          <p:nvPr/>
        </p:nvSpPr>
        <p:spPr bwMode="auto">
          <a:xfrm>
            <a:off x="734227" y="1353067"/>
            <a:ext cx="10784673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表示物体个数的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，一个物体也没有，用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也是自然数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。所有的自然数都是整数。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00389" y="1559327"/>
            <a:ext cx="2998787" cy="1020762"/>
            <a:chOff x="817" y="1388"/>
            <a:chExt cx="1889" cy="643"/>
          </a:xfrm>
        </p:grpSpPr>
        <p:pic>
          <p:nvPicPr>
            <p:cNvPr id="16394" name="Picture 3" descr="P--80-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7" y="1388"/>
              <a:ext cx="1889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Rectangle 4"/>
            <p:cNvSpPr>
              <a:spLocks noChangeArrowheads="1"/>
            </p:cNvSpPr>
            <p:nvPr/>
          </p:nvSpPr>
          <p:spPr bwMode="auto">
            <a:xfrm>
              <a:off x="899" y="1456"/>
              <a:ext cx="1716" cy="292"/>
            </a:xfrm>
            <a:prstGeom prst="rect">
              <a:avLst/>
            </a:prstGeom>
            <a:noFill/>
            <a:ln w="25400" algn="ctr">
              <a:noFill/>
              <a:miter lim="800000"/>
              <a:tailEnd type="none" w="lg" len="lg"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最小的自然数是几？</a:t>
              </a:r>
              <a:endPara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6648451" y="1613303"/>
            <a:ext cx="3446463" cy="942975"/>
            <a:chOff x="3216" y="1559"/>
            <a:chExt cx="2171" cy="594"/>
          </a:xfrm>
        </p:grpSpPr>
        <p:pic>
          <p:nvPicPr>
            <p:cNvPr id="16392" name="Picture 6" descr="P--80-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6" y="1559"/>
              <a:ext cx="195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7"/>
            <p:cNvSpPr>
              <a:spLocks noChangeArrowheads="1"/>
            </p:cNvSpPr>
            <p:nvPr/>
          </p:nvSpPr>
          <p:spPr bwMode="auto">
            <a:xfrm>
              <a:off x="3391" y="1609"/>
              <a:ext cx="1996" cy="292"/>
            </a:xfrm>
            <a:prstGeom prst="rect">
              <a:avLst/>
            </a:prstGeom>
            <a:noFill/>
            <a:ln w="25400" algn="ctr">
              <a:noFill/>
              <a:miter lim="800000"/>
              <a:tailEnd type="none" w="lg" len="lg"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最大的自然数呢？</a:t>
              </a:r>
              <a:endPara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822" y="2625142"/>
            <a:ext cx="1480864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660400" y="5071129"/>
            <a:ext cx="10811846" cy="5168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的自然数是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最大的自然数，自然数的个数是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无限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069" y="2774065"/>
            <a:ext cx="1480864" cy="194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0400" y="2705346"/>
            <a:ext cx="5521325" cy="4619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在生产和生活中往往要遇到比亿大的数。</a:t>
            </a:r>
          </a:p>
        </p:txBody>
      </p:sp>
      <p:pic>
        <p:nvPicPr>
          <p:cNvPr id="16" name="Picture 10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4" y="3822536"/>
            <a:ext cx="5024316" cy="206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6"/>
          <p:cNvGrpSpPr/>
          <p:nvPr/>
        </p:nvGrpSpPr>
        <p:grpSpPr bwMode="auto">
          <a:xfrm>
            <a:off x="6034822" y="1679531"/>
            <a:ext cx="5265233" cy="1961241"/>
            <a:chOff x="2757369" y="772147"/>
            <a:chExt cx="5265489" cy="1961712"/>
          </a:xfrm>
        </p:grpSpPr>
        <p:sp>
          <p:nvSpPr>
            <p:cNvPr id="17413" name="AutoShape 27"/>
            <p:cNvSpPr>
              <a:spLocks noChangeArrowheads="1"/>
            </p:cNvSpPr>
            <p:nvPr/>
          </p:nvSpPr>
          <p:spPr bwMode="auto">
            <a:xfrm>
              <a:off x="2757369" y="772147"/>
              <a:ext cx="3779909" cy="919401"/>
            </a:xfrm>
            <a:prstGeom prst="wedgeRoundRectCallout">
              <a:avLst>
                <a:gd name="adj1" fmla="val 56037"/>
                <a:gd name="adj2" fmla="val 41435"/>
                <a:gd name="adj3" fmla="val 16667"/>
              </a:avLst>
            </a:prstGeom>
            <a:solidFill>
              <a:srgbClr val="FFFF99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我们学过哪些数位？相对应的计数单位又有哪些呢？</a:t>
              </a:r>
            </a:p>
          </p:txBody>
        </p:sp>
        <p:pic>
          <p:nvPicPr>
            <p:cNvPr id="174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41923" y="1152621"/>
              <a:ext cx="1580935" cy="158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矩形 13"/>
          <p:cNvSpPr>
            <a:spLocks noChangeArrowheads="1"/>
          </p:cNvSpPr>
          <p:nvPr/>
        </p:nvSpPr>
        <p:spPr bwMode="auto">
          <a:xfrm>
            <a:off x="4779464" y="2265207"/>
            <a:ext cx="3384469" cy="1200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利用手中的计数器，从一亿开始，一亿一亿地数，看看你会发现什么。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60400" y="4840982"/>
            <a:ext cx="9468339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个（一）、十、百、千、万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亿、十亿、百亿、千亿都是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计数单位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0400" y="3969708"/>
            <a:ext cx="8353425" cy="46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个一亿是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个十亿是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一百亿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个百亿是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一千亿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7" name="Picture 9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140" y="1597185"/>
            <a:ext cx="3179274" cy="18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4"/>
          <p:cNvGrpSpPr/>
          <p:nvPr/>
        </p:nvGrpSpPr>
        <p:grpSpPr bwMode="auto">
          <a:xfrm>
            <a:off x="9061377" y="1648168"/>
            <a:ext cx="2946461" cy="1817399"/>
            <a:chOff x="500034" y="2631457"/>
            <a:chExt cx="5072098" cy="3128738"/>
          </a:xfrm>
        </p:grpSpPr>
        <p:sp>
          <p:nvSpPr>
            <p:cNvPr id="18439" name="矩形 25"/>
            <p:cNvSpPr>
              <a:spLocks noChangeArrowheads="1"/>
            </p:cNvSpPr>
            <p:nvPr/>
          </p:nvSpPr>
          <p:spPr bwMode="auto">
            <a:xfrm>
              <a:off x="500034" y="4929198"/>
              <a:ext cx="5072098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小组动手操作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84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871" y="2631457"/>
              <a:ext cx="2849193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60400" y="1116956"/>
            <a:ext cx="8505841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用阿拉伯数字写数时，要把计数单位按照一定的顺序排列起来。</a:t>
            </a:r>
          </a:p>
        </p:txBody>
      </p:sp>
      <p:graphicFrame>
        <p:nvGraphicFramePr>
          <p:cNvPr id="13" name="Group 5"/>
          <p:cNvGraphicFramePr>
            <a:graphicFrameLocks noGrp="1"/>
          </p:cNvGraphicFramePr>
          <p:nvPr/>
        </p:nvGraphicFramePr>
        <p:xfrm>
          <a:off x="1949380" y="1831621"/>
          <a:ext cx="8166170" cy="3267811"/>
        </p:xfrm>
        <a:graphic>
          <a:graphicData uri="http://schemas.openxmlformats.org/drawingml/2006/table">
            <a:tbl>
              <a:tblPr/>
              <a:tblGrid>
                <a:gridCol w="59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5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7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7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5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24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83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99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9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05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数  级</a:t>
                      </a: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位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计数单位</a:t>
                      </a: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 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92031" marR="92031" marT="46016" marB="460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7043620" y="26939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6686238" y="2728913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十万位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7543682" y="26939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8699382" y="26939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9275645" y="27066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8127882" y="26939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6114738" y="2720975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百万位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5594038" y="2720975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千万位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4614745" y="2693989"/>
            <a:ext cx="800219" cy="11779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    位</a:t>
            </a:r>
          </a:p>
          <a:p>
            <a:pPr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67"/>
          <p:cNvSpPr txBox="1">
            <a:spLocks noChangeArrowheads="1"/>
          </p:cNvSpPr>
          <p:nvPr/>
        </p:nvSpPr>
        <p:spPr bwMode="auto">
          <a:xfrm>
            <a:off x="4471676" y="2693988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十亿位</a:t>
            </a:r>
          </a:p>
        </p:txBody>
      </p: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3865251" y="2725738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百亿位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3242951" y="2708275"/>
            <a:ext cx="492443" cy="8636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 algn="r"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千亿位</a:t>
            </a:r>
          </a:p>
        </p:txBody>
      </p:sp>
      <p:sp>
        <p:nvSpPr>
          <p:cNvPr id="30" name="Text Box 70"/>
          <p:cNvSpPr txBox="1">
            <a:spLocks noChangeArrowheads="1"/>
          </p:cNvSpPr>
          <p:nvPr/>
        </p:nvSpPr>
        <p:spPr bwMode="auto">
          <a:xfrm>
            <a:off x="9594345" y="4520407"/>
            <a:ext cx="469359" cy="21748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9361507" y="4152952"/>
            <a:ext cx="935037" cy="40005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8911180" y="4411664"/>
            <a:ext cx="469359" cy="21748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8407942" y="4411664"/>
            <a:ext cx="469359" cy="21748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</a:t>
            </a: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831680" y="4411664"/>
            <a:ext cx="469359" cy="21748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7326855" y="4411664"/>
            <a:ext cx="469359" cy="21748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36" name="Text Box 76"/>
          <p:cNvSpPr txBox="1">
            <a:spLocks noChangeArrowheads="1"/>
          </p:cNvSpPr>
          <p:nvPr/>
        </p:nvSpPr>
        <p:spPr bwMode="auto">
          <a:xfrm>
            <a:off x="6679155" y="4052889"/>
            <a:ext cx="469359" cy="93662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Box 77"/>
          <p:cNvSpPr txBox="1">
            <a:spLocks noChangeArrowheads="1"/>
          </p:cNvSpPr>
          <p:nvPr/>
        </p:nvSpPr>
        <p:spPr bwMode="auto">
          <a:xfrm>
            <a:off x="6691855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十万</a:t>
            </a:r>
          </a:p>
        </p:txBody>
      </p:sp>
      <p:sp>
        <p:nvSpPr>
          <p:cNvPr id="38" name="Text Box 78"/>
          <p:cNvSpPr txBox="1">
            <a:spLocks noChangeArrowheads="1"/>
          </p:cNvSpPr>
          <p:nvPr/>
        </p:nvSpPr>
        <p:spPr bwMode="auto">
          <a:xfrm>
            <a:off x="6102892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百万</a:t>
            </a: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5612355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千万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5036092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4447130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十亿</a:t>
            </a:r>
          </a:p>
        </p:txBody>
      </p:sp>
      <p:sp>
        <p:nvSpPr>
          <p:cNvPr id="42" name="Text Box 82"/>
          <p:cNvSpPr txBox="1">
            <a:spLocks noChangeArrowheads="1"/>
          </p:cNvSpPr>
          <p:nvPr/>
        </p:nvSpPr>
        <p:spPr bwMode="auto">
          <a:xfrm>
            <a:off x="3883567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百亿</a:t>
            </a:r>
          </a:p>
        </p:txBody>
      </p:sp>
      <p:sp>
        <p:nvSpPr>
          <p:cNvPr id="43" name="Text Box 83"/>
          <p:cNvSpPr txBox="1">
            <a:spLocks noChangeArrowheads="1"/>
          </p:cNvSpPr>
          <p:nvPr/>
        </p:nvSpPr>
        <p:spPr bwMode="auto">
          <a:xfrm>
            <a:off x="3294605" y="4160839"/>
            <a:ext cx="469359" cy="719137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 vert="eaVer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千亿</a:t>
            </a:r>
          </a:p>
        </p:txBody>
      </p:sp>
      <p:sp>
        <p:nvSpPr>
          <p:cNvPr id="44" name="Rectangle 95"/>
          <p:cNvSpPr>
            <a:spLocks noChangeArrowheads="1"/>
          </p:cNvSpPr>
          <p:nvPr/>
        </p:nvSpPr>
        <p:spPr bwMode="auto">
          <a:xfrm>
            <a:off x="7858126" y="2540000"/>
            <a:ext cx="2303463" cy="1225550"/>
          </a:xfrm>
          <a:prstGeom prst="rect">
            <a:avLst/>
          </a:prstGeom>
          <a:solidFill>
            <a:srgbClr val="339966">
              <a:alpha val="18039"/>
            </a:srgbClr>
          </a:solidFill>
          <a:ln w="28575" algn="ctr">
            <a:noFill/>
            <a:prstDash val="sysDot"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96"/>
          <p:cNvSpPr>
            <a:spLocks noChangeArrowheads="1"/>
          </p:cNvSpPr>
          <p:nvPr/>
        </p:nvSpPr>
        <p:spPr bwMode="auto">
          <a:xfrm>
            <a:off x="5527676" y="2560638"/>
            <a:ext cx="2259013" cy="1225550"/>
          </a:xfrm>
          <a:prstGeom prst="rect">
            <a:avLst/>
          </a:prstGeom>
          <a:solidFill>
            <a:srgbClr val="FF00FF">
              <a:alpha val="12941"/>
            </a:srgbClr>
          </a:solidFill>
          <a:ln w="28575" algn="ctr">
            <a:noFill/>
            <a:prstDash val="sysDot"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ectangle 97"/>
          <p:cNvSpPr>
            <a:spLocks noChangeArrowheads="1"/>
          </p:cNvSpPr>
          <p:nvPr/>
        </p:nvSpPr>
        <p:spPr bwMode="auto">
          <a:xfrm>
            <a:off x="3227388" y="2582863"/>
            <a:ext cx="2328862" cy="1225550"/>
          </a:xfrm>
          <a:prstGeom prst="rect">
            <a:avLst/>
          </a:prstGeom>
          <a:solidFill>
            <a:srgbClr val="0000CC">
              <a:alpha val="18823"/>
            </a:srgbClr>
          </a:solidFill>
          <a:ln w="28575" algn="ctr">
            <a:noFill/>
            <a:prstDash val="sysDot"/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Box 99"/>
          <p:cNvSpPr txBox="1">
            <a:spLocks noChangeArrowheads="1"/>
          </p:cNvSpPr>
          <p:nvPr/>
        </p:nvSpPr>
        <p:spPr bwMode="auto">
          <a:xfrm>
            <a:off x="3970339" y="1978025"/>
            <a:ext cx="936625" cy="4572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亿级</a:t>
            </a:r>
          </a:p>
        </p:txBody>
      </p:sp>
      <p:sp>
        <p:nvSpPr>
          <p:cNvPr id="48" name="Text Box 100"/>
          <p:cNvSpPr txBox="1">
            <a:spLocks noChangeArrowheads="1"/>
          </p:cNvSpPr>
          <p:nvPr/>
        </p:nvSpPr>
        <p:spPr bwMode="auto">
          <a:xfrm>
            <a:off x="6330951" y="1978025"/>
            <a:ext cx="936625" cy="4572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万级</a:t>
            </a: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8528051" y="1992313"/>
            <a:ext cx="936625" cy="45720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个级</a:t>
            </a:r>
          </a:p>
        </p:txBody>
      </p:sp>
      <p:sp>
        <p:nvSpPr>
          <p:cNvPr id="52" name="矩形 51"/>
          <p:cNvSpPr/>
          <p:nvPr/>
        </p:nvSpPr>
        <p:spPr bwMode="auto">
          <a:xfrm>
            <a:off x="545335" y="5376916"/>
            <a:ext cx="10326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每相邻两个计数单位间的进率都是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的计数方法叫作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十进制计数法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25000"/>
              </a:lnSpc>
              <a:defRPr/>
            </a:pPr>
            <a:endParaRPr lang="zh-CN" altLang="en-US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36826" y="1871663"/>
            <a:ext cx="777875" cy="11423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54" name="矩形 53"/>
          <p:cNvSpPr/>
          <p:nvPr/>
        </p:nvSpPr>
        <p:spPr>
          <a:xfrm>
            <a:off x="2576514" y="2881313"/>
            <a:ext cx="777875" cy="11423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55" name="矩形 54"/>
          <p:cNvSpPr/>
          <p:nvPr/>
        </p:nvSpPr>
        <p:spPr>
          <a:xfrm>
            <a:off x="2535239" y="4076700"/>
            <a:ext cx="777875" cy="11423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6031995" y="1131939"/>
            <a:ext cx="2982912" cy="958850"/>
            <a:chOff x="3500430" y="1081028"/>
            <a:chExt cx="2982746" cy="958156"/>
          </a:xfrm>
        </p:grpSpPr>
        <p:grpSp>
          <p:nvGrpSpPr>
            <p:cNvPr id="3" name="组合 94"/>
            <p:cNvGrpSpPr/>
            <p:nvPr/>
          </p:nvGrpSpPr>
          <p:grpSpPr bwMode="auto">
            <a:xfrm>
              <a:off x="3500430" y="1081028"/>
              <a:ext cx="2434212" cy="958156"/>
              <a:chOff x="6872413" y="3774892"/>
              <a:chExt cx="1494953" cy="1277938"/>
            </a:xfrm>
          </p:grpSpPr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872413" y="3982514"/>
                <a:ext cx="159533" cy="86585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  <a:lumMod val="71000"/>
                      <a:alpha val="89000"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3000000" scaled="0"/>
              </a:gradFill>
              <a:ln w="9525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latinLnBrk="1">
                  <a:defRPr/>
                </a:pPr>
                <a:endPara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Group 18"/>
              <p:cNvGrpSpPr/>
              <p:nvPr/>
            </p:nvGrpSpPr>
            <p:grpSpPr bwMode="auto">
              <a:xfrm>
                <a:off x="6989104" y="3774892"/>
                <a:ext cx="1378262" cy="1277938"/>
                <a:chOff x="-87" y="0"/>
                <a:chExt cx="1337" cy="1252"/>
              </a:xfrm>
            </p:grpSpPr>
            <p:sp>
              <p:nvSpPr>
                <p:cNvPr id="18" name="Oval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46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Oval 20"/>
                <p:cNvSpPr>
                  <a:spLocks noChangeArrowheads="1"/>
                </p:cNvSpPr>
                <p:nvPr/>
              </p:nvSpPr>
              <p:spPr bwMode="auto">
                <a:xfrm>
                  <a:off x="17" y="8"/>
                  <a:ext cx="1217" cy="121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30" y="23"/>
                  <a:ext cx="1160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Oval 22"/>
                <p:cNvSpPr>
                  <a:spLocks noChangeArrowheads="1"/>
                </p:cNvSpPr>
                <p:nvPr/>
              </p:nvSpPr>
              <p:spPr bwMode="auto">
                <a:xfrm>
                  <a:off x="-87" y="0"/>
                  <a:ext cx="1335" cy="12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Gulim" panose="020B0600000101010101" pitchFamily="34" charset="-127"/>
                      <a:ea typeface="Gulim" panose="020B0600000101010101" pitchFamily="34" charset="-127"/>
                    </a:defRPr>
                  </a:lvl9pPr>
                </a:lstStyle>
                <a:p>
                  <a:pPr eaLnBrk="1" latinLnBrk="1" hangingPunct="1">
                    <a:defRPr/>
                  </a:pPr>
                  <a:endParaRPr lang="zh-CN" altLang="en-US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911569" y="1196832"/>
              <a:ext cx="2571607" cy="5879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kern="0" dirty="0">
                  <a:solidFill>
                    <a:srgbClr val="FF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你知道吗？</a:t>
              </a:r>
            </a:p>
          </p:txBody>
        </p:sp>
      </p:grpSp>
      <p:sp>
        <p:nvSpPr>
          <p:cNvPr id="26" name="矩形 6"/>
          <p:cNvSpPr/>
          <p:nvPr/>
        </p:nvSpPr>
        <p:spPr>
          <a:xfrm>
            <a:off x="765188" y="3017890"/>
            <a:ext cx="10753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十进制计数法是世界各国通用的一种计数方法。除了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十进制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外，还有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二进制、五进制、八进制、十六进制和六十进制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等计数法。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六十进制则被广泛用于时间和角度的表示上，如：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分＝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秒。</a:t>
            </a:r>
          </a:p>
        </p:txBody>
      </p:sp>
      <p:pic>
        <p:nvPicPr>
          <p:cNvPr id="27" name="Picture 1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9484" y="1303380"/>
            <a:ext cx="1969106" cy="19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7706" y="1510847"/>
            <a:ext cx="10821193" cy="4524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个一千万是（     ），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个一亿是（     ），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个一百亿是（          ）。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每相邻两个计数单位间的进率都是（    ），这种计数方法叫做（                ）。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从个位起，第（   ）位是万位，计数单位是（    ），第（   ）位是亿位，计数单位是（    ）。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和十亿位相邻的两个数位是（         ）和（        ）。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个、十、百、千、万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亿、十亿、百亿、千亿都是（              ）。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049349" y="1775552"/>
            <a:ext cx="6976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一亿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931607" y="1775552"/>
            <a:ext cx="6976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十亿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278830" y="1780687"/>
            <a:ext cx="9541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一千亿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822612" y="2511040"/>
            <a:ext cx="4700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439335" y="2511040"/>
            <a:ext cx="17235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十进制计数法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49349" y="323500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063551" y="3235009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557688" y="3241493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九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36840" y="3972561"/>
            <a:ext cx="44114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亿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940432" y="4733926"/>
            <a:ext cx="9541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十亿位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550590" y="4733926"/>
            <a:ext cx="9541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千万位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393540" y="5461318"/>
            <a:ext cx="121058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计数单位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矩形 1"/>
          <p:cNvSpPr/>
          <p:nvPr/>
        </p:nvSpPr>
        <p:spPr>
          <a:xfrm>
            <a:off x="415732" y="1144228"/>
            <a:ext cx="167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 填 一 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8" name="TextBox 9"/>
          <p:cNvSpPr txBox="1">
            <a:spLocks noChangeArrowheads="1"/>
          </p:cNvSpPr>
          <p:nvPr/>
        </p:nvSpPr>
        <p:spPr bwMode="auto">
          <a:xfrm>
            <a:off x="556572" y="1064411"/>
            <a:ext cx="5073022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找一找，连一连。</a:t>
            </a: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3258821" y="1965126"/>
            <a:ext cx="5572125" cy="3511632"/>
            <a:chOff x="1714480" y="2411837"/>
            <a:chExt cx="5572164" cy="3512080"/>
          </a:xfrm>
        </p:grpSpPr>
        <p:sp>
          <p:nvSpPr>
            <p:cNvPr id="22537" name="TextBox 9"/>
            <p:cNvSpPr txBox="1">
              <a:spLocks noChangeArrowheads="1"/>
            </p:cNvSpPr>
            <p:nvPr/>
          </p:nvSpPr>
          <p:spPr bwMode="auto">
            <a:xfrm>
              <a:off x="1714480" y="2417961"/>
              <a:ext cx="2000264" cy="5942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0000000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1714480" y="3144349"/>
              <a:ext cx="2000264" cy="5942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10000000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TextBox 9"/>
            <p:cNvSpPr txBox="1">
              <a:spLocks noChangeArrowheads="1"/>
            </p:cNvSpPr>
            <p:nvPr/>
          </p:nvSpPr>
          <p:spPr bwMode="auto">
            <a:xfrm>
              <a:off x="1714480" y="3864615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48</a:t>
              </a: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20000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TextBox 9"/>
            <p:cNvSpPr txBox="1">
              <a:spLocks noChangeArrowheads="1"/>
            </p:cNvSpPr>
            <p:nvPr/>
          </p:nvSpPr>
          <p:spPr bwMode="auto">
            <a:xfrm>
              <a:off x="1714480" y="4591004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400000</a:t>
              </a: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1714480" y="5317392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7860000</a:t>
              </a:r>
              <a:r>
                <a:rPr lang="en-US" altLang="zh-CN" sz="28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endParaRPr lang="zh-CN" altLang="en-US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TextBox 9"/>
            <p:cNvSpPr txBox="1">
              <a:spLocks noChangeArrowheads="1"/>
            </p:cNvSpPr>
            <p:nvPr/>
          </p:nvSpPr>
          <p:spPr bwMode="auto">
            <a:xfrm>
              <a:off x="5286380" y="4591004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个亿</a:t>
              </a:r>
            </a:p>
          </p:txBody>
        </p:sp>
        <p:sp>
          <p:nvSpPr>
            <p:cNvPr id="22543" name="TextBox 9"/>
            <p:cNvSpPr txBox="1">
              <a:spLocks noChangeArrowheads="1"/>
            </p:cNvSpPr>
            <p:nvPr/>
          </p:nvSpPr>
          <p:spPr bwMode="auto">
            <a:xfrm>
              <a:off x="5286380" y="3138226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个千万</a:t>
              </a:r>
            </a:p>
          </p:txBody>
        </p:sp>
        <p:sp>
          <p:nvSpPr>
            <p:cNvPr id="22544" name="TextBox 9"/>
            <p:cNvSpPr txBox="1">
              <a:spLocks noChangeArrowheads="1"/>
            </p:cNvSpPr>
            <p:nvPr/>
          </p:nvSpPr>
          <p:spPr bwMode="auto">
            <a:xfrm>
              <a:off x="5286380" y="3864615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个十万</a:t>
              </a:r>
            </a:p>
          </p:txBody>
        </p:sp>
        <p:sp>
          <p:nvSpPr>
            <p:cNvPr id="22545" name="TextBox 9"/>
            <p:cNvSpPr txBox="1">
              <a:spLocks noChangeArrowheads="1"/>
            </p:cNvSpPr>
            <p:nvPr/>
          </p:nvSpPr>
          <p:spPr bwMode="auto">
            <a:xfrm>
              <a:off x="5286380" y="2411837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个一</a:t>
              </a:r>
            </a:p>
          </p:txBody>
        </p:sp>
        <p:sp>
          <p:nvSpPr>
            <p:cNvPr id="22546" name="TextBox 9"/>
            <p:cNvSpPr txBox="1">
              <a:spLocks noChangeArrowheads="1"/>
            </p:cNvSpPr>
            <p:nvPr/>
          </p:nvSpPr>
          <p:spPr bwMode="auto">
            <a:xfrm>
              <a:off x="5286380" y="5317392"/>
              <a:ext cx="2000264" cy="6065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个百万</a:t>
              </a: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5116195" y="2267585"/>
            <a:ext cx="1785938" cy="692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44759" y="2981960"/>
            <a:ext cx="1857375" cy="142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901883" y="3696335"/>
            <a:ext cx="2000250" cy="714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22546" idx="1"/>
          </p:cNvCxnSpPr>
          <p:nvPr/>
        </p:nvCxnSpPr>
        <p:spPr>
          <a:xfrm>
            <a:off x="4901883" y="4410710"/>
            <a:ext cx="1928812" cy="763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 flipH="1" flipV="1">
            <a:off x="4473258" y="2767648"/>
            <a:ext cx="2857500" cy="2000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6"/>
          <p:cNvSpPr/>
          <p:nvPr/>
        </p:nvSpPr>
        <p:spPr>
          <a:xfrm>
            <a:off x="660400" y="1690688"/>
            <a:ext cx="10858500" cy="397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自然数没有最小的数。（    ）</a:t>
            </a:r>
            <a:endParaRPr lang="en-US" altLang="zh-CN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自然数有最大的数。 （    ）</a:t>
            </a:r>
            <a:endParaRPr lang="en-US" altLang="zh-CN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3.0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是自然数。（    ）</a:t>
            </a:r>
            <a:endParaRPr lang="en-US" altLang="zh-CN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自然数的个数可以数出来。（   ）</a:t>
            </a:r>
            <a:endParaRPr lang="en-US" altLang="zh-CN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个、十、百、千、万、十万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都是数位。（    ）</a:t>
            </a:r>
            <a:endParaRPr lang="en-US" altLang="zh-CN" sz="2400" kern="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6. 0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个数字符号称之为印度</a:t>
            </a:r>
            <a:r>
              <a:rPr lang="en-US" altLang="zh-CN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阿拉伯数字。（    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49739" y="1843089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3201" y="2386035"/>
            <a:ext cx="3529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95934" y="2918820"/>
            <a:ext cx="38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6639" y="3482658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2783" y="4014788"/>
            <a:ext cx="49244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8619" y="5102226"/>
            <a:ext cx="35298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60400" y="1148851"/>
            <a:ext cx="5073022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13"/>
          <p:cNvSpPr>
            <a:spLocks noChangeArrowheads="1"/>
          </p:cNvSpPr>
          <p:nvPr/>
        </p:nvSpPr>
        <p:spPr bwMode="auto">
          <a:xfrm>
            <a:off x="660400" y="952500"/>
            <a:ext cx="1095248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一个五位数四舍五入省略万位后面的尾数后是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万，它的百位上是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，千位上的数是</a:t>
            </a:r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的倍数，十位和个位都是最小的自然数，这个五位数可能是多少？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auto">
          <a:xfrm>
            <a:off x="751840" y="2626303"/>
            <a:ext cx="1076706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解析：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最小的自然数是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，所以十位和个位都是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，因为是五位数，省略万位后面的尾数后是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万，所以应是“五入”，千位上的数是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的倍数，所以可能是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，万位上是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，所以这个数可能是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96500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98500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3382963" y="1716089"/>
            <a:ext cx="6422921" cy="1999217"/>
            <a:chOff x="1836395" y="1142830"/>
            <a:chExt cx="6799877" cy="1998151"/>
          </a:xfrm>
        </p:grpSpPr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1836395" y="1142830"/>
              <a:ext cx="4949570" cy="761594"/>
            </a:xfrm>
            <a:prstGeom prst="wedgeRoundRectCallout">
              <a:avLst>
                <a:gd name="adj1" fmla="val 57806"/>
                <a:gd name="adj2" fmla="val 1011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836395" y="1142830"/>
              <a:ext cx="5517636" cy="11312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你知道古人是怎么计数的吗？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176" name="Picture 8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79251" y="1859870"/>
              <a:ext cx="1357021" cy="128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6"/>
          <p:cNvGrpSpPr/>
          <p:nvPr/>
        </p:nvGrpSpPr>
        <p:grpSpPr bwMode="auto">
          <a:xfrm>
            <a:off x="4083106" y="2945765"/>
            <a:ext cx="5722778" cy="3065166"/>
            <a:chOff x="-152031" y="2325232"/>
            <a:chExt cx="5724163" cy="3064980"/>
          </a:xfrm>
        </p:grpSpPr>
        <p:sp>
          <p:nvSpPr>
            <p:cNvPr id="18" name="矩形 17"/>
            <p:cNvSpPr/>
            <p:nvPr/>
          </p:nvSpPr>
          <p:spPr>
            <a:xfrm>
              <a:off x="500430" y="4928575"/>
              <a:ext cx="5071702" cy="4616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小组交流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2031" y="2325232"/>
              <a:ext cx="3537116" cy="2600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0400" y="1358584"/>
            <a:ext cx="108585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我们了解了古人是怎样计数的及计数方法的演变过程；知道“十进制”的广泛运用；并且认识了一种新的数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自然数。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4975" y="2132330"/>
            <a:ext cx="7075805" cy="2824480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7A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36393"/>
                <a:chOff x="-4714868" y="2110674"/>
                <a:chExt cx="5033250" cy="103639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38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7ACC4C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 大数的认识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7ACC4C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人教版小学数学四年级上册</a:t>
            </a:r>
          </a:p>
        </p:txBody>
      </p:sp>
      <p:sp>
        <p:nvSpPr>
          <p:cNvPr id="13" name="流程图: 资料带 12"/>
          <p:cNvSpPr/>
          <p:nvPr/>
        </p:nvSpPr>
        <p:spPr>
          <a:xfrm rot="16200000">
            <a:off x="6654330" y="-822960"/>
            <a:ext cx="8797636" cy="7741920"/>
          </a:xfrm>
          <a:prstGeom prst="flowChartPunchedTape">
            <a:avLst/>
          </a:prstGeom>
          <a:solidFill>
            <a:srgbClr val="7ACC4C"/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46"/>
          <a:stretch>
            <a:fillRect/>
          </a:stretch>
        </p:blipFill>
        <p:spPr>
          <a:xfrm>
            <a:off x="7402556" y="1569028"/>
            <a:ext cx="4789444" cy="3954796"/>
          </a:xfrm>
          <a:custGeom>
            <a:avLst/>
            <a:gdLst>
              <a:gd name="connsiteX0" fmla="*/ 988700 w 4789444"/>
              <a:gd name="connsiteY0" fmla="*/ 0 h 3954796"/>
              <a:gd name="connsiteX1" fmla="*/ 3800745 w 4789444"/>
              <a:gd name="connsiteY1" fmla="*/ 0 h 3954796"/>
              <a:gd name="connsiteX2" fmla="*/ 4789444 w 4789444"/>
              <a:gd name="connsiteY2" fmla="*/ 1977398 h 3954796"/>
              <a:gd name="connsiteX3" fmla="*/ 3800745 w 4789444"/>
              <a:gd name="connsiteY3" fmla="*/ 3954796 h 3954796"/>
              <a:gd name="connsiteX4" fmla="*/ 988700 w 4789444"/>
              <a:gd name="connsiteY4" fmla="*/ 3954796 h 3954796"/>
              <a:gd name="connsiteX5" fmla="*/ 0 w 4789444"/>
              <a:gd name="connsiteY5" fmla="*/ 1977398 h 395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44" h="3954796">
                <a:moveTo>
                  <a:pt x="988700" y="0"/>
                </a:moveTo>
                <a:lnTo>
                  <a:pt x="3800745" y="0"/>
                </a:lnTo>
                <a:lnTo>
                  <a:pt x="4789444" y="1977398"/>
                </a:lnTo>
                <a:lnTo>
                  <a:pt x="3800745" y="3954796"/>
                </a:lnTo>
                <a:lnTo>
                  <a:pt x="988700" y="3954796"/>
                </a:lnTo>
                <a:lnTo>
                  <a:pt x="0" y="1977398"/>
                </a:lnTo>
                <a:close/>
              </a:path>
            </a:pathLst>
          </a:custGeom>
        </p:spPr>
      </p:pic>
      <p:cxnSp>
        <p:nvCxnSpPr>
          <p:cNvPr id="29" name="直接连接符 28"/>
          <p:cNvCxnSpPr>
            <a:stCxn id="27" idx="4"/>
            <a:endCxn id="27" idx="1"/>
          </p:cNvCxnSpPr>
          <p:nvPr/>
        </p:nvCxnSpPr>
        <p:spPr>
          <a:xfrm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7" idx="5"/>
            <a:endCxn id="27" idx="2"/>
          </p:cNvCxnSpPr>
          <p:nvPr/>
        </p:nvCxnSpPr>
        <p:spPr>
          <a:xfrm flipH="1">
            <a:off x="8391256" y="1569028"/>
            <a:ext cx="2812045" cy="395479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3"/>
            <a:endCxn id="27" idx="0"/>
          </p:cNvCxnSpPr>
          <p:nvPr/>
        </p:nvCxnSpPr>
        <p:spPr>
          <a:xfrm>
            <a:off x="7402556" y="3546426"/>
            <a:ext cx="478944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4073041" y="1250949"/>
            <a:ext cx="5505935" cy="1682751"/>
            <a:chOff x="1836395" y="1142271"/>
            <a:chExt cx="5829965" cy="1682748"/>
          </a:xfrm>
        </p:grpSpPr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1836395" y="1142271"/>
              <a:ext cx="3998922" cy="1068386"/>
            </a:xfrm>
            <a:prstGeom prst="wedgeRoundRectCallout">
              <a:avLst>
                <a:gd name="adj1" fmla="val 57806"/>
                <a:gd name="adj2" fmla="val 10111"/>
                <a:gd name="adj3" fmla="val 16667"/>
              </a:avLst>
            </a:prstGeom>
            <a:solidFill>
              <a:srgbClr val="FFFF99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937251" y="1224821"/>
              <a:ext cx="3955218" cy="9651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4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古时候，人们在生产劳动中，逐渐有了计数的需要。</a:t>
              </a:r>
            </a:p>
          </p:txBody>
        </p:sp>
        <p:pic>
          <p:nvPicPr>
            <p:cNvPr id="8203" name="Picture 8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9852" y="1543908"/>
              <a:ext cx="1356508" cy="128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文本框 1"/>
          <p:cNvSpPr txBox="1">
            <a:spLocks noChangeArrowheads="1"/>
          </p:cNvSpPr>
          <p:nvPr/>
        </p:nvSpPr>
        <p:spPr bwMode="auto">
          <a:xfrm>
            <a:off x="2024064" y="5438776"/>
            <a:ext cx="28019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实物记数</a:t>
            </a:r>
          </a:p>
        </p:txBody>
      </p:sp>
      <p:sp>
        <p:nvSpPr>
          <p:cNvPr id="31" name="文本框 27"/>
          <p:cNvSpPr txBox="1">
            <a:spLocks noChangeArrowheads="1"/>
          </p:cNvSpPr>
          <p:nvPr/>
        </p:nvSpPr>
        <p:spPr bwMode="auto">
          <a:xfrm>
            <a:off x="4794250" y="5438776"/>
            <a:ext cx="288448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刻道记数</a:t>
            </a:r>
          </a:p>
        </p:txBody>
      </p:sp>
      <p:pic>
        <p:nvPicPr>
          <p:cNvPr id="38" name="Picture 7" descr="25"/>
          <p:cNvPicPr>
            <a:picLocks noChangeAspect="1" noChangeArrowheads="1"/>
          </p:cNvPicPr>
          <p:nvPr/>
        </p:nvPicPr>
        <p:blipFill>
          <a:blip r:embed="rId3"/>
          <a:srcRect b="11229"/>
          <a:stretch>
            <a:fillRect/>
          </a:stretch>
        </p:blipFill>
        <p:spPr bwMode="auto">
          <a:xfrm>
            <a:off x="1692069" y="2786063"/>
            <a:ext cx="2476222" cy="234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350250" y="5438776"/>
            <a:ext cx="1644650" cy="461963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结绳记数</a:t>
            </a:r>
          </a:p>
        </p:txBody>
      </p:sp>
      <p:pic>
        <p:nvPicPr>
          <p:cNvPr id="41" name="Picture 15"/>
          <p:cNvPicPr>
            <a:picLocks noChangeAspect="1" noChangeArrowheads="1"/>
          </p:cNvPicPr>
          <p:nvPr/>
        </p:nvPicPr>
        <p:blipFill>
          <a:blip r:embed="rId4"/>
          <a:srcRect b="568"/>
          <a:stretch>
            <a:fillRect/>
          </a:stretch>
        </p:blipFill>
        <p:spPr bwMode="auto">
          <a:xfrm>
            <a:off x="7825128" y="3100388"/>
            <a:ext cx="2903537" cy="21717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42" name="Picture 10" descr="27"/>
          <p:cNvPicPr>
            <a:picLocks noChangeAspect="1" noChangeArrowheads="1"/>
          </p:cNvPicPr>
          <p:nvPr/>
        </p:nvPicPr>
        <p:blipFill>
          <a:blip r:embed="rId5"/>
          <a:srcRect b="10617"/>
          <a:stretch>
            <a:fillRect/>
          </a:stretch>
        </p:blipFill>
        <p:spPr bwMode="auto">
          <a:xfrm>
            <a:off x="4616451" y="2865438"/>
            <a:ext cx="2868613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 bwMode="auto">
          <a:xfrm>
            <a:off x="6704659" y="1787492"/>
            <a:ext cx="3565525" cy="3770312"/>
            <a:chOff x="4499475" y="2097917"/>
            <a:chExt cx="3565711" cy="3771469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4499475" y="2097917"/>
              <a:ext cx="3565711" cy="3320481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12"/>
            <p:cNvSpPr>
              <a:spLocks noChangeArrowheads="1"/>
            </p:cNvSpPr>
            <p:nvPr/>
          </p:nvSpPr>
          <p:spPr bwMode="auto">
            <a:xfrm>
              <a:off x="4639182" y="2421866"/>
              <a:ext cx="3426004" cy="34475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4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出去放羊的时候，每放一只羊，就摆一个小石子。放牧回来时，再把羊和小石子一一对应起来。如果同样多，就说明放牧时羊没丢。</a:t>
              </a:r>
            </a:p>
            <a:p>
              <a:pPr>
                <a:defRPr/>
              </a:pP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6"/>
          <p:cNvGrpSpPr/>
          <p:nvPr/>
        </p:nvGrpSpPr>
        <p:grpSpPr bwMode="auto">
          <a:xfrm>
            <a:off x="2179638" y="1778001"/>
            <a:ext cx="3363912" cy="3603625"/>
            <a:chOff x="0" y="2323964"/>
            <a:chExt cx="3365143" cy="3603232"/>
          </a:xfrm>
        </p:grpSpPr>
        <p:sp>
          <p:nvSpPr>
            <p:cNvPr id="25" name="文本框 1"/>
            <p:cNvSpPr txBox="1">
              <a:spLocks noChangeArrowheads="1"/>
            </p:cNvSpPr>
            <p:nvPr/>
          </p:nvSpPr>
          <p:spPr bwMode="auto">
            <a:xfrm>
              <a:off x="500245" y="5465284"/>
              <a:ext cx="2802963" cy="4619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实物记数</a:t>
              </a:r>
            </a:p>
          </p:txBody>
        </p:sp>
        <p:pic>
          <p:nvPicPr>
            <p:cNvPr id="9221" name="Picture 7" descr="25"/>
            <p:cNvPicPr>
              <a:picLocks noChangeAspect="1" noChangeArrowheads="1"/>
            </p:cNvPicPr>
            <p:nvPr/>
          </p:nvPicPr>
          <p:blipFill>
            <a:blip r:embed="rId2"/>
            <a:srcRect b="11229"/>
            <a:stretch>
              <a:fillRect/>
            </a:stretch>
          </p:blipFill>
          <p:spPr bwMode="auto">
            <a:xfrm>
              <a:off x="0" y="2323964"/>
              <a:ext cx="3365143" cy="3189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2181836" y="1979614"/>
            <a:ext cx="3251200" cy="3074987"/>
            <a:chOff x="1290377" y="2197289"/>
            <a:chExt cx="3251094" cy="3076126"/>
          </a:xfrm>
        </p:grpSpPr>
        <p:sp>
          <p:nvSpPr>
            <p:cNvPr id="11" name="文本框 27"/>
            <p:cNvSpPr txBox="1">
              <a:spLocks noChangeArrowheads="1"/>
            </p:cNvSpPr>
            <p:nvPr/>
          </p:nvSpPr>
          <p:spPr bwMode="auto">
            <a:xfrm>
              <a:off x="1468171" y="4811282"/>
              <a:ext cx="2885981" cy="4621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刻道记数</a:t>
              </a:r>
            </a:p>
          </p:txBody>
        </p:sp>
        <p:pic>
          <p:nvPicPr>
            <p:cNvPr id="10247" name="Picture 10" descr="27"/>
            <p:cNvPicPr>
              <a:picLocks noChangeAspect="1" noChangeArrowheads="1"/>
            </p:cNvPicPr>
            <p:nvPr/>
          </p:nvPicPr>
          <p:blipFill>
            <a:blip r:embed="rId2"/>
            <a:srcRect b="10617"/>
            <a:stretch>
              <a:fillRect/>
            </a:stretch>
          </p:blipFill>
          <p:spPr bwMode="auto">
            <a:xfrm>
              <a:off x="1290377" y="2197289"/>
              <a:ext cx="3251094" cy="255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/>
          <p:nvPr/>
        </p:nvGrpSpPr>
        <p:grpSpPr bwMode="auto">
          <a:xfrm>
            <a:off x="6822116" y="1979614"/>
            <a:ext cx="3497262" cy="3141663"/>
            <a:chOff x="4499475" y="2097917"/>
            <a:chExt cx="3566352" cy="3320243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499475" y="2097917"/>
              <a:ext cx="3566352" cy="332024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2"/>
            <p:cNvSpPr>
              <a:spLocks noChangeArrowheads="1"/>
            </p:cNvSpPr>
            <p:nvPr/>
          </p:nvSpPr>
          <p:spPr bwMode="auto">
            <a:xfrm>
              <a:off x="4570705" y="2559295"/>
              <a:ext cx="3427130" cy="27196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4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人们捕鱼归来时，捕到一条鱼，就在石头或木头上刻一道，一共捕了几条鱼，就刻几道。</a:t>
              </a:r>
            </a:p>
            <a:p>
              <a:pPr>
                <a:defRPr/>
              </a:pP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/>
          <p:cNvGrpSpPr/>
          <p:nvPr/>
        </p:nvGrpSpPr>
        <p:grpSpPr bwMode="auto">
          <a:xfrm>
            <a:off x="1840837" y="1331914"/>
            <a:ext cx="3468688" cy="3265487"/>
            <a:chOff x="958828" y="1651379"/>
            <a:chExt cx="3469255" cy="3266442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898782" y="4455724"/>
              <a:ext cx="1644919" cy="462097"/>
            </a:xfrm>
            <a:prstGeom prst="rect">
              <a:avLst/>
            </a:prstGeom>
            <a:noFill/>
            <a:ln w="12700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结绳记数</a:t>
              </a:r>
            </a:p>
          </p:txBody>
        </p:sp>
        <p:pic>
          <p:nvPicPr>
            <p:cNvPr id="11277" name="Picture 15"/>
            <p:cNvPicPr>
              <a:picLocks noChangeAspect="1" noChangeArrowheads="1"/>
            </p:cNvPicPr>
            <p:nvPr/>
          </p:nvPicPr>
          <p:blipFill>
            <a:blip r:embed="rId2"/>
            <a:srcRect b="568"/>
            <a:stretch>
              <a:fillRect/>
            </a:stretch>
          </p:blipFill>
          <p:spPr bwMode="auto">
            <a:xfrm>
              <a:off x="958828" y="1651379"/>
              <a:ext cx="3469255" cy="25943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3" name="组合 14"/>
          <p:cNvGrpSpPr/>
          <p:nvPr/>
        </p:nvGrpSpPr>
        <p:grpSpPr bwMode="auto">
          <a:xfrm>
            <a:off x="6404900" y="1331914"/>
            <a:ext cx="3579812" cy="3335337"/>
            <a:chOff x="4499475" y="2097917"/>
            <a:chExt cx="3580000" cy="3335452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499475" y="2097917"/>
              <a:ext cx="3360913" cy="3156059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2"/>
            <p:cNvSpPr>
              <a:spLocks noChangeArrowheads="1"/>
            </p:cNvSpPr>
            <p:nvPr/>
          </p:nvSpPr>
          <p:spPr bwMode="auto">
            <a:xfrm>
              <a:off x="4653470" y="2421778"/>
              <a:ext cx="3426005" cy="30115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ts val="34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人们出去打猎的时候，每去一个人，就在绳子上打一个结，这样去了多少个人，绳子上就有 多少个结。</a:t>
              </a:r>
            </a:p>
            <a:p>
              <a:pPr>
                <a:defRPr/>
              </a:pP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5532665" y="4697555"/>
            <a:ext cx="5082211" cy="1728784"/>
            <a:chOff x="3822923" y="3551639"/>
            <a:chExt cx="5082236" cy="1728784"/>
          </a:xfrm>
        </p:grpSpPr>
        <p:pic>
          <p:nvPicPr>
            <p:cNvPr id="11272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7834" y="3823105"/>
              <a:ext cx="1457325" cy="1457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3822923" y="3551639"/>
              <a:ext cx="2857514" cy="1000125"/>
            </a:xfrm>
            <a:prstGeom prst="wedgeRoundRectCallout">
              <a:avLst>
                <a:gd name="adj1" fmla="val 73603"/>
                <a:gd name="adj2" fmla="val 4980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CCFF"/>
              </a:solidFill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你感觉古代人的计数方法怎么样？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24"/>
          <p:cNvGrpSpPr/>
          <p:nvPr/>
        </p:nvGrpSpPr>
        <p:grpSpPr bwMode="auto">
          <a:xfrm>
            <a:off x="1292342" y="4597401"/>
            <a:ext cx="3822268" cy="1627117"/>
            <a:chOff x="283511" y="3539680"/>
            <a:chExt cx="3933117" cy="1676400"/>
          </a:xfrm>
        </p:grpSpPr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1500406" y="3642868"/>
              <a:ext cx="2716222" cy="589107"/>
            </a:xfrm>
            <a:prstGeom prst="wedgeRoundRectCallout">
              <a:avLst>
                <a:gd name="adj1" fmla="val -56370"/>
                <a:gd name="adj2" fmla="val 93171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CCFF"/>
              </a:solidFill>
              <a:miter lim="800000"/>
            </a:ln>
          </p:spPr>
          <p:txBody>
            <a:bodyPr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这样太不方便了。</a:t>
              </a:r>
            </a:p>
          </p:txBody>
        </p:sp>
        <p:pic>
          <p:nvPicPr>
            <p:cNvPr id="1127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511" y="3539680"/>
              <a:ext cx="110690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 bwMode="auto">
          <a:xfrm>
            <a:off x="5350154" y="1186512"/>
            <a:ext cx="5956300" cy="1657351"/>
            <a:chOff x="184" y="-7"/>
            <a:chExt cx="3752" cy="1044"/>
          </a:xfrm>
        </p:grpSpPr>
        <p:pic>
          <p:nvPicPr>
            <p:cNvPr id="12295" name="Picture 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0" y="331"/>
              <a:ext cx="706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184" y="-7"/>
              <a:ext cx="2768" cy="579"/>
            </a:xfrm>
            <a:prstGeom prst="wedgeRoundRectCallout">
              <a:avLst>
                <a:gd name="adj1" fmla="val 56037"/>
                <a:gd name="adj2" fmla="val 41435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后来，人们发明了一些计数符号，这些计数符号叫做数字。</a:t>
              </a:r>
              <a:endParaRPr 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>
            <a:off x="1614506" y="2478895"/>
            <a:ext cx="7185025" cy="2079625"/>
            <a:chOff x="385" y="1768"/>
            <a:chExt cx="4526" cy="1310"/>
          </a:xfrm>
        </p:grpSpPr>
        <p:pic>
          <p:nvPicPr>
            <p:cNvPr id="12293" name="Picture 7" descr="2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8" y="1768"/>
              <a:ext cx="3433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Rectangle 9"/>
            <p:cNvSpPr>
              <a:spLocks noChangeArrowheads="1"/>
            </p:cNvSpPr>
            <p:nvPr/>
          </p:nvSpPr>
          <p:spPr bwMode="auto">
            <a:xfrm>
              <a:off x="385" y="1856"/>
              <a:ext cx="2880" cy="1221"/>
            </a:xfrm>
            <a:prstGeom prst="rect">
              <a:avLst/>
            </a:prstGeom>
            <a:noFill/>
            <a:ln w="12700" algn="ctr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巴比伦数字：</a:t>
              </a:r>
            </a:p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中国数字：</a:t>
              </a:r>
            </a:p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罗马数字：</a:t>
              </a: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614506" y="4931740"/>
            <a:ext cx="8180754" cy="46166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它们分别代表阿拉伯数字中的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0783" y="3408364"/>
            <a:ext cx="4050435" cy="23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0"/>
          <p:cNvGrpSpPr/>
          <p:nvPr/>
        </p:nvGrpSpPr>
        <p:grpSpPr bwMode="auto">
          <a:xfrm>
            <a:off x="1816100" y="1314451"/>
            <a:ext cx="7941799" cy="2428533"/>
            <a:chOff x="721815" y="1275544"/>
            <a:chExt cx="7940655" cy="2428533"/>
          </a:xfrm>
        </p:grpSpPr>
        <p:grpSp>
          <p:nvGrpSpPr>
            <p:cNvPr id="3" name="组合 6"/>
            <p:cNvGrpSpPr/>
            <p:nvPr/>
          </p:nvGrpSpPr>
          <p:grpSpPr bwMode="auto">
            <a:xfrm>
              <a:off x="1309105" y="1453344"/>
              <a:ext cx="5198314" cy="1126462"/>
              <a:chOff x="3118892" y="1783625"/>
              <a:chExt cx="4130451" cy="1125786"/>
            </a:xfrm>
          </p:grpSpPr>
          <p:sp>
            <p:nvSpPr>
              <p:cNvPr id="14" name="圆角矩形标注 4"/>
              <p:cNvSpPr>
                <a:spLocks noChangeArrowheads="1"/>
              </p:cNvSpPr>
              <p:nvPr/>
            </p:nvSpPr>
            <p:spPr bwMode="auto">
              <a:xfrm>
                <a:off x="3118892" y="1816943"/>
                <a:ext cx="4059823" cy="1070919"/>
              </a:xfrm>
              <a:prstGeom prst="wedgeRoundRectCallout">
                <a:avLst>
                  <a:gd name="adj1" fmla="val 56449"/>
                  <a:gd name="adj2" fmla="val 12762"/>
                  <a:gd name="adj3" fmla="val 16667"/>
                </a:avLst>
              </a:prstGeom>
              <a:noFill/>
              <a:ln w="28575" algn="ctr">
                <a:solidFill>
                  <a:srgbClr val="00B0F0"/>
                </a:solidFill>
                <a:rou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  <a:defRPr/>
                </a:pPr>
                <a:endParaRPr lang="zh-CN" altLang="en-US" kern="0">
                  <a:solidFill>
                    <a:schemeClr val="tx1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文本框 18"/>
              <p:cNvSpPr txBox="1"/>
              <p:nvPr/>
            </p:nvSpPr>
            <p:spPr>
              <a:xfrm>
                <a:off x="3186997" y="1783625"/>
                <a:ext cx="4062346" cy="11257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28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由于每个国家的文化背景不同，所以各国的数字也不一样。</a:t>
                </a:r>
              </a:p>
            </p:txBody>
          </p:sp>
        </p:grpSp>
        <p:grpSp>
          <p:nvGrpSpPr>
            <p:cNvPr id="4" name="组合 29"/>
            <p:cNvGrpSpPr/>
            <p:nvPr/>
          </p:nvGrpSpPr>
          <p:grpSpPr bwMode="auto">
            <a:xfrm>
              <a:off x="721815" y="1275544"/>
              <a:ext cx="6552256" cy="2093913"/>
              <a:chOff x="721815" y="1275544"/>
              <a:chExt cx="6552256" cy="2093913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721815" y="1275544"/>
                <a:ext cx="6552256" cy="2093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5" name="组合 6"/>
              <p:cNvGrpSpPr/>
              <p:nvPr/>
            </p:nvGrpSpPr>
            <p:grpSpPr bwMode="auto">
              <a:xfrm>
                <a:off x="3105611" y="1712230"/>
                <a:ext cx="4004217" cy="1018843"/>
                <a:chOff x="1612936" y="1932949"/>
                <a:chExt cx="5378534" cy="865274"/>
              </a:xfrm>
            </p:grpSpPr>
            <p:sp>
              <p:nvSpPr>
                <p:cNvPr id="13321" name="圆角矩形标注 4"/>
                <p:cNvSpPr>
                  <a:spLocks noChangeArrowheads="1"/>
                </p:cNvSpPr>
                <p:nvPr/>
              </p:nvSpPr>
              <p:spPr bwMode="auto">
                <a:xfrm>
                  <a:off x="1612936" y="1932949"/>
                  <a:ext cx="5170065" cy="865274"/>
                </a:xfrm>
                <a:prstGeom prst="wedgeRoundRectCallout">
                  <a:avLst>
                    <a:gd name="adj1" fmla="val 56188"/>
                    <a:gd name="adj2" fmla="val 32489"/>
                    <a:gd name="adj3" fmla="val 16667"/>
                  </a:avLst>
                </a:prstGeom>
                <a:solidFill>
                  <a:srgbClr val="FFFF99"/>
                </a:solidFill>
                <a:ln w="28575" algn="ctr">
                  <a:solidFill>
                    <a:srgbClr val="00B0F0"/>
                  </a:solidFill>
                  <a:round/>
                </a:ln>
              </p:spPr>
              <p:txBody>
                <a:bodyPr anchor="ctr"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22" name="文本框 28"/>
                <p:cNvSpPr txBox="1">
                  <a:spLocks noChangeArrowheads="1"/>
                </p:cNvSpPr>
                <p:nvPr/>
              </p:nvSpPr>
              <p:spPr bwMode="auto">
                <a:xfrm>
                  <a:off x="1836067" y="1956919"/>
                  <a:ext cx="5155403" cy="8035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这是阿拉伯数字，你知道它们是谁发明的吗？</a:t>
                  </a:r>
                </a:p>
              </p:txBody>
            </p:sp>
          </p:grpSp>
        </p:grpSp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1678" y="2273079"/>
              <a:ext cx="1430792" cy="143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矩形 13"/>
          <p:cNvSpPr>
            <a:spLocks noChangeArrowheads="1"/>
          </p:cNvSpPr>
          <p:nvPr/>
        </p:nvSpPr>
        <p:spPr bwMode="auto">
          <a:xfrm>
            <a:off x="660400" y="1816255"/>
            <a:ext cx="10872404" cy="27097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公元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世纪，印度人发明了一种只含有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个符号的计数方法。到公元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世纪开始使用“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0”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这个符号后来，这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个数字符号被阿拉伯人传入了欧洲，于是称之为印度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阿拉伯数字。</a:t>
            </a:r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auto">
          <a:xfrm>
            <a:off x="-128072" y="1144815"/>
            <a:ext cx="4440263" cy="574674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</a:ln>
        </p:spPr>
        <p:txBody>
          <a:bodyPr wrap="none" anchor="ctr"/>
          <a:lstStyle/>
          <a:p>
            <a:pPr latinLnBrk="1"/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阿拉伯数字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宽屏</PresentationFormat>
  <Paragraphs>162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2020-07-02T02:14:00Z</dcterms:created>
  <dcterms:modified xsi:type="dcterms:W3CDTF">2023-01-16T18:56:04Z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D2B743979A3242BA856BB0248B8061DA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