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9229C-3716-47FB-8BD2-115AE77377B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6E36A-B159-4780-994B-E82DECA9478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DB579-64ED-4369-A80E-8B193B1EE946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D309FC-7F11-4D0F-BAE6-A45A3DE9F99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A13A5A-282A-414F-BC41-405B29A3906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398472-B3B4-47EE-9F14-6AC91F08626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D72900D-4160-450E-8E0B-BA9059C3EED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903128C-DC1F-4850-A478-8BAB406CF5BD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694DDB-AED0-44E6-B2DD-93CCAB800A5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1C208F-45DE-4CA1-870E-118D087F049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D9B111-EC22-40CA-981E-7B7D9D56BE4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771B46-1BD1-4063-BD29-15AD621E394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8D4735-23C4-4CBF-91AE-9A0C775047F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6BCBA7-3348-42E3-A2BA-95175444B84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29D7F29-9B24-44A2-8AF2-A18A253C1DAF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995110" y="1582634"/>
            <a:ext cx="695844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dirty="0">
                <a:solidFill>
                  <a:srgbClr val="000000"/>
                </a:solidFill>
                <a:latin typeface="Adobe Garamond Pro Bold" pitchFamily="18" charset="0"/>
                <a:ea typeface="方正美黑简体" pitchFamily="65" charset="-122"/>
              </a:rPr>
              <a:t>Unit 1 My name's Gina.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2128976" y="3326215"/>
            <a:ext cx="46907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2400" b="1" dirty="0">
                <a:solidFill>
                  <a:srgbClr val="FF0000"/>
                </a:solidFill>
                <a:latin typeface="Dotum" pitchFamily="34" charset="-127"/>
                <a:ea typeface="Dotum" pitchFamily="34" charset="-127"/>
              </a:rPr>
              <a:t>Section A(Grammar Focus～3c)</a:t>
            </a:r>
            <a:endParaRPr lang="en-US" altLang="zh-CN" sz="2400" b="1" dirty="0">
              <a:solidFill>
                <a:srgbClr val="FF0000"/>
              </a:solidFill>
              <a:latin typeface="Dotum" pitchFamily="34" charset="-127"/>
              <a:ea typeface="Dotum" pitchFamily="34" charset="-127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68200" y="4962556"/>
            <a:ext cx="3812262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971600" y="1152078"/>
            <a:ext cx="7162800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三、根据汉语完成句子。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你叫什么名字？</a:t>
            </a:r>
            <a:endParaRPr lang="zh-CN" altLang="en-US" sz="2000" i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________________name?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不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他不是。他是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Jack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endParaRPr lang="zh-CN" altLang="en-US" sz="2000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 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 is Jack.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你是比尔吗？不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我是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Bob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—__________Bill?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Bob.</a:t>
            </a:r>
          </a:p>
        </p:txBody>
      </p:sp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1295400" y="2187352"/>
            <a:ext cx="1470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What's your </a:t>
            </a:r>
          </a:p>
        </p:txBody>
      </p:sp>
      <p:sp>
        <p:nvSpPr>
          <p:cNvPr id="228356" name="Text Box 4"/>
          <p:cNvSpPr txBox="1">
            <a:spLocks noChangeArrowheads="1"/>
          </p:cNvSpPr>
          <p:nvPr/>
        </p:nvSpPr>
        <p:spPr bwMode="auto">
          <a:xfrm>
            <a:off x="1295400" y="3101752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No</a:t>
            </a:r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2438400" y="3101752"/>
            <a:ext cx="595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isn't</a:t>
            </a: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3505200" y="3101752"/>
            <a:ext cx="481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He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1447800" y="4016152"/>
            <a:ext cx="1073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Are you </a:t>
            </a:r>
          </a:p>
        </p:txBody>
      </p:sp>
      <p:sp>
        <p:nvSpPr>
          <p:cNvPr id="228360" name="Text Box 8"/>
          <p:cNvSpPr txBox="1">
            <a:spLocks noChangeArrowheads="1"/>
          </p:cNvSpPr>
          <p:nvPr/>
        </p:nvSpPr>
        <p:spPr bwMode="auto">
          <a:xfrm>
            <a:off x="2057400" y="4473352"/>
            <a:ext cx="5111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I'm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83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5" grpId="0"/>
      <p:bldP spid="228356" grpId="0"/>
      <p:bldP spid="228357" grpId="0"/>
      <p:bldP spid="228358" grpId="0"/>
      <p:bldP spid="228359" grpId="0"/>
      <p:bldP spid="2283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827584" y="1676400"/>
            <a:ext cx="60198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他是杰克吗？不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他的名字叫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Mike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—________Jack?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—No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Mike.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15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她叫什么？她叫辛迪。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—What's _____name?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—_________Cindy.</a:t>
            </a:r>
          </a:p>
        </p:txBody>
      </p:sp>
      <p:sp>
        <p:nvSpPr>
          <p:cNvPr id="229379" name="Text Box 3"/>
          <p:cNvSpPr txBox="1">
            <a:spLocks noChangeArrowheads="1"/>
          </p:cNvSpPr>
          <p:nvPr/>
        </p:nvSpPr>
        <p:spPr bwMode="auto">
          <a:xfrm>
            <a:off x="1447800" y="2209800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Is he </a:t>
            </a: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1905000" y="2667000"/>
            <a:ext cx="1300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his name's </a:t>
            </a: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2133600" y="3581400"/>
            <a:ext cx="50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her</a:t>
            </a:r>
          </a:p>
        </p:txBody>
      </p:sp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1524000" y="4038600"/>
            <a:ext cx="709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She's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9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/>
      <p:bldP spid="229380" grpId="0"/>
      <p:bldP spid="229381" grpId="0"/>
      <p:bldP spid="2293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539552" y="718643"/>
            <a:ext cx="822960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单元语法精讲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一、一般现在时中的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动词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动词的形式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在一般现在时的句子中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动词有三种形式：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am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be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动词的用法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(1)am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用于主语为第一人称单数代词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的情况。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(2)is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用于主语为第三人称单数代词、可数名词单数或不可数名词的情况。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(3)are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用于主语为人称代词复数、第二人称代词或可数名词复数的情况。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85800" y="991946"/>
            <a:ext cx="8229600" cy="37272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动词的缩写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I'm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you're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he's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 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she's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what's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isn't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it's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not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aren't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＝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they're</a:t>
            </a:r>
            <a:endParaRPr lang="en-US" altLang="zh-CN" sz="20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注意</a:t>
            </a:r>
            <a:r>
              <a:rPr lang="en-US" altLang="zh-CN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动词在以下几种情况下不能缩写：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在肯定简略回答中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如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 am.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或</a:t>
            </a:r>
            <a:r>
              <a:rPr lang="zh-CN" altLang="en-US" sz="20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he/she/it is.</a:t>
            </a:r>
            <a:r>
              <a:rPr lang="en-US" altLang="zh-CN" sz="20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(2)this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不缩写。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(3)am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not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不缩写。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591344" y="1012734"/>
            <a:ext cx="8229600" cy="3347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24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</a:t>
            </a:r>
            <a:r>
              <a:rPr lang="zh-CN" altLang="en-US" sz="24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动词的一般现在时的各种句式</a:t>
            </a:r>
            <a:endParaRPr lang="zh-CN" alt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肯定句：主语＋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am/is/are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＋其他。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否定式：主语＋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am/is/are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＋其他。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一般疑问句：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Am/Is/Are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＋主语＋其他？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肯定回答：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zh-CN" altLang="en-US" sz="24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主语＋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am/is/are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否定回答：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4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主语＋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am/is/are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not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251520" y="620688"/>
            <a:ext cx="8077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二、人称代词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人称代词是用来指代人或物的代词。人称代词有单、复数两种形式。</a:t>
            </a:r>
          </a:p>
        </p:txBody>
      </p:sp>
      <p:graphicFrame>
        <p:nvGraphicFramePr>
          <p:cNvPr id="223235" name="Group 3"/>
          <p:cNvGraphicFramePr>
            <a:graphicFrameLocks noGrp="1"/>
          </p:cNvGraphicFramePr>
          <p:nvPr/>
        </p:nvGraphicFramePr>
        <p:xfrm>
          <a:off x="1165920" y="1916088"/>
          <a:ext cx="6477000" cy="1600200"/>
        </p:xfrm>
        <a:graphic>
          <a:graphicData uri="http://schemas.openxmlformats.org/drawingml/2006/table">
            <a:tbl>
              <a:tblPr/>
              <a:tblGrid>
                <a:gridCol w="923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1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1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1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6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1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第一人称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第二人称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第三人称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单数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she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it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复数</a:t>
                      </a: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we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you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they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3265" name="Rectangle 33"/>
          <p:cNvSpPr>
            <a:spLocks noChangeArrowheads="1"/>
          </p:cNvSpPr>
          <p:nvPr/>
        </p:nvSpPr>
        <p:spPr bwMode="auto">
          <a:xfrm>
            <a:off x="327720" y="3744888"/>
            <a:ext cx="8077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注意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】①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人称代词有人称、数的变化。②有性别之分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特别是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指男性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she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指女性。③此表所讲述的是人称代词主格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在句子中主要用来作主语。④通常人称代词排列顺序为：第二人称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第三人称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第一人称；复数排列顺序为：第一人称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第二人称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第三人称。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683568" y="836712"/>
            <a:ext cx="792480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三、形容词性物主代词</a:t>
            </a: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本课所学的形容词性物主代词有：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your(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你的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ngLiU_HKSCS" pitchFamily="18" charset="-120"/>
                <a:cs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his(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他的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她的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。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注意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】①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形容词性物主代词必须置于名词前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修饰限定名词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作定语。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my key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我的钥匙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his name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他的名字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②名词前若有形容词性物主代词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不可再出现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an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the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this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等之类的限定修饰词。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eg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</a:p>
          <a:p>
            <a:pPr indent="268605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 ruler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她的直尺　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 a ruler(×)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1043608" y="1625600"/>
            <a:ext cx="8001000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单元语法强化训练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一、用所给词的适当形式填空。</a:t>
            </a:r>
            <a:endParaRPr lang="zh-CN" altLang="en-US" sz="20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boy.______ name is Tom.(he)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is a girl._______ name is Lucy.(she)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What's ______name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(you)</a:t>
            </a: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—______name is Mary.(I)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____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name is </a:t>
            </a:r>
            <a:r>
              <a:rPr lang="en-US" altLang="zh-CN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Leilei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.____ am English.(I)</a:t>
            </a:r>
          </a:p>
        </p:txBody>
      </p:sp>
      <p:sp>
        <p:nvSpPr>
          <p:cNvPr id="225283" name="Text Box 3"/>
          <p:cNvSpPr txBox="1">
            <a:spLocks noChangeArrowheads="1"/>
          </p:cNvSpPr>
          <p:nvPr/>
        </p:nvSpPr>
        <p:spPr bwMode="auto">
          <a:xfrm>
            <a:off x="1524000" y="2590800"/>
            <a:ext cx="481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</a:p>
        </p:txBody>
      </p:sp>
      <p:sp>
        <p:nvSpPr>
          <p:cNvPr id="225284" name="Text Box 4"/>
          <p:cNvSpPr txBox="1">
            <a:spLocks noChangeArrowheads="1"/>
          </p:cNvSpPr>
          <p:nvPr/>
        </p:nvSpPr>
        <p:spPr bwMode="auto">
          <a:xfrm>
            <a:off x="3048000" y="2590800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</a:t>
            </a:r>
          </a:p>
        </p:txBody>
      </p:sp>
      <p:sp>
        <p:nvSpPr>
          <p:cNvPr id="225285" name="Text Box 5"/>
          <p:cNvSpPr txBox="1">
            <a:spLocks noChangeArrowheads="1"/>
          </p:cNvSpPr>
          <p:nvPr/>
        </p:nvSpPr>
        <p:spPr bwMode="auto">
          <a:xfrm>
            <a:off x="1600200" y="3048000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</a:t>
            </a:r>
          </a:p>
        </p:txBody>
      </p:sp>
      <p:sp>
        <p:nvSpPr>
          <p:cNvPr id="225286" name="Text Box 6"/>
          <p:cNvSpPr txBox="1">
            <a:spLocks noChangeArrowheads="1"/>
          </p:cNvSpPr>
          <p:nvPr/>
        </p:nvSpPr>
        <p:spPr bwMode="auto">
          <a:xfrm>
            <a:off x="3352800" y="3048000"/>
            <a:ext cx="565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</a:t>
            </a:r>
          </a:p>
        </p:txBody>
      </p:sp>
      <p:sp>
        <p:nvSpPr>
          <p:cNvPr id="225287" name="Text Box 7"/>
          <p:cNvSpPr txBox="1">
            <a:spLocks noChangeArrowheads="1"/>
          </p:cNvSpPr>
          <p:nvPr/>
        </p:nvSpPr>
        <p:spPr bwMode="auto">
          <a:xfrm>
            <a:off x="2438400" y="3505200"/>
            <a:ext cx="649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</a:p>
        </p:txBody>
      </p:sp>
      <p:sp>
        <p:nvSpPr>
          <p:cNvPr id="225288" name="Text Box 8"/>
          <p:cNvSpPr txBox="1">
            <a:spLocks noChangeArrowheads="1"/>
          </p:cNvSpPr>
          <p:nvPr/>
        </p:nvSpPr>
        <p:spPr bwMode="auto">
          <a:xfrm>
            <a:off x="1524000" y="3962400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</a:p>
        </p:txBody>
      </p:sp>
      <p:sp>
        <p:nvSpPr>
          <p:cNvPr id="225289" name="Text Box 9"/>
          <p:cNvSpPr txBox="1">
            <a:spLocks noChangeArrowheads="1"/>
          </p:cNvSpPr>
          <p:nvPr/>
        </p:nvSpPr>
        <p:spPr bwMode="auto">
          <a:xfrm>
            <a:off x="3733800" y="4419600"/>
            <a:ext cx="268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</p:txBody>
      </p:sp>
      <p:sp>
        <p:nvSpPr>
          <p:cNvPr id="225290" name="Text Box 10"/>
          <p:cNvSpPr txBox="1">
            <a:spLocks noChangeArrowheads="1"/>
          </p:cNvSpPr>
          <p:nvPr/>
        </p:nvSpPr>
        <p:spPr bwMode="auto">
          <a:xfrm>
            <a:off x="1600200" y="4419600"/>
            <a:ext cx="5365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/>
      <p:bldP spid="225284" grpId="0"/>
      <p:bldP spid="225285" grpId="0"/>
      <p:bldP spid="225286" grpId="0"/>
      <p:bldP spid="225287" grpId="0"/>
      <p:bldP spid="225288" grpId="0"/>
      <p:bldP spid="225289" grpId="0"/>
      <p:bldP spid="22529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 Box 2"/>
          <p:cNvSpPr txBox="1">
            <a:spLocks noChangeArrowheads="1"/>
          </p:cNvSpPr>
          <p:nvPr/>
        </p:nvSpPr>
        <p:spPr bwMode="auto">
          <a:xfrm>
            <a:off x="1447800" y="2064296"/>
            <a:ext cx="1073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Are you 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3657600" y="1835696"/>
            <a:ext cx="642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Yes </a:t>
            </a:r>
          </a:p>
        </p:txBody>
      </p:sp>
      <p:graphicFrame>
        <p:nvGraphicFramePr>
          <p:cNvPr id="226308" name="Object 4"/>
          <p:cNvGraphicFramePr>
            <a:graphicFrameLocks noChangeAspect="1"/>
          </p:cNvGraphicFramePr>
          <p:nvPr/>
        </p:nvGraphicFramePr>
        <p:xfrm>
          <a:off x="838200" y="692696"/>
          <a:ext cx="7526338" cy="505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7694930" imgH="4991100" progId="Word.Document.8">
                  <p:embed/>
                </p:oleObj>
              </mc:Choice>
              <mc:Fallback>
                <p:oleObj name="Document" r:id="rId3" imgW="7694930" imgH="4991100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692696"/>
                        <a:ext cx="7526338" cy="505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4343400" y="2216696"/>
            <a:ext cx="962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I'm not </a:t>
            </a:r>
          </a:p>
        </p:txBody>
      </p:sp>
      <p:sp>
        <p:nvSpPr>
          <p:cNvPr id="226310" name="Text Box 6"/>
          <p:cNvSpPr txBox="1">
            <a:spLocks noChangeArrowheads="1"/>
          </p:cNvSpPr>
          <p:nvPr/>
        </p:nvSpPr>
        <p:spPr bwMode="auto">
          <a:xfrm>
            <a:off x="1447800" y="3512096"/>
            <a:ext cx="733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Is he </a:t>
            </a:r>
          </a:p>
        </p:txBody>
      </p:sp>
      <p:sp>
        <p:nvSpPr>
          <p:cNvPr id="226311" name="Text Box 7"/>
          <p:cNvSpPr txBox="1">
            <a:spLocks noChangeArrowheads="1"/>
          </p:cNvSpPr>
          <p:nvPr/>
        </p:nvSpPr>
        <p:spPr bwMode="auto">
          <a:xfrm>
            <a:off x="2938463" y="3283496"/>
            <a:ext cx="642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Yes </a:t>
            </a:r>
          </a:p>
        </p:txBody>
      </p:sp>
      <p:sp>
        <p:nvSpPr>
          <p:cNvPr id="226312" name="Text Box 8"/>
          <p:cNvSpPr txBox="1">
            <a:spLocks noChangeArrowheads="1"/>
          </p:cNvSpPr>
          <p:nvPr/>
        </p:nvSpPr>
        <p:spPr bwMode="auto">
          <a:xfrm>
            <a:off x="4038600" y="3283496"/>
            <a:ext cx="415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is </a:t>
            </a:r>
          </a:p>
        </p:txBody>
      </p:sp>
      <p:sp>
        <p:nvSpPr>
          <p:cNvPr id="226313" name="Text Box 9"/>
          <p:cNvSpPr txBox="1">
            <a:spLocks noChangeArrowheads="1"/>
          </p:cNvSpPr>
          <p:nvPr/>
        </p:nvSpPr>
        <p:spPr bwMode="auto">
          <a:xfrm>
            <a:off x="3962400" y="3664496"/>
            <a:ext cx="658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isn't </a:t>
            </a:r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1447800" y="4883696"/>
            <a:ext cx="831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Is she </a:t>
            </a:r>
          </a:p>
        </p:txBody>
      </p:sp>
      <p:sp>
        <p:nvSpPr>
          <p:cNvPr id="226315" name="Text Box 11"/>
          <p:cNvSpPr txBox="1">
            <a:spLocks noChangeArrowheads="1"/>
          </p:cNvSpPr>
          <p:nvPr/>
        </p:nvSpPr>
        <p:spPr bwMode="auto">
          <a:xfrm>
            <a:off x="3429000" y="4655096"/>
            <a:ext cx="642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Yes </a:t>
            </a:r>
          </a:p>
        </p:txBody>
      </p:sp>
      <p:sp>
        <p:nvSpPr>
          <p:cNvPr id="226316" name="Text Box 12"/>
          <p:cNvSpPr txBox="1">
            <a:spLocks noChangeArrowheads="1"/>
          </p:cNvSpPr>
          <p:nvPr/>
        </p:nvSpPr>
        <p:spPr bwMode="auto">
          <a:xfrm>
            <a:off x="4953000" y="4655096"/>
            <a:ext cx="4159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is </a:t>
            </a:r>
          </a:p>
        </p:txBody>
      </p:sp>
      <p:sp>
        <p:nvSpPr>
          <p:cNvPr id="226317" name="Text Box 13"/>
          <p:cNvSpPr txBox="1">
            <a:spLocks noChangeArrowheads="1"/>
          </p:cNvSpPr>
          <p:nvPr/>
        </p:nvSpPr>
        <p:spPr bwMode="auto">
          <a:xfrm>
            <a:off x="4267200" y="5112296"/>
            <a:ext cx="6588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isn't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6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6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6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26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6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/>
      <p:bldP spid="226307" grpId="0"/>
      <p:bldP spid="226309" grpId="0"/>
      <p:bldP spid="226310" grpId="0"/>
      <p:bldP spid="226311" grpId="0"/>
      <p:bldP spid="226312" grpId="0"/>
      <p:bldP spid="226313" grpId="0"/>
      <p:bldP spid="226314" grpId="0"/>
      <p:bldP spid="226315" grpId="0"/>
      <p:bldP spid="226316" grpId="0"/>
      <p:bldP spid="2263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755576" y="1524000"/>
            <a:ext cx="76200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name is </a:t>
            </a:r>
            <a:r>
              <a:rPr lang="en-US" altLang="zh-CN" sz="2000" u="sng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Gina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CN" sz="2000" b="1" i="1" u="sng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________________name?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What's his name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？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用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Bob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作答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000" b="1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________________Bob.</a:t>
            </a:r>
            <a:endParaRPr lang="en-US" altLang="zh-CN" sz="2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0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Her name is Cindy.(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改为同义句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endParaRPr lang="en-US" altLang="zh-CN" sz="2000" b="1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_________Cindy.</a:t>
            </a:r>
          </a:p>
        </p:txBody>
      </p:sp>
      <p:sp>
        <p:nvSpPr>
          <p:cNvPr id="227331" name="Text Box 3"/>
          <p:cNvSpPr txBox="1">
            <a:spLocks noChangeArrowheads="1"/>
          </p:cNvSpPr>
          <p:nvPr/>
        </p:nvSpPr>
        <p:spPr bwMode="auto">
          <a:xfrm>
            <a:off x="1143000" y="2057400"/>
            <a:ext cx="1470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What's your </a:t>
            </a:r>
          </a:p>
        </p:txBody>
      </p:sp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1143000" y="2971800"/>
            <a:ext cx="13573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His name's </a:t>
            </a:r>
          </a:p>
        </p:txBody>
      </p:sp>
      <p:sp>
        <p:nvSpPr>
          <p:cNvPr id="227333" name="Text Box 5"/>
          <p:cNvSpPr txBox="1">
            <a:spLocks noChangeArrowheads="1"/>
          </p:cNvSpPr>
          <p:nvPr/>
        </p:nvSpPr>
        <p:spPr bwMode="auto">
          <a:xfrm>
            <a:off x="1143000" y="3886200"/>
            <a:ext cx="7096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She's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7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7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/>
      <p:bldP spid="227332" grpId="0"/>
      <p:bldP spid="227333" grpId="0"/>
    </p:bldLst>
  </p:timing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618</Words>
  <Application>Microsoft Office PowerPoint</Application>
  <PresentationFormat>全屏显示(4:3)</PresentationFormat>
  <Paragraphs>107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Adobe Garamond Pro Bold</vt:lpstr>
      <vt:lpstr>Dotum</vt:lpstr>
      <vt:lpstr>MingLiU_HKSCS</vt:lpstr>
      <vt:lpstr>方正美黑简体</vt:lpstr>
      <vt:lpstr>黑体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Document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2017-10-10T07:06:00Z</dcterms:created>
  <dcterms:modified xsi:type="dcterms:W3CDTF">2023-01-16T18:56:43Z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A24BE61AF4CA4079822A7AC1904B2189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