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20" d="100"/>
          <a:sy n="120" d="100"/>
        </p:scale>
        <p:origin x="-1452" y="-6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  <a:t>6</a:t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3235"/>
            <a:ext cx="2133600" cy="11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12519"/>
            <a:ext cx="2895600" cy="1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1814"/>
            <a:ext cx="2133600" cy="1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4C8BAD86-478C-4E7C-8EB5-C76580EC86CC}" type="slidenum">
              <a:rPr lang="zh-CN" altLang="en-US"/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3086101"/>
            <a:ext cx="7772400" cy="814388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0500"/>
            <a:ext cx="6400800" cy="6286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1945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9"/>
            <a:ext cx="822960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3022105"/>
            <a:ext cx="9144000" cy="702469"/>
          </a:xfrm>
        </p:spPr>
        <p:txBody>
          <a:bodyPr vert="horz" lIns="76199" tIns="38099" rIns="76199" bIns="38099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3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Unit5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What will you do this weekend?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6016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 descr="G:\张津四年级（下）25课\新建文件夹\课文1.jpg课文1"/>
          <p:cNvPicPr>
            <a:picLocks noChangeAspect="1"/>
          </p:cNvPicPr>
          <p:nvPr/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>
          <a:xfrm>
            <a:off x="971021" y="789385"/>
            <a:ext cx="762000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AutoShape 4"/>
          <p:cNvSpPr/>
          <p:nvPr/>
        </p:nvSpPr>
        <p:spPr>
          <a:xfrm>
            <a:off x="762000" y="114300"/>
            <a:ext cx="48260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lang="zh-CN" altLang="en-US" sz="3665" b="1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0" name="Text Box 3"/>
          <p:cNvSpPr txBox="1"/>
          <p:nvPr/>
        </p:nvSpPr>
        <p:spPr>
          <a:xfrm>
            <a:off x="851958" y="114300"/>
            <a:ext cx="7139782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65" b="1" u="sng" dirty="0">
                <a:latin typeface="Arial" panose="020B0604020202020204" pitchFamily="34" charset="0"/>
                <a:ea typeface="黑体" panose="02010609060101010101" pitchFamily="49" charset="-122"/>
              </a:rPr>
              <a:t>just read</a:t>
            </a:r>
            <a:r>
              <a:rPr lang="zh-CN" altLang="en-US" sz="2000" b="1" u="sng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阅读课文 理解课文内容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占位符 27650"/>
          <p:cNvSpPr>
            <a:spLocks noGrp="1"/>
          </p:cNvSpPr>
          <p:nvPr>
            <p:ph idx="1"/>
          </p:nvPr>
        </p:nvSpPr>
        <p:spPr/>
        <p:txBody>
          <a:bodyPr vert="horz" wrap="square" lIns="76199" tIns="38099" rIns="76199" bIns="38099" anchor="t"/>
          <a:lstStyle/>
          <a:p>
            <a:endParaRPr lang="zh-CN" altLang="en-US" dirty="0"/>
          </a:p>
        </p:txBody>
      </p:sp>
      <p:pic>
        <p:nvPicPr>
          <p:cNvPr id="35843" name="图片 27651" descr="G:\张津四年级（下）25课\新建文件夹\课文2.jpg课文2"/>
          <p:cNvPicPr>
            <a:picLocks noChangeAspect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>
          <a:xfrm>
            <a:off x="762000" y="171450"/>
            <a:ext cx="7620000" cy="47601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AutoShape 5"/>
          <p:cNvSpPr/>
          <p:nvPr/>
        </p:nvSpPr>
        <p:spPr>
          <a:xfrm>
            <a:off x="762000" y="1191"/>
            <a:ext cx="5016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lang="zh-CN" altLang="en-US" sz="3665" b="1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5845" name="Text Box 4"/>
          <p:cNvSpPr txBox="1"/>
          <p:nvPr/>
        </p:nvSpPr>
        <p:spPr>
          <a:xfrm>
            <a:off x="762000" y="0"/>
            <a:ext cx="7112000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65" b="1" u="sng" dirty="0">
                <a:latin typeface="Arial" panose="020B0604020202020204" pitchFamily="34" charset="0"/>
                <a:ea typeface="黑体" panose="02010609060101010101" pitchFamily="49" charset="-122"/>
              </a:rPr>
              <a:t>just read  </a:t>
            </a:r>
            <a:r>
              <a:rPr lang="zh-CN" altLang="en-US" sz="2000" b="1" u="sng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阅读课文 理解课文内容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93" y="19051"/>
            <a:ext cx="5853907" cy="6786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文本框 4"/>
          <p:cNvSpPr txBox="1"/>
          <p:nvPr/>
        </p:nvSpPr>
        <p:spPr>
          <a:xfrm>
            <a:off x="2641865" y="220266"/>
            <a:ext cx="4606396" cy="3231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5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Answer the question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按课文内容填空</a:t>
            </a:r>
          </a:p>
        </p:txBody>
      </p:sp>
      <p:sp>
        <p:nvSpPr>
          <p:cNvPr id="36868" name="文本框 5"/>
          <p:cNvSpPr txBox="1"/>
          <p:nvPr/>
        </p:nvSpPr>
        <p:spPr>
          <a:xfrm>
            <a:off x="1124480" y="2013348"/>
            <a:ext cx="7000875" cy="451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Lisa</a:t>
            </a:r>
            <a:r>
              <a:rPr lang="en-US" altLang="zh-CN" sz="233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would like </a:t>
            </a:r>
            <a:r>
              <a:rPr lang="en-US" altLang="zh-CN" sz="2335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 and __________ .</a:t>
            </a:r>
          </a:p>
        </p:txBody>
      </p:sp>
      <p:sp>
        <p:nvSpPr>
          <p:cNvPr id="36869" name="文本框 6"/>
          <p:cNvSpPr txBox="1"/>
          <p:nvPr/>
        </p:nvSpPr>
        <p:spPr>
          <a:xfrm>
            <a:off x="1086115" y="2792016"/>
            <a:ext cx="7277364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Father</a:t>
            </a:r>
            <a:r>
              <a:rPr lang="en-US" altLang="zh-CN" sz="233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would like</a:t>
            </a:r>
            <a:r>
              <a:rPr lang="en-US" altLang="zh-CN" sz="366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2335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en-US" altLang="zh-CN" sz="2335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 .</a:t>
            </a:r>
          </a:p>
        </p:txBody>
      </p:sp>
      <p:sp>
        <p:nvSpPr>
          <p:cNvPr id="36870" name="文本框 7"/>
          <p:cNvSpPr txBox="1"/>
          <p:nvPr/>
        </p:nvSpPr>
        <p:spPr>
          <a:xfrm>
            <a:off x="1062302" y="3806429"/>
            <a:ext cx="7022042" cy="451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Mother</a:t>
            </a:r>
            <a:r>
              <a:rPr lang="en-US" altLang="zh-CN" sz="233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would like </a:t>
            </a:r>
            <a:r>
              <a:rPr lang="en-US" altLang="zh-CN" sz="2335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______________and___________.</a:t>
            </a:r>
          </a:p>
        </p:txBody>
      </p:sp>
      <p:sp>
        <p:nvSpPr>
          <p:cNvPr id="2" name="文本框 8"/>
          <p:cNvSpPr txBox="1"/>
          <p:nvPr/>
        </p:nvSpPr>
        <p:spPr>
          <a:xfrm>
            <a:off x="3454136" y="2007394"/>
            <a:ext cx="202670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EF5E0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</a:t>
            </a:r>
            <a:r>
              <a:rPr lang="en-US" altLang="zh-CN" sz="2000" b="1" dirty="0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hamburger</a:t>
            </a:r>
          </a:p>
        </p:txBody>
      </p:sp>
      <p:sp>
        <p:nvSpPr>
          <p:cNvPr id="20488" name="文本框 9"/>
          <p:cNvSpPr txBox="1"/>
          <p:nvPr/>
        </p:nvSpPr>
        <p:spPr>
          <a:xfrm>
            <a:off x="6410854" y="2014538"/>
            <a:ext cx="1670844" cy="451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335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</a:t>
            </a:r>
            <a:r>
              <a:rPr lang="en-US" altLang="zh-CN" sz="2335" b="1" dirty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2335" b="1" dirty="0">
                <a:latin typeface="Comic Sans MS" panose="030F0702030302020204" pitchFamily="66" charset="0"/>
                <a:ea typeface="黑体" panose="02010609060101010101" pitchFamily="49" charset="-122"/>
              </a:rPr>
              <a:t>Coke</a:t>
            </a:r>
          </a:p>
        </p:txBody>
      </p:sp>
      <p:sp>
        <p:nvSpPr>
          <p:cNvPr id="36873" name="文本框 11"/>
          <p:cNvSpPr txBox="1"/>
          <p:nvPr/>
        </p:nvSpPr>
        <p:spPr>
          <a:xfrm>
            <a:off x="3915834" y="3324225"/>
            <a:ext cx="1418167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endParaRPr lang="zh-CN" altLang="en-US" sz="3665" b="1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文本框 14"/>
          <p:cNvSpPr txBox="1"/>
          <p:nvPr/>
        </p:nvSpPr>
        <p:spPr>
          <a:xfrm>
            <a:off x="3795449" y="2957513"/>
            <a:ext cx="211798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some</a:t>
            </a:r>
            <a:r>
              <a:rPr lang="en-US" altLang="zh-CN" sz="2000" b="1" dirty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Comic Sans MS" panose="030F0702030302020204" pitchFamily="66" charset="0"/>
                <a:ea typeface="黑体" panose="02010609060101010101" pitchFamily="49" charset="-122"/>
              </a:rPr>
              <a:t>bread</a:t>
            </a:r>
          </a:p>
        </p:txBody>
      </p:sp>
      <p:sp>
        <p:nvSpPr>
          <p:cNvPr id="20491" name="文本框 15"/>
          <p:cNvSpPr txBox="1"/>
          <p:nvPr/>
        </p:nvSpPr>
        <p:spPr>
          <a:xfrm>
            <a:off x="6215063" y="2840831"/>
            <a:ext cx="1838854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sausage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20492" name="文本框 16"/>
          <p:cNvSpPr txBox="1"/>
          <p:nvPr/>
        </p:nvSpPr>
        <p:spPr>
          <a:xfrm>
            <a:off x="3796772" y="3758803"/>
            <a:ext cx="185605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some </a:t>
            </a:r>
            <a:r>
              <a:rPr lang="en-US" altLang="zh-CN" sz="2000" b="1" dirty="0">
                <a:latin typeface="Comic Sans MS" panose="030F0702030302020204" pitchFamily="66" charset="0"/>
                <a:ea typeface="黑体" panose="02010609060101010101" pitchFamily="49" charset="-122"/>
              </a:rPr>
              <a:t>cake</a:t>
            </a:r>
            <a:endParaRPr lang="en-US" altLang="zh-CN" sz="2000" b="1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0493" name="文本框 17"/>
          <p:cNvSpPr txBox="1"/>
          <p:nvPr/>
        </p:nvSpPr>
        <p:spPr>
          <a:xfrm>
            <a:off x="6265333" y="3758803"/>
            <a:ext cx="187854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latin typeface="Comic Sans MS" panose="030F0702030302020204" pitchFamily="66" charset="0"/>
                <a:ea typeface="黑体" panose="02010609060101010101" pitchFamily="49" charset="-122"/>
              </a:rPr>
              <a:t>chicken</a:t>
            </a:r>
          </a:p>
        </p:txBody>
      </p:sp>
      <p:pic>
        <p:nvPicPr>
          <p:cNvPr id="22546" name="图片 5" descr="e7cd7b899e510fb31208fdb1d333c895d1430c8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604" y="2563417"/>
            <a:ext cx="850636" cy="277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图片 6" descr="e7cd7b899e510fb31208fdb1d333c895d1430c8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4605" y="2680098"/>
            <a:ext cx="849313" cy="277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图片 8" descr="G:\张津四年级（下）25课\新建文件夹\cake1.jpgcake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B65914"/>
              </a:clrFrom>
              <a:clrTo>
                <a:srgbClr val="B659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147" y="3368279"/>
            <a:ext cx="428625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0" name="图片 9" descr="G:\张津四年级（下）25课\新建文件夹\cake1.jpgcake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D69143"/>
              </a:clrFrom>
              <a:clrTo>
                <a:srgbClr val="D6914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000" y="3368279"/>
            <a:ext cx="411428" cy="429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1" name="图片 10" descr="鸡腿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2137" y="3214688"/>
            <a:ext cx="781843" cy="79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2" name="图片 11" descr="G:\张津四年级（下）25课\新建文件夹\cake1.jpgcake1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668" y="3368279"/>
            <a:ext cx="41936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4" name="Picture 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21198" y="1113235"/>
            <a:ext cx="583406" cy="894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5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823" y="1152525"/>
            <a:ext cx="930010" cy="8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6" name="Picture 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557323" y="2405063"/>
            <a:ext cx="474927" cy="6393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7" name="Picture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32250" y="2399111"/>
            <a:ext cx="478896" cy="62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8" name="Picture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466167" y="2361010"/>
            <a:ext cx="441854" cy="63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8" grpId="0"/>
      <p:bldP spid="3" grpId="0"/>
      <p:bldP spid="20491" grpId="0"/>
      <p:bldP spid="20491" grpId="1"/>
      <p:bldP spid="20492" grpId="0"/>
      <p:bldP spid="204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416087" y="4763"/>
            <a:ext cx="343616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4000" b="1" kern="1200" cap="none" spc="0" normalizeH="0" baseline="0" noProof="1">
                <a:ln w="22225">
                  <a:solidFill>
                    <a:srgbClr val="4584D3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D028">
                      <a:satMod val="175000"/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  <a:sym typeface="+mn-ea"/>
              </a:rPr>
              <a:t>H</a:t>
            </a:r>
            <a:r>
              <a:rPr kumimoji="0" lang="en-US" altLang="zh-CN" sz="3665" b="1" kern="1200" cap="none" spc="0" normalizeH="0" baseline="0" noProof="1">
                <a:ln w="22225">
                  <a:solidFill>
                    <a:srgbClr val="4584D3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D028">
                      <a:satMod val="175000"/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  <a:sym typeface="+mn-ea"/>
              </a:rPr>
              <a:t>omework</a:t>
            </a:r>
          </a:p>
        </p:txBody>
      </p:sp>
      <p:sp>
        <p:nvSpPr>
          <p:cNvPr id="37891" name="TextBox 4"/>
          <p:cNvSpPr txBox="1"/>
          <p:nvPr/>
        </p:nvSpPr>
        <p:spPr>
          <a:xfrm>
            <a:off x="797720" y="2641998"/>
            <a:ext cx="7612063" cy="9125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1).</a:t>
            </a:r>
            <a:r>
              <a:rPr lang="zh-CN" altLang="en-US" sz="2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把本课所学单词写在作业本上，按照四线三格的格式正确书写。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2" name="TextBox 5"/>
          <p:cNvSpPr txBox="1"/>
          <p:nvPr/>
        </p:nvSpPr>
        <p:spPr>
          <a:xfrm>
            <a:off x="825500" y="3470673"/>
            <a:ext cx="7556500" cy="9125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2).</a:t>
            </a:r>
            <a:r>
              <a:rPr lang="zh-CN" altLang="en-US" sz="2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利用所学句子跟同学进行简单的口语交流，表达出自己喜欢的食物，注意单复数的变化。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52261" y="950119"/>
            <a:ext cx="113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52262" y="1128713"/>
            <a:ext cx="109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60198" y="1275160"/>
            <a:ext cx="113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52261" y="1437085"/>
            <a:ext cx="113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520408" y="950119"/>
            <a:ext cx="1312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88" name="直接连接符 37887"/>
          <p:cNvCxnSpPr/>
          <p:nvPr/>
        </p:nvCxnSpPr>
        <p:spPr>
          <a:xfrm flipH="1" flipV="1">
            <a:off x="4520408" y="1088232"/>
            <a:ext cx="1312333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04" name="直接连接符 37903"/>
          <p:cNvCxnSpPr/>
          <p:nvPr/>
        </p:nvCxnSpPr>
        <p:spPr>
          <a:xfrm>
            <a:off x="4520408" y="1275160"/>
            <a:ext cx="1312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17" name="直接连接符 37916"/>
          <p:cNvCxnSpPr/>
          <p:nvPr/>
        </p:nvCxnSpPr>
        <p:spPr>
          <a:xfrm>
            <a:off x="4520408" y="1437085"/>
            <a:ext cx="1312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23" name="直接连接符 37922"/>
          <p:cNvCxnSpPr/>
          <p:nvPr/>
        </p:nvCxnSpPr>
        <p:spPr>
          <a:xfrm>
            <a:off x="6372490" y="950119"/>
            <a:ext cx="96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26" name="直接连接符 37925"/>
          <p:cNvCxnSpPr/>
          <p:nvPr/>
        </p:nvCxnSpPr>
        <p:spPr>
          <a:xfrm>
            <a:off x="6372490" y="1090613"/>
            <a:ext cx="96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30" name="直接连接符 37929"/>
          <p:cNvCxnSpPr/>
          <p:nvPr/>
        </p:nvCxnSpPr>
        <p:spPr>
          <a:xfrm>
            <a:off x="6372490" y="1271588"/>
            <a:ext cx="96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48" name="直接连接符 37947"/>
          <p:cNvCxnSpPr/>
          <p:nvPr/>
        </p:nvCxnSpPr>
        <p:spPr>
          <a:xfrm>
            <a:off x="6372490" y="1437085"/>
            <a:ext cx="96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5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93272" y="915591"/>
            <a:ext cx="1098021" cy="6322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6" name="矩形 37960"/>
          <p:cNvSpPr/>
          <p:nvPr/>
        </p:nvSpPr>
        <p:spPr>
          <a:xfrm>
            <a:off x="4451615" y="573881"/>
            <a:ext cx="1500188" cy="9125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65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en-US" altLang="zh-CN" sz="2665" dirty="0">
                <a:latin typeface="Arial" panose="020B0604020202020204" pitchFamily="34" charset="0"/>
                <a:ea typeface="黑体" panose="02010609060101010101" pitchFamily="49" charset="-122"/>
              </a:rPr>
              <a:t>sausage</a:t>
            </a:r>
          </a:p>
        </p:txBody>
      </p:sp>
      <p:pic>
        <p:nvPicPr>
          <p:cNvPr id="107" name="Picture 7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EEECE1">
                <a:lumMod val="50000"/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22183" y="887967"/>
            <a:ext cx="1260140" cy="60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969" name="直接连接符 37968"/>
          <p:cNvCxnSpPr/>
          <p:nvPr/>
        </p:nvCxnSpPr>
        <p:spPr>
          <a:xfrm>
            <a:off x="2832366" y="963216"/>
            <a:ext cx="10715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861469" y="1128713"/>
            <a:ext cx="1042458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V="1">
            <a:off x="2832366" y="1450182"/>
            <a:ext cx="1071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2882636" y="1293019"/>
            <a:ext cx="1021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12" name="Picture 4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>
            <a:off x="2737116" y="906066"/>
            <a:ext cx="1312333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3" name="Picture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93272" y="1600201"/>
            <a:ext cx="1098021" cy="9179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4" name="Picture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27855" y="1414462"/>
            <a:ext cx="1176073" cy="1103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5" name="Picture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332554" y="1363266"/>
            <a:ext cx="1195917" cy="1359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6" name="Picture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70439" y="1352550"/>
            <a:ext cx="1193271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236105" y="1328738"/>
            <a:ext cx="1193271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8" name="Picture 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524626" y="1409700"/>
            <a:ext cx="808303" cy="8453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76813" y="590146"/>
            <a:ext cx="3042708" cy="1348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5"/>
          <p:cNvSpPr>
            <a:spLocks noGrp="1"/>
          </p:cNvSpPr>
          <p:nvPr>
            <p:ph idx="1"/>
          </p:nvPr>
        </p:nvSpPr>
        <p:spPr>
          <a:xfrm>
            <a:off x="5262563" y="1977629"/>
            <a:ext cx="2825750" cy="377024"/>
          </a:xfrm>
        </p:spPr>
        <p:txBody>
          <a:bodyPr vert="horz" wrap="square" lIns="76199" tIns="38099" rIns="76199" bIns="38099" anchor="t">
            <a:spAutoFit/>
          </a:bodyPr>
          <a:lstStyle/>
          <a:p>
            <a:pPr marL="0" indent="0">
              <a:buNone/>
            </a:pPr>
            <a:r>
              <a:rPr lang="en-US" altLang="zh-CN" dirty="0">
                <a:latin typeface="Comic Sans MS" panose="030F0702030302020204" pitchFamily="66" charset="0"/>
                <a:ea typeface="黑体" panose="02010609060101010101" pitchFamily="49" charset="-122"/>
              </a:rPr>
              <a:t>have a picnic</a:t>
            </a:r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08021" y="2839642"/>
            <a:ext cx="3180292" cy="23038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8"/>
          <p:cNvSpPr txBox="1"/>
          <p:nvPr/>
        </p:nvSpPr>
        <p:spPr>
          <a:xfrm>
            <a:off x="762001" y="3484960"/>
            <a:ext cx="4146021" cy="50244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665" kern="1200" cap="none" spc="0" normalizeH="0" baseline="0" noProof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Shall we have a picnic?</a:t>
            </a:r>
          </a:p>
        </p:txBody>
      </p:sp>
      <p:pic>
        <p:nvPicPr>
          <p:cNvPr id="26630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459" y="0"/>
            <a:ext cx="4119563" cy="34587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2012" y="573882"/>
            <a:ext cx="1894417" cy="2152650"/>
          </a:xfrm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92688" y="1148954"/>
            <a:ext cx="1905000" cy="2131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99125" y="839392"/>
            <a:ext cx="1778000" cy="2131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05021" y="784622"/>
            <a:ext cx="1849438" cy="2025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1451240" y="2658666"/>
            <a:ext cx="292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sausage</a:t>
            </a:r>
          </a:p>
        </p:txBody>
      </p:sp>
      <p:pic>
        <p:nvPicPr>
          <p:cNvPr id="27655" name="Picture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17584" y="2827736"/>
            <a:ext cx="2936875" cy="9596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40845" y="1134666"/>
            <a:ext cx="806979" cy="845344"/>
          </a:xfrm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92376" y="2260997"/>
            <a:ext cx="803011" cy="8370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4334" y="2257425"/>
            <a:ext cx="803011" cy="837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32969" y="3075385"/>
            <a:ext cx="803010" cy="8370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20157" y="3127773"/>
            <a:ext cx="803010" cy="8370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71933" y="1113586"/>
            <a:ext cx="1595438" cy="76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07418" y="2726531"/>
            <a:ext cx="1854729" cy="8774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7470" y="85725"/>
            <a:ext cx="1579563" cy="1624012"/>
          </a:xfrm>
        </p:spPr>
      </p:pic>
      <p:pic>
        <p:nvPicPr>
          <p:cNvPr id="5" name="Picture 5" descr="bread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979" y="1697831"/>
            <a:ext cx="1582208" cy="16228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07408" y="1697831"/>
            <a:ext cx="1579563" cy="1618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bread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6208" y="1768079"/>
            <a:ext cx="1582208" cy="16228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4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>
            <a:off x="3194844" y="252413"/>
            <a:ext cx="2987146" cy="1440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12469" y="1930004"/>
            <a:ext cx="2987146" cy="1440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grayscl/>
          </a:blip>
          <a:stretch>
            <a:fillRect/>
          </a:stretch>
        </p:blipFill>
        <p:spPr>
          <a:xfrm>
            <a:off x="1340116" y="3219451"/>
            <a:ext cx="6689989" cy="14989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/>
          <p:nvPr/>
        </p:nvSpPr>
        <p:spPr>
          <a:xfrm>
            <a:off x="828146" y="77391"/>
            <a:ext cx="7426854" cy="656334"/>
          </a:xfrm>
          <a:prstGeom prst="rect">
            <a:avLst/>
          </a:prstGeom>
          <a:solidFill>
            <a:srgbClr val="2D65B4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fill in the blanks </a:t>
            </a:r>
            <a:r>
              <a:rPr lang="zh-CN" altLang="en-US" sz="3665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填空</a:t>
            </a:r>
          </a:p>
        </p:txBody>
      </p:sp>
      <p:sp>
        <p:nvSpPr>
          <p:cNvPr id="30723" name="文本框 2"/>
          <p:cNvSpPr txBox="1"/>
          <p:nvPr/>
        </p:nvSpPr>
        <p:spPr>
          <a:xfrm>
            <a:off x="1004095" y="995362"/>
            <a:ext cx="6392333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like </a:t>
            </a:r>
            <a:r>
              <a:rPr lang="en-US" altLang="zh-CN" sz="3665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</a:t>
            </a: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0724" name="文本框 3"/>
          <p:cNvSpPr txBox="1"/>
          <p:nvPr/>
        </p:nvSpPr>
        <p:spPr>
          <a:xfrm>
            <a:off x="948532" y="1571625"/>
            <a:ext cx="7306468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have some</a:t>
            </a:r>
            <a:r>
              <a:rPr lang="en-US" altLang="zh-CN" sz="3665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0725" name="文本框 4"/>
          <p:cNvSpPr txBox="1"/>
          <p:nvPr/>
        </p:nvSpPr>
        <p:spPr>
          <a:xfrm>
            <a:off x="948532" y="3719513"/>
            <a:ext cx="5599906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I'd like </a:t>
            </a:r>
            <a:r>
              <a:rPr lang="en-US" altLang="zh-CN" sz="30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___________and________</a:t>
            </a:r>
            <a:r>
              <a:rPr lang="en-US" altLang="zh-CN" sz="30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</a:p>
        </p:txBody>
      </p:sp>
      <p:sp>
        <p:nvSpPr>
          <p:cNvPr id="30726" name="文本框 5"/>
          <p:cNvSpPr txBox="1"/>
          <p:nvPr/>
        </p:nvSpPr>
        <p:spPr>
          <a:xfrm>
            <a:off x="948532" y="2955131"/>
            <a:ext cx="7026010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don't like </a:t>
            </a:r>
            <a:r>
              <a:rPr lang="en-US" altLang="zh-CN" sz="3665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_________.</a:t>
            </a: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</a:t>
            </a:r>
          </a:p>
        </p:txBody>
      </p:sp>
      <p:sp>
        <p:nvSpPr>
          <p:cNvPr id="30727" name="文本框 6"/>
          <p:cNvSpPr txBox="1"/>
          <p:nvPr/>
        </p:nvSpPr>
        <p:spPr>
          <a:xfrm>
            <a:off x="1004095" y="2291954"/>
            <a:ext cx="4362979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I'd like</a:t>
            </a:r>
            <a:r>
              <a:rPr lang="en-US" altLang="zh-CN" sz="3665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</a:p>
        </p:txBody>
      </p:sp>
      <p:sp>
        <p:nvSpPr>
          <p:cNvPr id="30728" name="文本框 7"/>
          <p:cNvSpPr txBox="1"/>
          <p:nvPr/>
        </p:nvSpPr>
        <p:spPr>
          <a:xfrm>
            <a:off x="948532" y="4329113"/>
            <a:ext cx="6193896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I'd like </a:t>
            </a:r>
            <a:r>
              <a:rPr lang="en-US" altLang="zh-CN" sz="30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 and _________ </a:t>
            </a:r>
            <a:r>
              <a:rPr lang="en-US" altLang="zh-CN" sz="30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  <a:r>
              <a:rPr lang="en-US" altLang="zh-CN" sz="3665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10" name="图片 9" descr="cakes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4DCDA"/>
              </a:clrFrom>
              <a:clrTo>
                <a:srgbClr val="E4DC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3408" y="1458516"/>
            <a:ext cx="1349375" cy="803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cakes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23064" y="1413273"/>
            <a:ext cx="1348053" cy="734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5" descr="bread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5604" y="2145506"/>
            <a:ext cx="697178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bread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3365" y="2157413"/>
            <a:ext cx="674688" cy="6917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bread1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9958" y="2120503"/>
            <a:ext cx="728928" cy="74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图片3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4854" y="2868216"/>
            <a:ext cx="504032" cy="756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cake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477126" y="3431382"/>
            <a:ext cx="658813" cy="6893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鸡腿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447897" y="4204097"/>
            <a:ext cx="892969" cy="8262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香蕉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9584" y="4295775"/>
            <a:ext cx="1112573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2147094" y="1040606"/>
            <a:ext cx="2297906" cy="1220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sausage</a:t>
            </a:r>
            <a:r>
              <a:rPr lang="en-US" altLang="zh-CN" sz="3665" b="1" dirty="0">
                <a:solidFill>
                  <a:srgbClr val="4584D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49146" y="1571625"/>
            <a:ext cx="2149740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EF5E0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cake</a:t>
            </a:r>
            <a:r>
              <a:rPr lang="en-US" altLang="zh-CN" sz="3665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93220" y="2272903"/>
            <a:ext cx="2501635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bread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513667" y="2955131"/>
            <a:ext cx="1881188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  <a:r>
              <a:rPr lang="en-US" altLang="zh-CN" sz="3665" b="1" dirty="0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oke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218532" y="3719513"/>
            <a:ext cx="2456656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sausage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33158" y="3717132"/>
            <a:ext cx="1615281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cake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27793" y="4374357"/>
            <a:ext cx="2136511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EF5E0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chicken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89199" y="4374357"/>
            <a:ext cx="2304521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banana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</a:t>
            </a:r>
            <a:r>
              <a:rPr lang="en-US" altLang="zh-CN" sz="30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</a:p>
        </p:txBody>
      </p:sp>
      <p:pic>
        <p:nvPicPr>
          <p:cNvPr id="30746" name="Picture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421189" y="653654"/>
            <a:ext cx="973667" cy="12418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7" name="Picture 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933157" y="606029"/>
            <a:ext cx="822854" cy="12513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Picture 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117168" y="3243263"/>
            <a:ext cx="777875" cy="12442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Picture 3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518011" y="3151586"/>
            <a:ext cx="822854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9518" y="1546767"/>
            <a:ext cx="6781271" cy="431006"/>
          </a:xfrm>
        </p:spPr>
        <p:txBody>
          <a:bodyPr vert="horz" lIns="76199" tIns="38099" rIns="76199" bIns="38099" rtlCol="0" anchor="ctr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so many things</a:t>
            </a:r>
            <a:br>
              <a:rPr kumimoji="0" lang="en-US" altLang="zh-CN" sz="3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br>
            <a:endParaRPr kumimoji="0" lang="zh-CN" altLang="en-US" sz="36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2747" y="2806717"/>
            <a:ext cx="6858000" cy="647700"/>
          </a:xfrm>
        </p:spPr>
        <p:txBody>
          <a:bodyPr vert="horz" lIns="76199" tIns="38099" rIns="76199" bIns="38099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We have so many things for</a:t>
            </a:r>
            <a:r>
              <a:rPr kumimoji="0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 </a:t>
            </a:r>
            <a:r>
              <a:rPr kumimoji="0" lang="en-US" altLang="zh-CN" sz="3000" b="1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picnic.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7"/>
          <p:cNvSpPr>
            <a:spLocks noGrp="1"/>
          </p:cNvSpPr>
          <p:nvPr>
            <p:ph type="title" idx="4294967295"/>
          </p:nvPr>
        </p:nvSpPr>
        <p:spPr>
          <a:xfrm>
            <a:off x="2397125" y="889397"/>
            <a:ext cx="5905500" cy="1257300"/>
          </a:xfrm>
        </p:spPr>
        <p:txBody>
          <a:bodyPr vert="horz" wrap="square" lIns="76199" tIns="38099" rIns="76199" bIns="38099" anchor="ctr"/>
          <a:lstStyle/>
          <a:p>
            <a:pPr algn="l">
              <a:buNone/>
            </a:pPr>
            <a:r>
              <a:rPr lang="zh-CN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A:</a:t>
            </a:r>
            <a:r>
              <a:rPr lang="en-US" altLang="zh-CN" b="1" dirty="0">
                <a:solidFill>
                  <a:schemeClr val="tx1"/>
                </a:solidFill>
                <a:latin typeface="Comic Sans MS" panose="030F0702030302020204" pitchFamily="66" charset="0"/>
              </a:rPr>
              <a:t>What</a:t>
            </a:r>
            <a:r>
              <a:rPr lang="zh-CN" altLang="zh-CN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Comic Sans MS" panose="030F0702030302020204" pitchFamily="66" charset="0"/>
              </a:rPr>
              <a:t>would you like?</a:t>
            </a:r>
          </a:p>
        </p:txBody>
      </p:sp>
      <p:sp>
        <p:nvSpPr>
          <p:cNvPr id="32771" name="标题 7"/>
          <p:cNvSpPr txBox="1"/>
          <p:nvPr/>
        </p:nvSpPr>
        <p:spPr>
          <a:xfrm>
            <a:off x="2983179" y="2146697"/>
            <a:ext cx="4519083" cy="602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</a:pPr>
            <a:r>
              <a:rPr lang="en-US" altLang="zh-CN" sz="3665" b="1" dirty="0">
                <a:solidFill>
                  <a:srgbClr val="073E87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</a:t>
            </a:r>
            <a:endParaRPr lang="zh-CN" altLang="en-US" sz="3665" b="1" dirty="0">
              <a:solidFill>
                <a:srgbClr val="073E87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43" name="标题 7"/>
          <p:cNvSpPr>
            <a:spLocks noGrp="1"/>
          </p:cNvSpPr>
          <p:nvPr/>
        </p:nvSpPr>
        <p:spPr>
          <a:xfrm>
            <a:off x="1062304" y="1944291"/>
            <a:ext cx="4827323" cy="90130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sz="3665" b="1" dirty="0">
                <a:latin typeface="Comic Sans MS" panose="030F0702030302020204" pitchFamily="66" charset="0"/>
                <a:ea typeface="宋体" panose="02010600030101010101" pitchFamily="2" charset="-122"/>
              </a:rPr>
              <a:t>    B:</a:t>
            </a:r>
            <a:r>
              <a:rPr lang="en-US" altLang="zh-CN" sz="3665" b="1" dirty="0">
                <a:latin typeface="Comic Sans MS" panose="030F0702030302020204" pitchFamily="66" charset="0"/>
                <a:ea typeface="宋体" panose="02010600030101010101" pitchFamily="2" charset="-122"/>
              </a:rPr>
              <a:t>I'd like…</a:t>
            </a:r>
          </a:p>
        </p:txBody>
      </p:sp>
      <p:sp>
        <p:nvSpPr>
          <p:cNvPr id="32773" name="AutoShape 16"/>
          <p:cNvSpPr/>
          <p:nvPr/>
        </p:nvSpPr>
        <p:spPr>
          <a:xfrm>
            <a:off x="762000" y="27384"/>
            <a:ext cx="2095500" cy="6858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r>
              <a:rPr lang="en-US" altLang="zh-CN" sz="3000" b="1" dirty="0">
                <a:latin typeface="Comic Sans MS" panose="030F0702030302020204" pitchFamily="66" charset="0"/>
                <a:ea typeface="黑体" panose="02010609060101010101" pitchFamily="49" charset="-122"/>
              </a:rPr>
              <a:t>Pair work</a:t>
            </a:r>
          </a:p>
        </p:txBody>
      </p:sp>
      <p:pic>
        <p:nvPicPr>
          <p:cNvPr id="32774" name="Picture 8" descr="I:\张津四年级（下）25课\新建文件夹\e7cd7b899e510fb31208fdb1d333c895d1430c86.jpge7cd7b899e510fb31208fdb1d333c895d1430c8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191239">
            <a:off x="776950" y="1592792"/>
            <a:ext cx="1316831" cy="5291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21" descr="香蕉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532" y="3839767"/>
            <a:ext cx="866510" cy="1084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图片 23" descr="香蕉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115" y="3868342"/>
            <a:ext cx="866510" cy="1084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图片 24" descr="香蕉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344" y="3879057"/>
            <a:ext cx="866510" cy="1084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5" descr="bread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365" y="3499248"/>
            <a:ext cx="1206500" cy="1237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9" descr="sg2_05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477125" y="1932385"/>
            <a:ext cx="825500" cy="70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9" descr="sg2_05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80792" y="2039541"/>
            <a:ext cx="825500" cy="70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5" descr="6YJCSBUJGX@C{JL2WCPN9C0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949" y="2641998"/>
            <a:ext cx="1439333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5" descr="bread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6688" y="3600450"/>
            <a:ext cx="1206500" cy="1237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5" descr="bread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782" y="3687366"/>
            <a:ext cx="1206500" cy="1237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4" name="图片 22" descr="I:\张津四年级（下）25课\新建文件夹\9885883_103223078001_2.jpg9885883_103223078001_2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2783" y="3782616"/>
            <a:ext cx="1266031" cy="1054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5" name="图片 22" descr="I:\张津四年级（下）25课\新建文件夹\9885883_103223078001_2.jpg9885883_103223078001_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2948" y="3782616"/>
            <a:ext cx="1264708" cy="1054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6" name="图片 2" descr="hbao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425532" y="841772"/>
            <a:ext cx="928688" cy="5750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7" name="图片 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191376" y="2968229"/>
            <a:ext cx="748771" cy="11680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8" name="图片 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252105" y="3757613"/>
            <a:ext cx="772583" cy="116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5104" y="432197"/>
            <a:ext cx="6020594" cy="4631531"/>
            <a:chOff x="494474" y="121961"/>
            <a:chExt cx="7404241" cy="6266659"/>
          </a:xfrm>
        </p:grpSpPr>
        <p:pic>
          <p:nvPicPr>
            <p:cNvPr id="33805" name="Picture 3" descr="{HTZ}HPIWUNI4[(I9GNEU~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608937" y="121961"/>
              <a:ext cx="1341438" cy="1117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6" name="Picture 6" descr="I:\张津四年级（下）25课\新建文件夹\鸡腿.jpg鸡腿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4260000">
              <a:off x="6318080" y="1270194"/>
              <a:ext cx="1559418" cy="16018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7" name="Picture 6" descr="I:\张津四年级（下）25课\新建文件夹\蛋糕.png蛋糕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780000">
              <a:off x="642878" y="3427241"/>
              <a:ext cx="1544572" cy="16572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808" name="Group 7"/>
            <p:cNvGrpSpPr>
              <a:grpSpLocks noChangeAspect="1"/>
            </p:cNvGrpSpPr>
            <p:nvPr/>
          </p:nvGrpSpPr>
          <p:grpSpPr>
            <a:xfrm>
              <a:off x="3608933" y="5209531"/>
              <a:ext cx="2111046" cy="1044795"/>
              <a:chOff x="-2289" y="2418"/>
              <a:chExt cx="1523" cy="993"/>
            </a:xfrm>
          </p:grpSpPr>
          <p:pic>
            <p:nvPicPr>
              <p:cNvPr id="33813" name="Picture 8" descr="KZRMZ(L}7OUI]7@%3P5HV1U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-2017" y="3023"/>
                <a:ext cx="696" cy="3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3814" name="Picture 9" descr="KZRMZ(L}7OUI]7@%3P5HV1U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2289" y="2418"/>
                <a:ext cx="738" cy="41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3815" name="Picture 10" descr="KZRMZ(L}7OUI]7@%3P5HV1U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460" y="2637"/>
                <a:ext cx="694" cy="38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3809" name="Picture 13" descr="%7%4%%$~9E}K2NOA5A5MXN3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3931" y="177594"/>
              <a:ext cx="2006057" cy="15375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0" name="Picture 11" descr="桔子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37844" y="5144665"/>
              <a:ext cx="1335385" cy="1243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1" name="Picture 20" descr="JHNG()H)CQI)UG(LUN[(_@B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775019" y="597923"/>
              <a:ext cx="1368425" cy="1298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2" name="Picture 21" descr="I:\张津四年级（下）25课\新建文件夹\e7cd7b899e510fb31208fdb1d333c895d1430c86.jpge7cd7b899e510fb31208fdb1d333c895d1430c86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2100000">
              <a:off x="494474" y="2211710"/>
              <a:ext cx="1804279" cy="76102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02" name="Text Box 4"/>
          <p:cNvSpPr txBox="1"/>
          <p:nvPr/>
        </p:nvSpPr>
        <p:spPr>
          <a:xfrm>
            <a:off x="4008438" y="2781300"/>
            <a:ext cx="2950104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</a:t>
            </a:r>
            <a:r>
              <a:rPr lang="en-US" altLang="zh-CN" sz="4000" b="1" dirty="0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'd</a:t>
            </a:r>
            <a:r>
              <a:rPr lang="zh-CN" altLang="en-US" sz="4000" b="1" dirty="0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like</a:t>
            </a:r>
            <a:r>
              <a:rPr lang="en-US" altLang="zh-CN" sz="4000" b="1" dirty="0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347" y="1115876"/>
            <a:ext cx="2440782" cy="1220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要求：当转盘停止，说出喜欢的食物</a:t>
            </a:r>
            <a:r>
              <a:rPr lang="en-US" altLang="zh-CN" sz="2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  <a:p>
            <a:pPr>
              <a:buFont typeface="Arial" panose="020B0604020202020204" pitchFamily="34" charset="0"/>
            </a:pPr>
            <a:r>
              <a:rPr lang="en-US" altLang="zh-CN" sz="1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zh-CN" sz="1665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请注意单数和复数名词的表达）</a:t>
            </a:r>
          </a:p>
        </p:txBody>
      </p:sp>
      <p:sp>
        <p:nvSpPr>
          <p:cNvPr id="6" name="下箭头 5"/>
          <p:cNvSpPr/>
          <p:nvPr/>
        </p:nvSpPr>
        <p:spPr>
          <a:xfrm rot="10800000">
            <a:off x="4812769" y="1356359"/>
            <a:ext cx="401108" cy="1303972"/>
          </a:xfrm>
          <a:prstGeom prst="downArrow">
            <a:avLst>
              <a:gd name="adj1" fmla="val 50000"/>
              <a:gd name="adj2" fmla="val 50004"/>
            </a:avLst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65" b="1" i="0" u="none" strike="noStrike" kern="1200" cap="none" spc="0" normalizeH="0" baseline="0" noProof="1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笑脸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556000" y="2845594"/>
            <a:ext cx="547688" cy="494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555053" y="3813573"/>
            <a:ext cx="502708" cy="572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057761" y="3813573"/>
            <a:ext cx="556948" cy="5965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555054" y="2408635"/>
            <a:ext cx="1260739" cy="1296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873356" y="-40481"/>
            <a:ext cx="21082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all" spc="0" normalizeH="0" baseline="0" noProof="0" dirty="0">
                <a:solidFill>
                  <a:srgbClr val="31B6FD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Game:</a:t>
            </a:r>
            <a:endParaRPr kumimoji="0" lang="zh-CN" altLang="en-US" sz="4500" b="1" i="0" u="none" strike="noStrike" kern="1200" cap="all" spc="0" normalizeH="0" baseline="0" noProof="0" dirty="0">
              <a:solidFill>
                <a:srgbClr val="31B6FD"/>
              </a:solidFill>
              <a:effectLst>
                <a:outerShdw blurRad="19685" dist="12700" dir="5400000" algn="tl" rotWithShape="0">
                  <a:srgbClr val="31B6F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28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食品学毕业设计精美PPT模板_2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B24242"/>
      </a:accent1>
      <a:accent2>
        <a:srgbClr val="91597E"/>
      </a:accent2>
      <a:accent3>
        <a:srgbClr val="FFFFFF"/>
      </a:accent3>
      <a:accent4>
        <a:srgbClr val="000000"/>
      </a:accent4>
      <a:accent5>
        <a:srgbClr val="D5B0B0"/>
      </a:accent5>
      <a:accent6>
        <a:srgbClr val="835072"/>
      </a:accent6>
      <a:hlink>
        <a:srgbClr val="77A43A"/>
      </a:hlink>
      <a:folHlink>
        <a:srgbClr val="F3900D"/>
      </a:folHlink>
    </a:clrScheme>
    <a:fontScheme name="食品学毕业设计精美PPT模板_2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食品学毕业设计精美PPT模板_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食品学毕业设计精美PPT模板_2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食品学毕业设计精美PPT模板_2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全屏显示(16:9)</PresentationFormat>
  <Paragraphs>47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华文中宋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Verdana</vt:lpstr>
      <vt:lpstr>Wingdings</vt:lpstr>
      <vt:lpstr>WWW.2PPT.COM
</vt:lpstr>
      <vt:lpstr>Unit5 What will you do this weekend?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 many things </vt:lpstr>
      <vt:lpstr>A:What would you like?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2023-01-16T18:56:49Z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7846B2BDD9994DE794804B1C42431145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