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05" r:id="rId2"/>
    <p:sldId id="511" r:id="rId3"/>
    <p:sldId id="483" r:id="rId4"/>
    <p:sldId id="484" r:id="rId5"/>
    <p:sldId id="512" r:id="rId6"/>
    <p:sldId id="424" r:id="rId7"/>
    <p:sldId id="507" r:id="rId8"/>
    <p:sldId id="508" r:id="rId9"/>
    <p:sldId id="509" r:id="rId10"/>
    <p:sldId id="510" r:id="rId11"/>
    <p:sldId id="258" r:id="rId12"/>
    <p:sldId id="465" r:id="rId13"/>
    <p:sldId id="466" r:id="rId14"/>
    <p:sldId id="467" r:id="rId15"/>
    <p:sldId id="468" r:id="rId16"/>
    <p:sldId id="469" r:id="rId17"/>
    <p:sldId id="506" r:id="rId18"/>
    <p:sldId id="480" r:id="rId19"/>
    <p:sldId id="471" r:id="rId20"/>
    <p:sldId id="472" r:id="rId21"/>
    <p:sldId id="473" r:id="rId22"/>
    <p:sldId id="474" r:id="rId23"/>
    <p:sldId id="497" r:id="rId24"/>
    <p:sldId id="498" r:id="rId25"/>
    <p:sldId id="499" r:id="rId26"/>
    <p:sldId id="500" r:id="rId27"/>
    <p:sldId id="501" r:id="rId28"/>
    <p:sldId id="502" r:id="rId29"/>
    <p:sldId id="503" r:id="rId30"/>
    <p:sldId id="479" r:id="rId31"/>
    <p:sldId id="457" r:id="rId32"/>
    <p:sldId id="421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00CC"/>
    <a:srgbClr val="990033"/>
    <a:srgbClr val="660066"/>
    <a:srgbClr val="003300"/>
    <a:srgbClr val="00FF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6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74B67C-BE2D-4FDD-AE0F-EA49F1811F3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C839C2-E18C-469B-96DE-69CB0BA0E01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839C2-E18C-469B-96DE-69CB0BA0E01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5E8C36C-71AB-40DA-926A-5F1993B64B32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8520440-F3A7-486B-AA33-E9DC12362505}" type="slidenum">
              <a:rPr lang="zh-CN" altLang="en-US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6331111-63FD-4BBC-A849-A306979A21BD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A31FA9B-20A5-46DE-8751-49271981F467}" type="slidenum">
              <a:rPr lang="zh-CN" altLang="en-US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57C84D5-F451-485D-AE43-00F45EA562B2}" type="slidenum">
              <a:rPr lang="zh-CN" altLang="en-US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D3C1A22-5E57-4429-BF95-1FDD01B13D66}" type="slidenum">
              <a:rPr lang="zh-CN" altLang="en-US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679430-6C25-4550-B6FB-6913BA8BE44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E254-19E9-4FC3-9564-0280BC2FECC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35A5A-8276-4A52-ADC3-161977F05FA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CE58C-F591-4192-A78D-84EABD533A9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15788-9858-4D58-936B-0A71E2B0EF7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C8D2-3768-48CB-A7E5-3E6FEBBC371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BA1B9-6E49-4464-BA7C-BCC57FE5CFA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B9874-DA7F-4470-9AFC-26F58FFEB0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1CF138-8341-45F3-B8B3-2BA718D425C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F477D-26DB-4103-9D8C-ED95E907E0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B5479-01B6-416E-B9E2-AFF9081621C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6FE8-7E4F-41CA-A4BA-9401E7F5BC5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0175C-7998-470C-86FB-AB697E1AF56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A969A-A1DD-47D8-B4CF-03488DFADFE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0FC9E-EF16-49AB-8082-CD497619C29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A5EEE-E7BB-4885-9D9F-C42B2B3A703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21F548-0045-4DCD-A6EF-DEF1EE58022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FC7EC-733A-465F-9D02-BCFA786F53C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9AC4B-D64D-4D27-9C90-3BA4804A624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4FAF0-863B-449F-825B-026E44EA53D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D6C6C6CD-DDEE-4A74-AC48-766EF4D2EE9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124D3C1-87C8-485A-A41C-B036C5247BB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1907704" y="1196752"/>
            <a:ext cx="6552727" cy="6480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9525">
                  <a:solidFill>
                    <a:srgbClr val="996633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cs typeface="Arial" panose="020B0604020202020204"/>
              </a:rPr>
              <a:t>Module </a:t>
            </a:r>
            <a:r>
              <a:rPr lang="en-US" altLang="zh-CN" sz="2800" b="1" kern="10" dirty="0" smtClean="0">
                <a:ln w="9525">
                  <a:solidFill>
                    <a:srgbClr val="996633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cs typeface="Arial" panose="020B0604020202020204"/>
              </a:rPr>
              <a:t>12 Western </a:t>
            </a:r>
            <a:r>
              <a:rPr lang="en-US" altLang="zh-CN" sz="2800" b="1" kern="10" dirty="0">
                <a:ln w="9525">
                  <a:solidFill>
                    <a:srgbClr val="996633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cs typeface="Arial" panose="020B0604020202020204"/>
              </a:rPr>
              <a:t>music</a:t>
            </a:r>
            <a:endParaRPr lang="zh-CN" altLang="en-US" sz="2800" b="1" kern="10" dirty="0">
              <a:ln w="9525">
                <a:solidFill>
                  <a:srgbClr val="996633"/>
                </a:solidFill>
                <a:round/>
              </a:ln>
              <a:solidFill>
                <a:srgbClr val="FF0066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7664" y="2420888"/>
            <a:ext cx="7344816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kern="10" dirty="0" smtClean="0">
                <a:ln w="9525">
                  <a:solidFill>
                    <a:srgbClr val="FF0066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cs typeface="Arial" panose="020B0604020202020204"/>
              </a:rPr>
              <a:t>Vienna is the centre of European classical music.</a:t>
            </a:r>
            <a:endParaRPr lang="zh-CN" altLang="en-US" sz="3600" b="1" kern="10" dirty="0">
              <a:ln w="9525">
                <a:solidFill>
                  <a:srgbClr val="FF0066"/>
                </a:solidFill>
                <a:round/>
              </a:ln>
              <a:solidFill>
                <a:srgbClr val="FF0066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1502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straus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620713"/>
            <a:ext cx="30035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mozart"/>
          <p:cNvPicPr>
            <a:picLocks noChangeAspect="1" noChangeArrowheads="1"/>
          </p:cNvPicPr>
          <p:nvPr/>
        </p:nvPicPr>
        <p:blipFill>
          <a:blip r:embed="rId4" cstate="email"/>
          <a:srcRect b="-23"/>
          <a:stretch>
            <a:fillRect/>
          </a:stretch>
        </p:blipFill>
        <p:spPr bwMode="auto">
          <a:xfrm>
            <a:off x="5076825" y="765175"/>
            <a:ext cx="28702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051050" y="4652963"/>
            <a:ext cx="172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Strauss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867400" y="458152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Mozart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971550" y="5445125"/>
            <a:ext cx="748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Do you know anything about them?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矩形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900" y="2328863"/>
            <a:ext cx="7778750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1188" y="723900"/>
            <a:ext cx="799306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chemeClr val="hlink"/>
                </a:solidFill>
              </a:rPr>
              <a:t>Describe the picture. Use the words from the box to help you.</a:t>
            </a:r>
          </a:p>
        </p:txBody>
      </p:sp>
      <p:pic>
        <p:nvPicPr>
          <p:cNvPr id="5127" name="Picture 7" descr="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4788" y="3663950"/>
            <a:ext cx="6265862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908050"/>
            <a:ext cx="7489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and check (</a:t>
            </a:r>
            <a:r>
              <a:rPr lang="en-US" altLang="zh-CN" sz="3600" b="1" dirty="0">
                <a:solidFill>
                  <a:srgbClr val="FF0066"/>
                </a:solidFill>
              </a:rPr>
              <a:t>√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true sentences.</a:t>
            </a:r>
          </a:p>
        </p:txBody>
      </p:sp>
      <p:sp>
        <p:nvSpPr>
          <p:cNvPr id="5" name="标题 1"/>
          <p:cNvSpPr txBox="1"/>
          <p:nvPr/>
        </p:nvSpPr>
        <p:spPr bwMode="auto">
          <a:xfrm>
            <a:off x="684213" y="2501900"/>
            <a:ext cx="7743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Many musicians came to study and work in Vienna.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Strauss the younger played the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piano, the violin and the drums at the age of six.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0" y="328453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√</a:t>
            </a:r>
            <a:endParaRPr lang="zh-CN" altLang="en-US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1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673100" y="1268413"/>
            <a:ext cx="778668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6042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Mozart’s family took him around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Europe.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father, Johann Strauss, died in 1791.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Mozart wrote 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Blue Danube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916238" y="2133600"/>
            <a:ext cx="649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√</a:t>
            </a:r>
            <a:endParaRPr lang="zh-CN" altLang="en-US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1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677863"/>
            <a:ext cx="46497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</a:p>
        </p:txBody>
      </p:sp>
      <p:sp>
        <p:nvSpPr>
          <p:cNvPr id="5" name="标题 1"/>
          <p:cNvSpPr txBox="1"/>
          <p:nvPr/>
        </p:nvSpPr>
        <p:spPr bwMode="auto">
          <a:xfrm>
            <a:off x="323850" y="1412875"/>
            <a:ext cx="8612188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56005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77975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0058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2255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797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36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94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51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is Vienna?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in the centre of Europe.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music did Johann Strauss the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elder write?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wrote music for traditional dances, called the waltz.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684213" y="836613"/>
            <a:ext cx="79200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How many waltzes did Johann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Strauss the younger write?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wrote over 150 waltzes.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When was Mozart born?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born in 1756.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How old was Mozart when he died?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35.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矩形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652588"/>
            <a:ext cx="6705600" cy="1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2" descr="http://58.118.5.225/xydt/UploadFiles_5948/201003/2010032608364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57563"/>
            <a:ext cx="228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ww.juooo.com/uploads/star/20111012205515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381375"/>
            <a:ext cx="25003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bbs.chinaunix.net/attachments/01b_704610949953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5242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23850" y="115888"/>
            <a:ext cx="8748713" cy="1466850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600" b="1">
                <a:solidFill>
                  <a:schemeClr val="hlink"/>
                </a:solidFill>
              </a:rPr>
              <a:t>Complete the passage with the correct form of the words from the box.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908050"/>
            <a:ext cx="8686800" cy="56896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Both Strauss the (1) ______ and Strauss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the younger wrote some very (2) _______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music. (3) _______ successful composer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from Vienna was Mozart, but he became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very (4) ______ and died at the age of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thirty-five. Many people think Mozart’s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music is (5) _______. All three were great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(6) _________ musicians.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525963" y="981075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elder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686550" y="1628775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popular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339975" y="2205038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Another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222500" y="3500438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poor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725738" y="473233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perfect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069975" y="5380038"/>
            <a:ext cx="216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European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2" grpId="0"/>
      <p:bldP spid="63493" grpId="0"/>
      <p:bldP spid="63494" grpId="0"/>
      <p:bldP spid="63495" grpId="0"/>
      <p:bldP spid="63496" grpId="0"/>
      <p:bldP spid="634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46450" y="2276475"/>
            <a:ext cx="46815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你都选对了吗？</a:t>
            </a:r>
          </a:p>
        </p:txBody>
      </p:sp>
      <p:pic>
        <p:nvPicPr>
          <p:cNvPr id="11268" name="Picture 2" descr="http://jswl.legu168.com/eis/forum/upfile/2008/7/121551994672221263723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7563" y="3644900"/>
            <a:ext cx="4429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2625" y="1168400"/>
            <a:ext cx="77057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chemeClr val="hlink"/>
                </a:solidFill>
                <a:cs typeface="Times New Roman" panose="02020603050405020304" pitchFamily="18" charset="0"/>
              </a:rPr>
              <a:t>Use the notes to write a passage about the Chinese composer Xian Xinghai.</a:t>
            </a:r>
            <a:endParaRPr lang="en-US" altLang="zh-CN" sz="3600" b="1" dirty="0">
              <a:solidFill>
                <a:schemeClr val="hlin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3113088"/>
            <a:ext cx="7920038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Xian Xinghai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famous for the song 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Yellow River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wrote it in 1939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one of the great composers of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classical and traditional music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4248150" cy="12239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Writing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3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3635375" y="2276475"/>
            <a:ext cx="36734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生词书签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6013" y="1196975"/>
            <a:ext cx="67691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born in Macao, China, 1905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died young, 1945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called the “People’s Musician”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used traditional Chinese music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studied in Paris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songs are still popular today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5009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Xian Xinghai is one of the great composers of classical and traditional music. He was born in ...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1631950"/>
            <a:ext cx="76327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When you write, choose your tenses carefully. Think about whether you are writing about something that is still true now or happened in the past.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836738" y="519113"/>
            <a:ext cx="5111750" cy="966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Learning to learn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74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58775" y="1719263"/>
            <a:ext cx="8534400" cy="4230687"/>
          </a:xfrm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</a:extLst>
        </p:spPr>
        <p:txBody>
          <a:bodyPr/>
          <a:lstStyle/>
          <a:p>
            <a:pPr marL="514350" indent="-51435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</a:t>
            </a: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musician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是名词，意为“乐手；音乐家”，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music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是名词，意为“音乐”。意义不同。</a:t>
            </a:r>
            <a:endParaRPr lang="en-US" altLang="zh-CN" sz="3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</a:t>
            </a: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是形容词，意为“欧洲的”，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它的名词形式是 </a:t>
            </a:r>
            <a:r>
              <a:rPr lang="en-US" altLang="zh-CN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，意为“欧洲” 。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¤ </a:t>
            </a: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century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是名词，意为“世纪”，即一百年</a:t>
            </a: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century = a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one hundred years</a:t>
            </a:r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2339975" y="549275"/>
            <a:ext cx="4464050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New words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116013" y="765175"/>
            <a:ext cx="7318375" cy="13668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en-US" altLang="zh-CN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是形容词，意思是“贫穷的”，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反义词是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“富裕的”。即：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30375" y="2493963"/>
            <a:ext cx="5472113" cy="14097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贫穷的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反义词    </a:t>
            </a:r>
            <a:r>
              <a:rPr lang="zh-CN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富裕的</a:t>
            </a:r>
            <a:endParaRPr lang="en-US" altLang="zh-CN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/>
          <p:nvPr/>
        </p:nvSpPr>
        <p:spPr bwMode="auto">
          <a:xfrm>
            <a:off x="971550" y="4214813"/>
            <a:ext cx="7667625" cy="202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2270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303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868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9588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5308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1028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6748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girl is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she’s not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all.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这个女孩是贫穷的，她一点不富裕。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http://edu.cctv.com/20070601/images/1180688906406_11806889064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212975"/>
            <a:ext cx="1327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 descr="http://pic4.nipic.com/20091120/3418171_161547022337_2.jpg"/>
          <p:cNvPicPr>
            <a:picLocks noChangeAspect="1" noChangeArrowheads="1"/>
          </p:cNvPicPr>
          <p:nvPr/>
        </p:nvPicPr>
        <p:blipFill>
          <a:blip r:embed="rId4" cstate="email"/>
          <a:srcRect b="-70"/>
          <a:stretch>
            <a:fillRect/>
          </a:stretch>
        </p:blipFill>
        <p:spPr bwMode="auto">
          <a:xfrm>
            <a:off x="7234238" y="2205038"/>
            <a:ext cx="15509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95288" y="693738"/>
            <a:ext cx="8280400" cy="2374900"/>
          </a:xfrm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</a:extLst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¤</a:t>
            </a: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是名词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意为“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写作、音乐或艺术的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作品”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以前我们学过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piece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也是名词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意为“块、片、段（等）”。意义不同。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2" descr="http://hiphotos.baidu.com/%C7%B3%D7%CF%C1%D6%CF%A6/pic/item/39245490b9905181a977a4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3944938"/>
            <a:ext cx="21669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www.ktvc8.com/uploadfiles/20110315/184552545.gif"/>
          <p:cNvPicPr>
            <a:picLocks noChangeAspect="1" noChangeArrowheads="1"/>
          </p:cNvPicPr>
          <p:nvPr/>
        </p:nvPicPr>
        <p:blipFill>
          <a:blip r:embed="rId5" cstate="email"/>
          <a:srcRect l="14841" b="28513"/>
          <a:stretch>
            <a:fillRect/>
          </a:stretch>
        </p:blipFill>
        <p:spPr bwMode="auto">
          <a:xfrm>
            <a:off x="577850" y="3357563"/>
            <a:ext cx="25542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://photocdn.sohu.com/20090218/Img2623117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3516313"/>
            <a:ext cx="24733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57188" y="981075"/>
            <a:ext cx="8286750" cy="2447925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Vienna is a beautiful old city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River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Danube in the centre of Europe. 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400" b="1" dirty="0"/>
              <a:t>维也纳是欧洲中心多瑙河畔一座美丽而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400" b="1" dirty="0"/>
              <a:t>    古老的城市。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5488" y="3473450"/>
            <a:ext cx="823912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句中的 </a:t>
            </a:r>
            <a:r>
              <a:rPr lang="en-US" altLang="zh-CN" sz="3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river...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的意思是“坐落于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河畔”，例如：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hometown is a small city </a:t>
            </a:r>
            <a:r>
              <a:rPr lang="en-US" altLang="zh-CN" sz="3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altLang="zh-CN" sz="3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Changjiang</a:t>
            </a:r>
            <a:r>
              <a:rPr lang="en-US" altLang="zh-CN" sz="3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River.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他的家乡是位于长江河畔的一个小城。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2562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Language points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66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95288" y="260350"/>
            <a:ext cx="8175625" cy="273526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Before he was six, he played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piano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also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violin.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还不到六岁，他既会弹钢琴，又会拉小提琴</a:t>
            </a:r>
            <a:r>
              <a:rPr lang="zh-CN" altLang="en-US" sz="3600" dirty="0"/>
              <a:t>。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3067050"/>
            <a:ext cx="795972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句中的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only...but also...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的意思是“不仅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，而且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”，例如：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Shakespeare was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writer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actor.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莎士比亚不仅是作家，而且是演员。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68313" y="836613"/>
            <a:ext cx="7961312" cy="2808287"/>
          </a:xfrm>
          <a:solidFill>
            <a:schemeClr val="bg1"/>
          </a:solidFill>
        </p:spPr>
        <p:txBody>
          <a:bodyPr/>
          <a:lstStyle/>
          <a:p>
            <a:pPr marL="449580" indent="-44958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Johann Strauss, father and son, he was a great European musician...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像施特劳斯父子一样，他是一位伟大的欧洲音乐家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9800" y="3789363"/>
            <a:ext cx="75993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句中的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的意思不是“喜欢”，而是介词，意思是“像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一样”。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995363"/>
            <a:ext cx="85693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moves and talks just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father.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他的动作和说话方式就像他的父亲一样。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love to be able to sing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Sarah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Brightman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我非常希望能像莎拉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布莱曼一样唱歌。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358775" y="2643188"/>
            <a:ext cx="29178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musician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乐手；音乐家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5219700" y="5949950"/>
            <a:ext cx="32480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世纪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3" name="TextBox 16"/>
          <p:cNvSpPr txBox="1">
            <a:spLocks noChangeArrowheads="1"/>
          </p:cNvSpPr>
          <p:nvPr/>
        </p:nvSpPr>
        <p:spPr bwMode="auto">
          <a:xfrm>
            <a:off x="6215063" y="2714625"/>
            <a:ext cx="25336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adj.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欧洲的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777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200B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比一比，看谁能快速说出下面的单词。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3294063" y="2571750"/>
            <a:ext cx="264636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4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E</a:t>
            </a: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center)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中心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495300" y="6021388"/>
            <a:ext cx="371633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composer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作曲家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4" name="Picture 2" descr="http://www.emus.cn/UploadFiles/2006-11/11148290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5825" y="1071563"/>
            <a:ext cx="1309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http://www.studyinchina.cc/cultrue/yinyue/images/2007101296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0588" y="4214813"/>
            <a:ext cx="13049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8" descr="http://www.china-fff.com/UpFiles/jingdian/2009079/200907091407532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21038" y="1071563"/>
            <a:ext cx="19272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 descr="http://pic.nipic.com/2008-04-30/200843010273313_2.jpg"/>
          <p:cNvPicPr>
            <a:picLocks noChangeAspect="1" noChangeArrowheads="1"/>
          </p:cNvPicPr>
          <p:nvPr/>
        </p:nvPicPr>
        <p:blipFill>
          <a:blip r:embed="rId6" cstate="email"/>
          <a:srcRect b="-2"/>
          <a:stretch>
            <a:fillRect/>
          </a:stretch>
        </p:blipFill>
        <p:spPr bwMode="auto">
          <a:xfrm>
            <a:off x="5508625" y="4076700"/>
            <a:ext cx="24288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6" descr="http://hiphotos.baidu.com/554954974/pic/item/9e1499fd63a57fb2fc037fa6.jpg"/>
          <p:cNvPicPr>
            <a:picLocks noChangeAspect="1" noChangeArrowheads="1"/>
          </p:cNvPicPr>
          <p:nvPr/>
        </p:nvPicPr>
        <p:blipFill>
          <a:blip r:embed="rId7" cstate="email"/>
          <a:srcRect b="-89"/>
          <a:stretch>
            <a:fillRect/>
          </a:stretch>
        </p:blipFill>
        <p:spPr bwMode="auto">
          <a:xfrm>
            <a:off x="6000750" y="1000125"/>
            <a:ext cx="21605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53" grpId="0"/>
      <p:bldP spid="18" grpId="0" animBg="1"/>
      <p:bldP spid="15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48038" y="2276475"/>
            <a:ext cx="44735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你都弄懂了吗？</a:t>
            </a:r>
          </a:p>
        </p:txBody>
      </p:sp>
      <p:pic>
        <p:nvPicPr>
          <p:cNvPr id="30724" name="Picture 2" descr="http://jswl.legu168.com/eis/forum/upfile/2008/7/121551994672221263723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500438"/>
            <a:ext cx="4429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2950" y="2387600"/>
            <a:ext cx="6951663" cy="2841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58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415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0182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1013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6733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2453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8173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3893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Review and recite the important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points of Unit 2.</a:t>
            </a:r>
            <a:r>
              <a:rPr lang="zh-CN" alt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endParaRPr lang="en-US" altLang="zh-CN" sz="3600" b="1" dirty="0">
              <a:solidFill>
                <a:srgbClr val="CC0099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Try to write a passage about a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Chinese musician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 </a:t>
            </a:r>
            <a:endParaRPr lang="zh-CN" altLang="en-US" sz="3600" b="1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3924300" y="1196975"/>
            <a:ext cx="3240088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9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矩形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620713"/>
            <a:ext cx="6919913" cy="32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3203575" y="2185988"/>
            <a:ext cx="2640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waltz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</a:p>
          <a:p>
            <a:pPr algn="ctr"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华尔兹舞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曲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853" name="TextBox 16"/>
          <p:cNvSpPr txBox="1">
            <a:spLocks noChangeArrowheads="1"/>
          </p:cNvSpPr>
          <p:nvPr/>
        </p:nvSpPr>
        <p:spPr bwMode="auto">
          <a:xfrm>
            <a:off x="6659563" y="3913188"/>
            <a:ext cx="21431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写作、音乐或艺术的</a:t>
            </a:r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作品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503988" y="2617788"/>
            <a:ext cx="1955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adj.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贫穷的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23850" y="5641975"/>
            <a:ext cx="38560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adj.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完美的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55650" y="2401888"/>
            <a:ext cx="20161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adj.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年长的</a:t>
            </a:r>
            <a:endParaRPr lang="en-US" altLang="zh-C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2" descr="http://pica.nipic.com/2007-10-24/20071024135654804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549275"/>
            <a:ext cx="16430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 descr="http://www.hinews.cn/pic/0/11/12/56/11125630_9982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8" y="614363"/>
            <a:ext cx="1679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6" descr="http://edu.cctv.com/20070601/images/1180688906406_11806889064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601663"/>
            <a:ext cx="1327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0" descr="http://gameonline.yesky.com/imagelist/2009/050/0bg32691h60as.jpg"/>
          <p:cNvPicPr>
            <a:picLocks noChangeAspect="1" noChangeArrowheads="1"/>
          </p:cNvPicPr>
          <p:nvPr/>
        </p:nvPicPr>
        <p:blipFill>
          <a:blip r:embed="rId6" cstate="email"/>
          <a:srcRect b="-2"/>
          <a:stretch>
            <a:fillRect/>
          </a:stretch>
        </p:blipFill>
        <p:spPr bwMode="auto">
          <a:xfrm>
            <a:off x="571500" y="3692525"/>
            <a:ext cx="221456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4" descr="http://pic5.nipic.com/20100128/3364535_153834037876_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0500" y="3862388"/>
            <a:ext cx="25257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53" grpId="0"/>
      <p:bldP spid="15" grpId="0"/>
      <p:bldP spid="1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3132138" y="3429000"/>
            <a:ext cx="4248150" cy="113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Leading in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矩形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39700"/>
            <a:ext cx="7254875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amous peopl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813" y="1773238"/>
            <a:ext cx="2651125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amous people"/>
          <p:cNvPicPr>
            <a:picLocks noChangeAspect="1" noChangeArrowheads="1"/>
          </p:cNvPicPr>
          <p:nvPr/>
        </p:nvPicPr>
        <p:blipFill>
          <a:blip r:embed="rId6" cstate="email"/>
          <a:srcRect r="-34"/>
          <a:stretch>
            <a:fillRect/>
          </a:stretch>
        </p:blipFill>
        <p:spPr bwMode="auto">
          <a:xfrm>
            <a:off x="4932363" y="2420938"/>
            <a:ext cx="2486025" cy="25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00113" y="5300663"/>
            <a:ext cx="7416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Do you like pop music? Do you know the two singers?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music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841375"/>
            <a:ext cx="487680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50825" y="4683125"/>
            <a:ext cx="8713788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What is she doing? She is playing the violin.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Do you know anything about the violin?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music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052513"/>
            <a:ext cx="55499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55650" y="4868863"/>
            <a:ext cx="79565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Can you play the piano?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Do you know anything about Li Yundi?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Teacher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7100" y="476250"/>
            <a:ext cx="4752975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68313" y="4313238"/>
            <a:ext cx="8027987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What are they doing? They are dancing.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I know some nice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dance music</a:t>
            </a:r>
            <a:r>
              <a:rPr lang="en-US" altLang="zh-CN" sz="3600" b="1">
                <a:latin typeface="Times New Roman" panose="02020603050405020304" pitchFamily="18" charset="0"/>
              </a:rPr>
              <a:t>,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share </a:t>
            </a:r>
            <a:r>
              <a:rPr lang="en-US" altLang="zh-CN" sz="3600" b="1">
                <a:latin typeface="Times New Roman" panose="02020603050405020304" pitchFamily="18" charset="0"/>
              </a:rPr>
              <a:t>with you.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3349625" y="6021388"/>
            <a:ext cx="1727200" cy="692150"/>
          </a:xfrm>
          <a:prstGeom prst="wedgeRoundRectCallout">
            <a:avLst>
              <a:gd name="adj1" fmla="val 51194"/>
              <a:gd name="adj2" fmla="val -116282"/>
              <a:gd name="adj3" fmla="val 16667"/>
            </a:avLst>
          </a:prstGeom>
          <a:solidFill>
            <a:srgbClr val="CC99FF"/>
          </a:solidFill>
          <a:ln w="9525">
            <a:solidFill>
              <a:srgbClr val="CC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600" b="1"/>
              <a:t>舞曲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6373813" y="6021388"/>
            <a:ext cx="1727200" cy="765175"/>
          </a:xfrm>
          <a:prstGeom prst="wedgeRoundRectCallout">
            <a:avLst>
              <a:gd name="adj1" fmla="val -3583"/>
              <a:gd name="adj2" fmla="val -119296"/>
              <a:gd name="adj3" fmla="val 16667"/>
            </a:avLst>
          </a:prstGeom>
          <a:solidFill>
            <a:srgbClr val="CC99FF"/>
          </a:solidFill>
          <a:ln w="9525">
            <a:solidFill>
              <a:srgbClr val="CC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600" b="1"/>
              <a:t>分享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 animBg="1"/>
      <p:bldP spid="6656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rrx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rx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rx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x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x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x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x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x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x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rrxk</Template>
  <TotalTime>0</TotalTime>
  <Words>1025</Words>
  <Application>Microsoft Office PowerPoint</Application>
  <PresentationFormat>全屏显示(4:3)</PresentationFormat>
  <Paragraphs>136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406</cp:revision>
  <dcterms:created xsi:type="dcterms:W3CDTF">2012-12-29T16:38:00Z</dcterms:created>
  <dcterms:modified xsi:type="dcterms:W3CDTF">2023-01-16T18:57:02Z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0008003e20000000000001024120</vt:lpwstr>
  </property>
  <property fmtid="{D5CDD505-2E9C-101B-9397-08002B2CF9AE}" pid="3" name="ICV">
    <vt:lpwstr>EEE0A030E26F4E6CB4A8A6D9B2DEC0FD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